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0"/>
  </p:notesMasterIdLst>
  <p:sldIdLst>
    <p:sldId id="256" r:id="rId2"/>
    <p:sldId id="275" r:id="rId3"/>
    <p:sldId id="276" r:id="rId4"/>
    <p:sldId id="350" r:id="rId5"/>
    <p:sldId id="288" r:id="rId6"/>
    <p:sldId id="346" r:id="rId7"/>
    <p:sldId id="295" r:id="rId8"/>
    <p:sldId id="339" r:id="rId9"/>
    <p:sldId id="510" r:id="rId10"/>
    <p:sldId id="293" r:id="rId11"/>
    <p:sldId id="278" r:id="rId12"/>
    <p:sldId id="344" r:id="rId13"/>
    <p:sldId id="345" r:id="rId14"/>
    <p:sldId id="347" r:id="rId15"/>
    <p:sldId id="281" r:id="rId16"/>
    <p:sldId id="280" r:id="rId17"/>
    <p:sldId id="282" r:id="rId18"/>
    <p:sldId id="283" r:id="rId19"/>
    <p:sldId id="306" r:id="rId20"/>
    <p:sldId id="307" r:id="rId21"/>
    <p:sldId id="308" r:id="rId22"/>
    <p:sldId id="289" r:id="rId23"/>
    <p:sldId id="302" r:id="rId24"/>
    <p:sldId id="504" r:id="rId25"/>
    <p:sldId id="342" r:id="rId26"/>
    <p:sldId id="304" r:id="rId27"/>
    <p:sldId id="305" r:id="rId28"/>
    <p:sldId id="303" r:id="rId29"/>
    <p:sldId id="290" r:id="rId30"/>
    <p:sldId id="279" r:id="rId31"/>
    <p:sldId id="291" r:id="rId32"/>
    <p:sldId id="340" r:id="rId33"/>
    <p:sldId id="298" r:id="rId34"/>
    <p:sldId id="299" r:id="rId35"/>
    <p:sldId id="498" r:id="rId36"/>
    <p:sldId id="300" r:id="rId37"/>
    <p:sldId id="297" r:id="rId38"/>
    <p:sldId id="301" r:id="rId39"/>
    <p:sldId id="292" r:id="rId40"/>
    <p:sldId id="267" r:id="rId41"/>
    <p:sldId id="337" r:id="rId42"/>
    <p:sldId id="294" r:id="rId43"/>
    <p:sldId id="266" r:id="rId44"/>
    <p:sldId id="351" r:id="rId45"/>
    <p:sldId id="352" r:id="rId46"/>
    <p:sldId id="378" r:id="rId47"/>
    <p:sldId id="334" r:id="rId48"/>
    <p:sldId id="335" r:id="rId49"/>
    <p:sldId id="336" r:id="rId50"/>
    <p:sldId id="314" r:id="rId51"/>
    <p:sldId id="316" r:id="rId52"/>
    <p:sldId id="341" r:id="rId53"/>
    <p:sldId id="338" r:id="rId54"/>
    <p:sldId id="268" r:id="rId55"/>
    <p:sldId id="269" r:id="rId56"/>
    <p:sldId id="270" r:id="rId57"/>
    <p:sldId id="332" r:id="rId58"/>
    <p:sldId id="271" r:id="rId59"/>
    <p:sldId id="309" r:id="rId60"/>
    <p:sldId id="311" r:id="rId61"/>
    <p:sldId id="310" r:id="rId62"/>
    <p:sldId id="312" r:id="rId63"/>
    <p:sldId id="313" r:id="rId64"/>
    <p:sldId id="500" r:id="rId65"/>
    <p:sldId id="502" r:id="rId66"/>
    <p:sldId id="501" r:id="rId67"/>
    <p:sldId id="319" r:id="rId68"/>
    <p:sldId id="317" r:id="rId69"/>
    <p:sldId id="353" r:id="rId70"/>
    <p:sldId id="354" r:id="rId71"/>
    <p:sldId id="355" r:id="rId72"/>
    <p:sldId id="356" r:id="rId73"/>
    <p:sldId id="357" r:id="rId74"/>
    <p:sldId id="358" r:id="rId75"/>
    <p:sldId id="359" r:id="rId76"/>
    <p:sldId id="360" r:id="rId77"/>
    <p:sldId id="361" r:id="rId78"/>
    <p:sldId id="362" r:id="rId79"/>
    <p:sldId id="379"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20" r:id="rId94"/>
    <p:sldId id="397" r:id="rId95"/>
    <p:sldId id="321" r:id="rId96"/>
    <p:sldId id="322" r:id="rId97"/>
    <p:sldId id="323" r:id="rId98"/>
    <p:sldId id="324" r:id="rId99"/>
    <p:sldId id="325" r:id="rId100"/>
    <p:sldId id="401" r:id="rId101"/>
    <p:sldId id="403" r:id="rId102"/>
    <p:sldId id="402" r:id="rId103"/>
    <p:sldId id="396" r:id="rId104"/>
    <p:sldId id="433" r:id="rId105"/>
    <p:sldId id="326" r:id="rId106"/>
    <p:sldId id="382" r:id="rId107"/>
    <p:sldId id="383" r:id="rId108"/>
    <p:sldId id="384" r:id="rId109"/>
    <p:sldId id="385" r:id="rId110"/>
    <p:sldId id="327" r:id="rId111"/>
    <p:sldId id="328" r:id="rId112"/>
    <p:sldId id="389" r:id="rId113"/>
    <p:sldId id="386" r:id="rId114"/>
    <p:sldId id="387" r:id="rId115"/>
    <p:sldId id="388" r:id="rId116"/>
    <p:sldId id="390" r:id="rId117"/>
    <p:sldId id="391" r:id="rId118"/>
    <p:sldId id="392" r:id="rId119"/>
    <p:sldId id="393" r:id="rId120"/>
    <p:sldId id="394" r:id="rId121"/>
    <p:sldId id="395" r:id="rId122"/>
    <p:sldId id="329" r:id="rId123"/>
    <p:sldId id="404" r:id="rId124"/>
    <p:sldId id="406" r:id="rId125"/>
    <p:sldId id="398" r:id="rId126"/>
    <p:sldId id="405" r:id="rId127"/>
    <p:sldId id="399" r:id="rId128"/>
    <p:sldId id="400" r:id="rId129"/>
    <p:sldId id="408" r:id="rId130"/>
    <p:sldId id="407" r:id="rId131"/>
    <p:sldId id="410" r:id="rId132"/>
    <p:sldId id="409" r:id="rId133"/>
    <p:sldId id="411" r:id="rId134"/>
    <p:sldId id="412" r:id="rId135"/>
    <p:sldId id="419" r:id="rId136"/>
    <p:sldId id="413" r:id="rId137"/>
    <p:sldId id="417" r:id="rId138"/>
    <p:sldId id="418" r:id="rId139"/>
    <p:sldId id="420" r:id="rId140"/>
    <p:sldId id="421" r:id="rId141"/>
    <p:sldId id="422" r:id="rId142"/>
    <p:sldId id="414" r:id="rId143"/>
    <p:sldId id="415" r:id="rId144"/>
    <p:sldId id="425" r:id="rId145"/>
    <p:sldId id="429" r:id="rId146"/>
    <p:sldId id="426" r:id="rId147"/>
    <p:sldId id="427" r:id="rId148"/>
    <p:sldId id="428" r:id="rId149"/>
    <p:sldId id="430" r:id="rId150"/>
    <p:sldId id="431" r:id="rId151"/>
    <p:sldId id="416" r:id="rId152"/>
    <p:sldId id="432" r:id="rId153"/>
    <p:sldId id="435" r:id="rId154"/>
    <p:sldId id="436" r:id="rId155"/>
    <p:sldId id="437" r:id="rId156"/>
    <p:sldId id="438" r:id="rId157"/>
    <p:sldId id="439" r:id="rId158"/>
    <p:sldId id="452" r:id="rId159"/>
    <p:sldId id="434" r:id="rId160"/>
    <p:sldId id="450" r:id="rId161"/>
    <p:sldId id="449" r:id="rId162"/>
    <p:sldId id="451" r:id="rId163"/>
    <p:sldId id="454" r:id="rId164"/>
    <p:sldId id="455" r:id="rId165"/>
    <p:sldId id="456" r:id="rId166"/>
    <p:sldId id="457" r:id="rId167"/>
    <p:sldId id="458" r:id="rId168"/>
    <p:sldId id="459" r:id="rId169"/>
    <p:sldId id="463" r:id="rId170"/>
    <p:sldId id="460" r:id="rId171"/>
    <p:sldId id="461" r:id="rId172"/>
    <p:sldId id="462" r:id="rId173"/>
    <p:sldId id="464" r:id="rId174"/>
    <p:sldId id="505" r:id="rId175"/>
    <p:sldId id="465" r:id="rId176"/>
    <p:sldId id="466" r:id="rId177"/>
    <p:sldId id="467" r:id="rId178"/>
    <p:sldId id="468" r:id="rId179"/>
    <p:sldId id="469" r:id="rId180"/>
    <p:sldId id="470" r:id="rId181"/>
    <p:sldId id="471" r:id="rId182"/>
    <p:sldId id="472" r:id="rId183"/>
    <p:sldId id="473" r:id="rId184"/>
    <p:sldId id="474" r:id="rId185"/>
    <p:sldId id="453" r:id="rId186"/>
    <p:sldId id="315" r:id="rId187"/>
    <p:sldId id="503" r:id="rId188"/>
    <p:sldId id="476" r:id="rId189"/>
    <p:sldId id="477" r:id="rId190"/>
    <p:sldId id="478" r:id="rId191"/>
    <p:sldId id="479" r:id="rId192"/>
    <p:sldId id="475" r:id="rId193"/>
    <p:sldId id="482" r:id="rId194"/>
    <p:sldId id="483" r:id="rId195"/>
    <p:sldId id="484" r:id="rId196"/>
    <p:sldId id="485" r:id="rId197"/>
    <p:sldId id="499" r:id="rId198"/>
    <p:sldId id="496" r:id="rId199"/>
    <p:sldId id="508" r:id="rId200"/>
    <p:sldId id="507" r:id="rId201"/>
    <p:sldId id="506" r:id="rId202"/>
    <p:sldId id="480" r:id="rId203"/>
    <p:sldId id="381" r:id="rId204"/>
    <p:sldId id="348" r:id="rId205"/>
    <p:sldId id="330" r:id="rId206"/>
    <p:sldId id="497" r:id="rId207"/>
    <p:sldId id="424" r:id="rId208"/>
    <p:sldId id="490" r:id="rId209"/>
    <p:sldId id="486" r:id="rId210"/>
    <p:sldId id="488" r:id="rId211"/>
    <p:sldId id="489" r:id="rId212"/>
    <p:sldId id="491" r:id="rId213"/>
    <p:sldId id="487" r:id="rId214"/>
    <p:sldId id="444" r:id="rId215"/>
    <p:sldId id="445" r:id="rId216"/>
    <p:sldId id="446" r:id="rId217"/>
    <p:sldId id="492" r:id="rId218"/>
    <p:sldId id="493" r:id="rId219"/>
    <p:sldId id="440" r:id="rId220"/>
    <p:sldId id="259" r:id="rId221"/>
    <p:sldId id="443" r:id="rId222"/>
    <p:sldId id="441" r:id="rId223"/>
    <p:sldId id="442" r:id="rId224"/>
    <p:sldId id="448" r:id="rId225"/>
    <p:sldId id="258" r:id="rId226"/>
    <p:sldId id="494" r:id="rId227"/>
    <p:sldId id="495" r:id="rId228"/>
    <p:sldId id="509" r:id="rId2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A7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927" autoAdjust="0"/>
  </p:normalViewPr>
  <p:slideViewPr>
    <p:cSldViewPr snapToGrid="0">
      <p:cViewPr varScale="1">
        <p:scale>
          <a:sx n="65" d="100"/>
          <a:sy n="65" d="100"/>
        </p:scale>
        <p:origin x="1476" y="60"/>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2D398-B56E-428F-B1FA-77AEB6DE18DA}" type="datetimeFigureOut">
              <a:rPr lang="es-ES" smtClean="0"/>
              <a:pPr/>
              <a:t>13/06/2017</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4E0D5-06FE-401C-B8C1-EB259ED5686C}" type="slidenum">
              <a:rPr lang="es-ES" smtClean="0"/>
              <a:pPr/>
              <a:t>‹Nº›</a:t>
            </a:fld>
            <a:endParaRPr lang="es-ES"/>
          </a:p>
        </p:txBody>
      </p:sp>
    </p:spTree>
    <p:extLst>
      <p:ext uri="{BB962C8B-B14F-4D97-AF65-F5344CB8AC3E}">
        <p14:creationId xmlns:p14="http://schemas.microsoft.com/office/powerpoint/2010/main" val="246158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6</a:t>
            </a:fld>
            <a:endParaRPr lang="es-ES"/>
          </a:p>
        </p:txBody>
      </p:sp>
    </p:spTree>
    <p:extLst>
      <p:ext uri="{BB962C8B-B14F-4D97-AF65-F5344CB8AC3E}">
        <p14:creationId xmlns:p14="http://schemas.microsoft.com/office/powerpoint/2010/main" val="109436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‘Internet of Things Connections Counter’, Cisco Systems, 2014 2 http://www.businessinsider.com/75-billion-devices-will-be-connected-to-the-internet-by-2020-2013-10; https://www.  abiresearch.com/market-research/product/1016390-over-30-billion-wireless-connected-devices/; ‘Forecast: The Internet of   Things, Worldwide 2013’, Gartner, 2013; ‘The State of Broadband 2012: Achieving digital inclusion for all’,  Broadband commission,   2012;   ‘The Internet of Things: How the next evolution of the Internet is changing everything’, Cisco Systems, 2011; ‘Towards   50 Billion Connected Devices’, Ericsson Research, 2010; ‘The Internet of Things: Networked objects and smart devices’, The   Hammersmith Group, 2010; http://www.marketplace.org/topics/tech/indie-economics/2020-there-will-be-10-web-connected-  devices-human; ‘The Connected Life: A USD 4.5 trillion global impact in 2020’, GSMA and </a:t>
            </a:r>
            <a:r>
              <a:rPr lang="en-US" dirty="0" err="1" smtClean="0"/>
              <a:t>Machina</a:t>
            </a:r>
            <a:r>
              <a:rPr lang="en-US" dirty="0" smtClean="0"/>
              <a:t> Research, 2012; http://www.  itpro.co.uk/626209/web-connected-devices-to-reach-22-billion-by-2020 3 ‘The Internet of Things is Now’, Morgan Stanley, 2014</a:t>
            </a:r>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8</a:t>
            </a:fld>
            <a:endParaRPr lang="es-ES"/>
          </a:p>
        </p:txBody>
      </p:sp>
    </p:spTree>
    <p:extLst>
      <p:ext uri="{BB962C8B-B14F-4D97-AF65-F5344CB8AC3E}">
        <p14:creationId xmlns:p14="http://schemas.microsoft.com/office/powerpoint/2010/main" val="245543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9</a:t>
            </a:fld>
            <a:endParaRPr lang="es-ES"/>
          </a:p>
        </p:txBody>
      </p:sp>
    </p:spTree>
    <p:extLst>
      <p:ext uri="{BB962C8B-B14F-4D97-AF65-F5344CB8AC3E}">
        <p14:creationId xmlns:p14="http://schemas.microsoft.com/office/powerpoint/2010/main" val="344610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http://hexus.net/tech/news/cpu/65901-arm-updates-midrange-cpu-roadmap-cortex-a17/ 5 ‘</a:t>
            </a:r>
            <a:r>
              <a:rPr lang="es-ES" dirty="0" err="1" smtClean="0"/>
              <a:t>The</a:t>
            </a:r>
            <a:r>
              <a:rPr lang="es-ES" dirty="0" smtClean="0"/>
              <a:t> Internet of </a:t>
            </a:r>
            <a:r>
              <a:rPr lang="es-ES" dirty="0" err="1" smtClean="0"/>
              <a:t>Things</a:t>
            </a:r>
            <a:r>
              <a:rPr lang="es-ES" dirty="0" smtClean="0"/>
              <a:t> </a:t>
            </a:r>
            <a:r>
              <a:rPr lang="es-ES" dirty="0" err="1" smtClean="0"/>
              <a:t>is</a:t>
            </a:r>
            <a:r>
              <a:rPr lang="es-ES" dirty="0" smtClean="0"/>
              <a:t> </a:t>
            </a:r>
            <a:r>
              <a:rPr lang="es-ES" dirty="0" err="1" smtClean="0"/>
              <a:t>Now</a:t>
            </a:r>
            <a:r>
              <a:rPr lang="es-ES" dirty="0" smtClean="0"/>
              <a:t>’, Morgan Stanley, 2014 6 ‘ICT </a:t>
            </a:r>
            <a:r>
              <a:rPr lang="es-ES" dirty="0" err="1" smtClean="0"/>
              <a:t>Facts</a:t>
            </a:r>
            <a:r>
              <a:rPr lang="es-ES" dirty="0" smtClean="0"/>
              <a:t> and Figures 2014’, ITU, </a:t>
            </a:r>
            <a:r>
              <a:rPr lang="es-ES" dirty="0" err="1" smtClean="0"/>
              <a:t>available</a:t>
            </a:r>
            <a:r>
              <a:rPr lang="es-ES" dirty="0" smtClean="0"/>
              <a:t> </a:t>
            </a:r>
            <a:r>
              <a:rPr lang="es-ES" dirty="0" err="1" smtClean="0"/>
              <a:t>from</a:t>
            </a:r>
            <a:r>
              <a:rPr lang="es-ES" dirty="0" smtClean="0"/>
              <a:t> http://www.itu.int/en/ ITU-D/</a:t>
            </a:r>
            <a:r>
              <a:rPr lang="es-ES" dirty="0" err="1" smtClean="0"/>
              <a:t>Statistics</a:t>
            </a:r>
            <a:r>
              <a:rPr lang="es-ES" dirty="0" smtClean="0"/>
              <a:t>/</a:t>
            </a:r>
            <a:r>
              <a:rPr lang="es-ES" dirty="0" err="1" smtClean="0"/>
              <a:t>Documents</a:t>
            </a:r>
            <a:r>
              <a:rPr lang="es-ES" dirty="0" smtClean="0"/>
              <a:t>/</a:t>
            </a:r>
            <a:r>
              <a:rPr lang="es-ES" dirty="0" err="1" smtClean="0"/>
              <a:t>facts</a:t>
            </a:r>
            <a:r>
              <a:rPr lang="es-ES" dirty="0" smtClean="0"/>
              <a:t>/ICTFactsFigures2013.pdf. 7 ‘</a:t>
            </a:r>
            <a:r>
              <a:rPr lang="es-ES" dirty="0" err="1" smtClean="0"/>
              <a:t>Factsheet</a:t>
            </a:r>
            <a:r>
              <a:rPr lang="es-ES" dirty="0" smtClean="0"/>
              <a:t>:  IPv6 – </a:t>
            </a:r>
            <a:r>
              <a:rPr lang="es-ES" dirty="0" err="1" smtClean="0"/>
              <a:t>The</a:t>
            </a:r>
            <a:r>
              <a:rPr lang="es-ES" dirty="0" smtClean="0"/>
              <a:t> </a:t>
            </a:r>
            <a:r>
              <a:rPr lang="es-ES" dirty="0" err="1" smtClean="0"/>
              <a:t>Internet’s</a:t>
            </a:r>
            <a:r>
              <a:rPr lang="es-ES" dirty="0" smtClean="0"/>
              <a:t> vital </a:t>
            </a:r>
            <a:r>
              <a:rPr lang="es-ES" dirty="0" err="1" smtClean="0"/>
              <a:t>expansion</a:t>
            </a:r>
            <a:r>
              <a:rPr lang="es-ES" dirty="0" smtClean="0"/>
              <a:t>’, ICANN, 2007 8 ‘</a:t>
            </a:r>
            <a:r>
              <a:rPr lang="es-ES" dirty="0" err="1" smtClean="0"/>
              <a:t>The</a:t>
            </a:r>
            <a:r>
              <a:rPr lang="es-ES" dirty="0" smtClean="0"/>
              <a:t> </a:t>
            </a:r>
            <a:r>
              <a:rPr lang="es-ES" dirty="0" err="1" smtClean="0"/>
              <a:t>Communications</a:t>
            </a:r>
            <a:r>
              <a:rPr lang="es-ES" dirty="0" smtClean="0"/>
              <a:t> </a:t>
            </a:r>
            <a:r>
              <a:rPr lang="es-ES" dirty="0" err="1" smtClean="0"/>
              <a:t>Market</a:t>
            </a:r>
            <a:r>
              <a:rPr lang="es-ES" dirty="0" smtClean="0"/>
              <a:t> </a:t>
            </a:r>
            <a:r>
              <a:rPr lang="es-ES" dirty="0" err="1" smtClean="0"/>
              <a:t>Report</a:t>
            </a:r>
            <a:r>
              <a:rPr lang="es-ES" dirty="0" smtClean="0"/>
              <a:t>’, </a:t>
            </a:r>
            <a:r>
              <a:rPr lang="es-ES" dirty="0" err="1" smtClean="0"/>
              <a:t>Ofcom</a:t>
            </a:r>
            <a:r>
              <a:rPr lang="es-ES" dirty="0" smtClean="0"/>
              <a:t>, 2014</a:t>
            </a:r>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32</a:t>
            </a:fld>
            <a:endParaRPr lang="es-ES"/>
          </a:p>
        </p:txBody>
      </p:sp>
    </p:spTree>
    <p:extLst>
      <p:ext uri="{BB962C8B-B14F-4D97-AF65-F5344CB8AC3E}">
        <p14:creationId xmlns:p14="http://schemas.microsoft.com/office/powerpoint/2010/main" val="368854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Computers Versus Automobiles According to popular legend,1(www.snopes.com/humor/jokes/autos.asp )Bill Gates once compared computers with automobiles and concluded, “If GM had kept up with the technology like the computer industry we would be driving $25 cars that got 1,000 miles to the gallon.”   </a:t>
            </a:r>
          </a:p>
          <a:p>
            <a:r>
              <a:rPr lang="en-US" dirty="0" smtClean="0"/>
              <a:t>In response, according to the legend, General Motors issued the following press release.  </a:t>
            </a:r>
          </a:p>
          <a:p>
            <a:r>
              <a:rPr lang="en-US" dirty="0" smtClean="0"/>
              <a:t>If General Motors developed technology like Microsoft, motor vehicles would have the following characteristics:  </a:t>
            </a:r>
          </a:p>
          <a:p>
            <a:r>
              <a:rPr lang="en-US" dirty="0" smtClean="0"/>
              <a:t>1. Automobiles would frequently crash for no apparent reason. This would be so common that motorists would simply accept it, restart their car and continue driving. </a:t>
            </a:r>
          </a:p>
          <a:p>
            <a:r>
              <a:rPr lang="en-US" dirty="0" smtClean="0"/>
              <a:t>2. Occasionally, for no reason, all doors would lock, and motorists could only enter their vehicle by simultaneously lifting the door handle, turning the key, and holding the radio antenna.  </a:t>
            </a:r>
          </a:p>
          <a:p>
            <a:r>
              <a:rPr lang="en-US" dirty="0" smtClean="0"/>
              <a:t>3. Vehicles would occasionally shut down completely and refuse to restart, requiring motorists to reinstall their engine.  </a:t>
            </a:r>
          </a:p>
          <a:p>
            <a:r>
              <a:rPr lang="en-US" dirty="0" smtClean="0"/>
              <a:t>4. Every time GM introduced a new model, car buyers would have to relearn to drive because all controls would operate in a new manner.  </a:t>
            </a:r>
          </a:p>
          <a:p>
            <a:r>
              <a:rPr lang="en-US" dirty="0" smtClean="0"/>
              <a:t>5. Whenever roadway lines are repainted motorists would need to purchase a new car that accommodates the new “operating system.”  </a:t>
            </a:r>
          </a:p>
          <a:p>
            <a:r>
              <a:rPr lang="en-US" dirty="0" smtClean="0"/>
              <a:t>6. Cars could normally carry only one passenger unless the driver paid extra for a </a:t>
            </a:r>
            <a:r>
              <a:rPr lang="en-US" dirty="0" err="1" smtClean="0"/>
              <a:t>multipassenger</a:t>
            </a:r>
            <a:r>
              <a:rPr lang="en-US" dirty="0" smtClean="0"/>
              <a:t> license.  </a:t>
            </a:r>
          </a:p>
          <a:p>
            <a:r>
              <a:rPr lang="en-US" dirty="0" smtClean="0"/>
              <a:t>7. Apple would make a car powered by the sun, more reliable, five times as fast, that required half the effort to drive, but could operate on just five per cent of roads.  </a:t>
            </a:r>
          </a:p>
          <a:p>
            <a:r>
              <a:rPr lang="en-US" dirty="0" smtClean="0"/>
              <a:t>8. Oil, water temperature and alternator warning lights would be replaced by a single 'general car default' warning light.  </a:t>
            </a:r>
          </a:p>
          <a:p>
            <a:r>
              <a:rPr lang="en-US" dirty="0" smtClean="0"/>
              <a:t>9. Airbags would ask, 'Are you sure?' before deployment.  </a:t>
            </a:r>
          </a:p>
          <a:p>
            <a:r>
              <a:rPr lang="en-US" dirty="0" smtClean="0"/>
              <a:t>10. Vehicle buyers would be required to also purchase a set of deluxe road maps from Rand-McNally (a GM subsidiary), regardless of whether or not they want it. A trained mechanic would be required to delete them from the glove compartment. </a:t>
            </a:r>
          </a:p>
          <a:p>
            <a:r>
              <a:rPr lang="en-US" dirty="0" smtClean="0"/>
              <a:t>11. To shut off the engine drivers would press the 'start' button. </a:t>
            </a:r>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53</a:t>
            </a:fld>
            <a:endParaRPr lang="es-ES"/>
          </a:p>
        </p:txBody>
      </p:sp>
    </p:spTree>
    <p:extLst>
      <p:ext uri="{BB962C8B-B14F-4D97-AF65-F5344CB8AC3E}">
        <p14:creationId xmlns:p14="http://schemas.microsoft.com/office/powerpoint/2010/main" val="129194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ltLang="es-MX" dirty="0" smtClean="0"/>
              <a:t>Siguiendo el estándar del modelo de referencia OSI (Open </a:t>
            </a:r>
            <a:r>
              <a:rPr lang="es-ES_tradnl" altLang="es-MX" dirty="0" err="1" smtClean="0"/>
              <a:t>Systems</a:t>
            </a:r>
            <a:r>
              <a:rPr lang="es-ES_tradnl" altLang="es-MX" dirty="0" smtClean="0"/>
              <a:t> </a:t>
            </a:r>
            <a:r>
              <a:rPr lang="es-ES_tradnl" altLang="es-MX" dirty="0" err="1" smtClean="0"/>
              <a:t>Interconnection</a:t>
            </a:r>
            <a:r>
              <a:rPr lang="es-ES_tradnl" altLang="es-MX" dirty="0" smtClean="0"/>
              <a:t>), en la figura, aparece la estructura de la arquitectura en capas. Las primeras dos capas, la física  y la de acceso al medio MAC, son definidas por el estándar IEEE 802.15.4. Las capas superiores son definidas por la Alianza </a:t>
            </a:r>
            <a:r>
              <a:rPr lang="es-ES_tradnl" altLang="es-MX" dirty="0" err="1" smtClean="0"/>
              <a:t>ZigBee</a:t>
            </a:r>
            <a:r>
              <a:rPr lang="es-ES_tradnl" altLang="es-MX" dirty="0" smtClean="0"/>
              <a:t> y corresponden a las capas de red y de aplicación las cuales contienen los perfiles del uso, ajustes de la seguridad y la mensajería. </a:t>
            </a:r>
            <a:endParaRPr lang="es-ES" altLang="es-MX" dirty="0" smtClean="0"/>
          </a:p>
          <a:p>
            <a:r>
              <a:rPr lang="es-ES_tradnl" altLang="es-MX" dirty="0" smtClean="0"/>
              <a:t>Los fines principales de la capa de red son permitir el correcto uso del subnivel MAC y ofrecer un interfaz adecuado para su uso por parte del nivel inmediatamente superior. Sus capacidades, incluyendo el ruteo, son las típicas de un nivel de red clásico.</a:t>
            </a:r>
            <a:endParaRPr lang="es-ES" altLang="es-MX" dirty="0" smtClean="0"/>
          </a:p>
          <a:p>
            <a:r>
              <a:rPr lang="es-ES_tradnl" altLang="es-MX" dirty="0" smtClean="0"/>
              <a:t>Por una parte, la entidad de datos crea y gestiona las unidades de datos del nivel de red a partir del </a:t>
            </a:r>
            <a:r>
              <a:rPr lang="es-ES_tradnl" altLang="es-MX" dirty="0" err="1" smtClean="0"/>
              <a:t>payload</a:t>
            </a:r>
            <a:r>
              <a:rPr lang="es-ES_tradnl" altLang="es-MX" dirty="0" smtClean="0"/>
              <a:t> del nivel de aplicación y realiza el ruteo en base a la topología de la red en la que el dispositivo se encuentra. Por otra, las funciones de control del nivel controlan la configuración de nuevos dispositivos y el establecimiento de nuevas redes; puede decidir si un dispositivo colindante pertenece a la red e identifica nuevos </a:t>
            </a:r>
            <a:r>
              <a:rPr lang="es-ES_tradnl" altLang="es-MX" dirty="0" err="1" smtClean="0"/>
              <a:t>ruters</a:t>
            </a:r>
            <a:r>
              <a:rPr lang="es-ES_tradnl" altLang="es-MX" dirty="0" smtClean="0"/>
              <a:t> y vecinos. El control puede detectar así mismo la presencia de receptores, lo que posibilita la comunicación directa y la sincronización a nivel MAC.</a:t>
            </a:r>
            <a:endParaRPr lang="es-ES" altLang="es-MX" dirty="0" smtClean="0"/>
          </a:p>
          <a:p>
            <a:r>
              <a:rPr lang="es-ES_tradnl" altLang="es-MX" dirty="0" smtClean="0"/>
              <a:t>La trama general de operaciones (GOF) es una capa que existe entre la de aplicaciones y el resto de capas. La GOF suele cubrir varios elementos que son comunes a todos los dispositivos, como el </a:t>
            </a:r>
            <a:r>
              <a:rPr lang="es-ES_tradnl" altLang="es-MX" dirty="0" err="1" smtClean="0"/>
              <a:t>subdireccionamiento</a:t>
            </a:r>
            <a:r>
              <a:rPr lang="es-ES_tradnl" altLang="es-MX" dirty="0" smtClean="0"/>
              <a:t>, los modos de direccionamientos y la descripción de dispositivos, como el tipo de dispositivo, potencia, modos de dormir y coordinadores de cada uno. Utilizando un modelo, la GOF especifica métodos, eventos, y formatos de datos que son utilizados para constituir comandos y las respuestas a los mismos.</a:t>
            </a:r>
            <a:endParaRPr lang="es-ES" altLang="es-MX" dirty="0" smtClean="0"/>
          </a:p>
          <a:p>
            <a:r>
              <a:rPr lang="es-ES_tradnl" altLang="es-MX" dirty="0" smtClean="0"/>
              <a:t>La capa de aplicación es el más alto definido por la especificación y, por tanto, la interfaz efectiva entre el nodo </a:t>
            </a:r>
            <a:r>
              <a:rPr lang="es-ES_tradnl" altLang="es-MX" dirty="0" err="1" smtClean="0"/>
              <a:t>ZigBee</a:t>
            </a:r>
            <a:r>
              <a:rPr lang="es-ES_tradnl" altLang="es-MX" dirty="0" smtClean="0"/>
              <a:t> y sus usuarios. En él se ubican la mayor parte de los componentes definidos por la especificación: tanto los objetos de dispositivo </a:t>
            </a:r>
            <a:r>
              <a:rPr lang="es-ES_tradnl" altLang="es-MX" dirty="0" err="1" smtClean="0"/>
              <a:t>ZigBee</a:t>
            </a:r>
            <a:r>
              <a:rPr lang="es-ES_tradnl" altLang="es-MX" dirty="0" smtClean="0"/>
              <a:t> (</a:t>
            </a:r>
            <a:r>
              <a:rPr lang="es-ES_tradnl" altLang="es-MX" dirty="0" err="1" smtClean="0"/>
              <a:t>ZigBee</a:t>
            </a:r>
            <a:r>
              <a:rPr lang="es-ES_tradnl" altLang="es-MX" dirty="0" smtClean="0"/>
              <a:t> </a:t>
            </a:r>
            <a:r>
              <a:rPr lang="es-ES_tradnl" altLang="es-MX" dirty="0" err="1" smtClean="0"/>
              <a:t>device</a:t>
            </a:r>
            <a:r>
              <a:rPr lang="es-ES_tradnl" altLang="es-MX" dirty="0" smtClean="0"/>
              <a:t> </a:t>
            </a:r>
            <a:r>
              <a:rPr lang="es-ES_tradnl" altLang="es-MX" dirty="0" err="1" smtClean="0"/>
              <a:t>objects</a:t>
            </a:r>
            <a:r>
              <a:rPr lang="es-ES_tradnl" altLang="es-MX" dirty="0" smtClean="0"/>
              <a:t>, ZDO) como sus procedimientos de control como los objetos de aplicación que se encuentran aquí.</a:t>
            </a:r>
          </a:p>
          <a:p>
            <a:r>
              <a:rPr lang="es-ES_tradnl" altLang="es-MX" dirty="0" smtClean="0"/>
              <a:t>--------------------------------------------------------</a:t>
            </a:r>
          </a:p>
          <a:p>
            <a:r>
              <a:rPr lang="es-ES" altLang="es-MX" dirty="0" smtClean="0"/>
              <a:t>Capa de Red (NWK): Es la capa encargada de ofrecer servicios a la</a:t>
            </a:r>
          </a:p>
          <a:p>
            <a:r>
              <a:rPr lang="es-ES" altLang="es-MX" dirty="0" smtClean="0"/>
              <a:t>capa de aplicación que permitan realizar operaciones sobre la capa</a:t>
            </a:r>
          </a:p>
          <a:p>
            <a:r>
              <a:rPr lang="es-ES" altLang="es-MX" dirty="0" smtClean="0"/>
              <a:t>MAC. Es decir, la capa de red hace de interfaz entre la capa MAC y la</a:t>
            </a:r>
          </a:p>
          <a:p>
            <a:r>
              <a:rPr lang="es-ES" altLang="es-MX" dirty="0" smtClean="0"/>
              <a:t>de aplicación. Para ello dispone de dos servicios, el servicio de datos</a:t>
            </a:r>
          </a:p>
          <a:p>
            <a:r>
              <a:rPr lang="es-ES" altLang="es-MX" dirty="0" smtClean="0"/>
              <a:t>también conocido con NLDE (Network </a:t>
            </a:r>
            <a:r>
              <a:rPr lang="es-ES" altLang="es-MX" dirty="0" err="1" smtClean="0"/>
              <a:t>Layer</a:t>
            </a:r>
            <a:r>
              <a:rPr lang="es-ES" altLang="es-MX" dirty="0" smtClean="0"/>
              <a:t> Data </a:t>
            </a:r>
            <a:r>
              <a:rPr lang="es-ES" altLang="es-MX" dirty="0" err="1" smtClean="0"/>
              <a:t>Entity</a:t>
            </a:r>
            <a:r>
              <a:rPr lang="es-ES" altLang="es-MX" dirty="0" smtClean="0"/>
              <a:t>) y el servicio de</a:t>
            </a:r>
          </a:p>
          <a:p>
            <a:r>
              <a:rPr lang="es-ES" altLang="es-MX" dirty="0" smtClean="0"/>
              <a:t>control o NLME (Network </a:t>
            </a:r>
            <a:r>
              <a:rPr lang="es-ES" altLang="es-MX" dirty="0" err="1" smtClean="0"/>
              <a:t>Layer</a:t>
            </a:r>
            <a:r>
              <a:rPr lang="es-ES" altLang="es-MX" dirty="0" smtClean="0"/>
              <a:t> Management </a:t>
            </a:r>
            <a:r>
              <a:rPr lang="es-ES" altLang="es-MX" dirty="0" err="1" smtClean="0"/>
              <a:t>Entity</a:t>
            </a:r>
            <a:r>
              <a:rPr lang="es-ES" altLang="es-MX" dirty="0" smtClean="0"/>
              <a:t>). La capa de red</a:t>
            </a:r>
          </a:p>
          <a:p>
            <a:r>
              <a:rPr lang="es-ES" altLang="es-MX" dirty="0" smtClean="0"/>
              <a:t>también lleva a cabo tareas de aplicación de la seguridad y asignación</a:t>
            </a:r>
          </a:p>
          <a:p>
            <a:r>
              <a:rPr lang="es-ES" altLang="es-MX" dirty="0" smtClean="0"/>
              <a:t>del direccionamiento de multitud de dispositivos.</a:t>
            </a:r>
          </a:p>
          <a:p>
            <a:r>
              <a:rPr lang="es-ES" altLang="es-MX" dirty="0" smtClean="0"/>
              <a:t>· Capa de Aplicación (APL): Esta capa está formada a su vez por tres</a:t>
            </a:r>
          </a:p>
          <a:p>
            <a:r>
              <a:rPr lang="es-ES" altLang="es-MX" dirty="0" smtClean="0"/>
              <a:t>subcapas: la subcapa de Soporte de Aplicación (</a:t>
            </a:r>
            <a:r>
              <a:rPr lang="es-ES" altLang="es-MX" dirty="0" err="1" smtClean="0"/>
              <a:t>Application</a:t>
            </a:r>
            <a:r>
              <a:rPr lang="es-ES" altLang="es-MX" dirty="0" smtClean="0"/>
              <a:t> </a:t>
            </a:r>
            <a:r>
              <a:rPr lang="es-ES" altLang="es-MX" dirty="0" err="1" smtClean="0"/>
              <a:t>Support</a:t>
            </a:r>
            <a:r>
              <a:rPr lang="es-ES" altLang="es-MX" dirty="0" smtClean="0"/>
              <a:t> o</a:t>
            </a:r>
          </a:p>
          <a:p>
            <a:r>
              <a:rPr lang="es-ES" altLang="es-MX" dirty="0" smtClean="0"/>
              <a:t>APS), la de dispositivo </a:t>
            </a:r>
            <a:r>
              <a:rPr lang="es-ES" altLang="es-MX" dirty="0" err="1" smtClean="0"/>
              <a:t>Zigbee</a:t>
            </a:r>
            <a:r>
              <a:rPr lang="es-ES" altLang="es-MX" dirty="0" smtClean="0"/>
              <a:t> (</a:t>
            </a:r>
            <a:r>
              <a:rPr lang="es-ES" altLang="es-MX" dirty="0" err="1" smtClean="0"/>
              <a:t>Zigbee</a:t>
            </a:r>
            <a:r>
              <a:rPr lang="es-ES" altLang="es-MX" dirty="0" smtClean="0"/>
              <a:t> </a:t>
            </a:r>
            <a:r>
              <a:rPr lang="es-ES" altLang="es-MX" dirty="0" err="1" smtClean="0"/>
              <a:t>Device</a:t>
            </a:r>
            <a:r>
              <a:rPr lang="es-ES" altLang="es-MX" dirty="0" smtClean="0"/>
              <a:t> </a:t>
            </a:r>
            <a:r>
              <a:rPr lang="es-ES" altLang="es-MX" dirty="0" err="1" smtClean="0"/>
              <a:t>Object</a:t>
            </a:r>
            <a:r>
              <a:rPr lang="es-ES" altLang="es-MX" dirty="0" smtClean="0"/>
              <a:t> o ZDO) y la de</a:t>
            </a:r>
          </a:p>
          <a:p>
            <a:r>
              <a:rPr lang="es-ES" altLang="es-MX" dirty="0" smtClean="0"/>
              <a:t>Objeto de Aplicación (</a:t>
            </a:r>
            <a:r>
              <a:rPr lang="es-ES" altLang="es-MX" dirty="0" err="1" smtClean="0"/>
              <a:t>Application</a:t>
            </a:r>
            <a:r>
              <a:rPr lang="es-ES" altLang="es-MX" dirty="0" smtClean="0"/>
              <a:t> </a:t>
            </a:r>
            <a:r>
              <a:rPr lang="es-ES" altLang="es-MX" dirty="0" err="1" smtClean="0"/>
              <a:t>Object</a:t>
            </a:r>
            <a:r>
              <a:rPr lang="es-ES" altLang="es-MX" dirty="0" smtClean="0"/>
              <a:t>). La subcapa APS se encarga</a:t>
            </a:r>
          </a:p>
          <a:p>
            <a:r>
              <a:rPr lang="es-ES" altLang="es-MX" dirty="0" smtClean="0"/>
              <a:t>de establecer la comunicación entre dos o más dispositivos, según sus</a:t>
            </a:r>
          </a:p>
          <a:p>
            <a:r>
              <a:rPr lang="es-ES" altLang="es-MX" dirty="0" smtClean="0"/>
              <a:t>servicios y necesidades, mediante el envío de mensajes. Dispone de</a:t>
            </a:r>
          </a:p>
          <a:p>
            <a:r>
              <a:rPr lang="es-ES" altLang="es-MX" dirty="0" smtClean="0"/>
              <a:t>dos interfaces: APSME-SAP (APS Management </a:t>
            </a:r>
            <a:r>
              <a:rPr lang="es-ES" altLang="es-MX" dirty="0" err="1" smtClean="0"/>
              <a:t>Entity</a:t>
            </a:r>
            <a:r>
              <a:rPr lang="es-ES" altLang="es-MX" dirty="0" smtClean="0"/>
              <a:t> </a:t>
            </a:r>
            <a:r>
              <a:rPr lang="es-ES" altLang="es-MX" dirty="0" err="1" smtClean="0"/>
              <a:t>Service</a:t>
            </a:r>
            <a:r>
              <a:rPr lang="es-ES" altLang="es-MX" dirty="0" smtClean="0"/>
              <a:t> Access</a:t>
            </a:r>
          </a:p>
          <a:p>
            <a:r>
              <a:rPr lang="es-ES" altLang="es-MX" dirty="0" smtClean="0"/>
              <a:t>Point) que proporciona servicios de localización y unión de dispositivos</a:t>
            </a:r>
          </a:p>
          <a:p>
            <a:r>
              <a:rPr lang="es-ES" altLang="es-MX" dirty="0" smtClean="0"/>
              <a:t>y la APSDE-SAP (APS Data </a:t>
            </a:r>
            <a:r>
              <a:rPr lang="es-ES" altLang="es-MX" dirty="0" err="1" smtClean="0"/>
              <a:t>Entity</a:t>
            </a:r>
            <a:r>
              <a:rPr lang="es-ES" altLang="es-MX" dirty="0" smtClean="0"/>
              <a:t> </a:t>
            </a:r>
            <a:r>
              <a:rPr lang="es-ES" altLang="es-MX" dirty="0" err="1" smtClean="0"/>
              <a:t>Service</a:t>
            </a:r>
            <a:r>
              <a:rPr lang="es-ES" altLang="es-MX" dirty="0" smtClean="0"/>
              <a:t> Access Point) que</a:t>
            </a:r>
          </a:p>
          <a:p>
            <a:r>
              <a:rPr lang="es-ES" altLang="es-MX" dirty="0" smtClean="0"/>
              <a:t>proporciona el servicio de transmisión de datos entre dos o más</a:t>
            </a:r>
          </a:p>
          <a:p>
            <a:r>
              <a:rPr lang="es-ES" altLang="es-MX" dirty="0" smtClean="0"/>
              <a:t>dispositivos que se encuentran en la misma red. La subcapa ZDO es la</a:t>
            </a:r>
          </a:p>
          <a:p>
            <a:r>
              <a:rPr lang="es-ES" altLang="es-MX" dirty="0" smtClean="0"/>
              <a:t>encargada de definir el rol de cada dispositivo dentro de la red</a:t>
            </a:r>
          </a:p>
          <a:p>
            <a:r>
              <a:rPr lang="es-ES" altLang="es-MX" dirty="0" smtClean="0"/>
              <a:t>(coordinador o dispositivo final), y de establecer una conexión segura</a:t>
            </a:r>
          </a:p>
          <a:p>
            <a:r>
              <a:rPr lang="es-ES" altLang="es-MX" dirty="0" smtClean="0"/>
              <a:t>entre ellos. Por último, la subcapa </a:t>
            </a:r>
            <a:r>
              <a:rPr lang="es-ES" altLang="es-MX" dirty="0" err="1" smtClean="0"/>
              <a:t>Application</a:t>
            </a:r>
            <a:r>
              <a:rPr lang="es-ES" altLang="es-MX" dirty="0" smtClean="0"/>
              <a:t> </a:t>
            </a:r>
            <a:r>
              <a:rPr lang="es-ES" altLang="es-MX" dirty="0" err="1" smtClean="0"/>
              <a:t>Object</a:t>
            </a:r>
            <a:r>
              <a:rPr lang="es-ES" altLang="es-MX" dirty="0" smtClean="0"/>
              <a:t> ofrece soporte a</a:t>
            </a:r>
          </a:p>
          <a:p>
            <a:r>
              <a:rPr lang="es-ES" altLang="es-MX" dirty="0" smtClean="0"/>
              <a:t>las aplicaciones que se ejecutan sobre la pila de protocolo </a:t>
            </a:r>
            <a:r>
              <a:rPr lang="es-ES" altLang="es-MX" dirty="0" err="1" smtClean="0"/>
              <a:t>Zigbee</a:t>
            </a:r>
            <a:endParaRPr lang="es-ES" altLang="es-MX" dirty="0" smtClean="0"/>
          </a:p>
          <a:p>
            <a:r>
              <a:rPr lang="es-ES" altLang="es-MX" dirty="0" smtClean="0"/>
              <a:t>mediante elementos denominados objetos de aplicación que son</a:t>
            </a:r>
          </a:p>
          <a:p>
            <a:r>
              <a:rPr lang="es-ES" altLang="es-MX" dirty="0" smtClean="0"/>
              <a:t>direccionados a través de identificadores de “</a:t>
            </a:r>
            <a:r>
              <a:rPr lang="es-ES" altLang="es-MX" dirty="0" err="1" smtClean="0"/>
              <a:t>endpoint</a:t>
            </a:r>
            <a:r>
              <a:rPr lang="es-ES" altLang="es-MX" dirty="0" smtClean="0"/>
              <a:t>” o “punto final”</a:t>
            </a:r>
          </a:p>
          <a:p>
            <a:r>
              <a:rPr lang="es-ES" altLang="es-MX" dirty="0" smtClean="0"/>
              <a:t>numerados del 1 al 240.</a:t>
            </a:r>
          </a:p>
          <a:p>
            <a:r>
              <a:rPr lang="es-ES" altLang="es-MX" dirty="0" smtClean="0"/>
              <a:t>Una red </a:t>
            </a:r>
            <a:r>
              <a:rPr lang="es-ES" altLang="es-MX" dirty="0" err="1" smtClean="0"/>
              <a:t>Zigbee</a:t>
            </a:r>
            <a:r>
              <a:rPr lang="es-ES" altLang="es-MX" dirty="0" smtClean="0"/>
              <a:t> suele estar compuesta por un nodo coordinador con</a:t>
            </a:r>
          </a:p>
          <a:p>
            <a:r>
              <a:rPr lang="es-ES" altLang="es-MX" dirty="0" smtClean="0"/>
              <a:t>funcionalidades completas (FFD: Full </a:t>
            </a:r>
            <a:r>
              <a:rPr lang="es-ES" altLang="es-MX" dirty="0" err="1" smtClean="0"/>
              <a:t>Function</a:t>
            </a:r>
            <a:r>
              <a:rPr lang="es-ES" altLang="es-MX" dirty="0" smtClean="0"/>
              <a:t> </a:t>
            </a:r>
            <a:r>
              <a:rPr lang="es-ES" altLang="es-MX" dirty="0" err="1" smtClean="0"/>
              <a:t>Device</a:t>
            </a:r>
            <a:r>
              <a:rPr lang="es-ES" altLang="es-MX" dirty="0" smtClean="0"/>
              <a:t>), responsable de la</a:t>
            </a:r>
          </a:p>
          <a:p>
            <a:r>
              <a:rPr lang="es-ES" altLang="es-MX" dirty="0" smtClean="0"/>
              <a:t>configuración y del funcionamiento interno de la red; uno o varios dispositivos finales,</a:t>
            </a:r>
          </a:p>
          <a:p>
            <a:r>
              <a:rPr lang="es-ES" altLang="es-MX" dirty="0" smtClean="0"/>
              <a:t>normalmente con funcionalidades reducidas (RFD: Reduce </a:t>
            </a:r>
            <a:r>
              <a:rPr lang="es-ES" altLang="es-MX" dirty="0" err="1" smtClean="0"/>
              <a:t>Function</a:t>
            </a:r>
            <a:r>
              <a:rPr lang="es-ES" altLang="es-MX" dirty="0" smtClean="0"/>
              <a:t> </a:t>
            </a:r>
            <a:r>
              <a:rPr lang="es-ES" altLang="es-MX" dirty="0" err="1" smtClean="0"/>
              <a:t>Device</a:t>
            </a:r>
            <a:r>
              <a:rPr lang="es-ES" altLang="es-MX" dirty="0" smtClean="0"/>
              <a:t>) para</a:t>
            </a:r>
          </a:p>
          <a:p>
            <a:r>
              <a:rPr lang="es-ES" altLang="es-MX" dirty="0" smtClean="0"/>
              <a:t>abaratar costes de implementación; y en ocasiones uno o varios </a:t>
            </a:r>
            <a:r>
              <a:rPr lang="es-ES" altLang="es-MX" dirty="0" err="1" smtClean="0"/>
              <a:t>routers</a:t>
            </a:r>
            <a:r>
              <a:rPr lang="es-ES" altLang="es-MX" dirty="0" smtClean="0"/>
              <a:t> que pueden</a:t>
            </a:r>
          </a:p>
          <a:p>
            <a:r>
              <a:rPr lang="es-ES" altLang="es-MX" dirty="0" smtClean="0"/>
              <a:t>utilizarse para extender la red más allá del rango de señal radio del nodo coordinador</a:t>
            </a:r>
            <a:endParaRPr lang="es-ES_tradnl" altLang="es-MX" dirty="0" smtClean="0"/>
          </a:p>
          <a:p>
            <a:r>
              <a:rPr lang="es-ES_tradnl" altLang="es-MX" dirty="0" smtClean="0"/>
              <a:t>----------------------------------------------------------------------------------------</a:t>
            </a:r>
          </a:p>
          <a:p>
            <a:r>
              <a:rPr lang="es-ES_tradnl" altLang="es-MX" b="1" dirty="0" smtClean="0"/>
              <a:t>Tipos de dispositivos que utiliza </a:t>
            </a:r>
            <a:endParaRPr lang="es-ES" altLang="es-MX" dirty="0" smtClean="0"/>
          </a:p>
          <a:p>
            <a:r>
              <a:rPr lang="es-ES_tradnl" altLang="es-MX" dirty="0" smtClean="0"/>
              <a:t>IEEE 802.15.4 tiene preestablecido dos tipos de dispositivos:</a:t>
            </a:r>
            <a:endParaRPr lang="es-ES" altLang="es-MX" dirty="0" smtClean="0"/>
          </a:p>
          <a:p>
            <a:r>
              <a:rPr lang="es-ES_tradnl" altLang="es-MX" dirty="0" smtClean="0"/>
              <a:t>Dispositivo FFD (full </a:t>
            </a:r>
            <a:r>
              <a:rPr lang="es-ES_tradnl" altLang="es-MX" dirty="0" err="1" smtClean="0"/>
              <a:t>function</a:t>
            </a:r>
            <a:r>
              <a:rPr lang="es-ES_tradnl" altLang="es-MX" dirty="0" smtClean="0"/>
              <a:t> </a:t>
            </a:r>
            <a:r>
              <a:rPr lang="es-ES_tradnl" altLang="es-MX" dirty="0" err="1" smtClean="0"/>
              <a:t>device</a:t>
            </a:r>
            <a:r>
              <a:rPr lang="es-ES_tradnl" altLang="es-MX" dirty="0" smtClean="0"/>
              <a:t>: dispositivo de funcionalidad completa). </a:t>
            </a:r>
            <a:r>
              <a:rPr lang="es-ES_tradnl" altLang="es-MX" b="1" dirty="0" smtClean="0"/>
              <a:t>):</a:t>
            </a:r>
            <a:r>
              <a:rPr lang="es-ES_tradnl" altLang="es-MX" dirty="0" smtClean="0"/>
              <a:t> También conocidos como nodo activo. Es capaz de recibir mensajes en formato 802.15.4. Gracias a la memoria adicional y a la capacidad de computar, puede funcionar como Coordinador o </a:t>
            </a:r>
            <a:r>
              <a:rPr lang="es-ES_tradnl" altLang="es-MX" dirty="0" err="1" smtClean="0"/>
              <a:t>Router</a:t>
            </a:r>
            <a:r>
              <a:rPr lang="es-ES_tradnl" altLang="es-MX" dirty="0" smtClean="0"/>
              <a:t> </a:t>
            </a:r>
            <a:r>
              <a:rPr lang="es-ES_tradnl" altLang="es-MX" dirty="0" err="1" smtClean="0"/>
              <a:t>ZigBee</a:t>
            </a:r>
            <a:r>
              <a:rPr lang="es-ES_tradnl" altLang="es-MX" dirty="0" smtClean="0"/>
              <a:t>, o puede ser usado en dispositivos de red que actúen de interfaces con los usuarios.</a:t>
            </a:r>
            <a:endParaRPr lang="es-ES" altLang="es-MX" dirty="0" smtClean="0"/>
          </a:p>
          <a:p>
            <a:r>
              <a:rPr lang="es-ES_tradnl" altLang="es-MX" dirty="0" smtClean="0"/>
              <a:t>Dispositivo RFD (</a:t>
            </a:r>
            <a:r>
              <a:rPr lang="es-ES_tradnl" altLang="es-MX" dirty="0" err="1" smtClean="0"/>
              <a:t>reduced</a:t>
            </a:r>
            <a:r>
              <a:rPr lang="es-ES_tradnl" altLang="es-MX" dirty="0" smtClean="0"/>
              <a:t> </a:t>
            </a:r>
            <a:r>
              <a:rPr lang="es-ES_tradnl" altLang="es-MX" dirty="0" err="1" smtClean="0"/>
              <a:t>function</a:t>
            </a:r>
            <a:r>
              <a:rPr lang="es-ES_tradnl" altLang="es-MX" dirty="0" smtClean="0"/>
              <a:t> </a:t>
            </a:r>
            <a:r>
              <a:rPr lang="es-ES_tradnl" altLang="es-MX" dirty="0" err="1" smtClean="0"/>
              <a:t>device</a:t>
            </a:r>
            <a:r>
              <a:rPr lang="es-ES_tradnl" altLang="es-MX" dirty="0" smtClean="0"/>
              <a:t>: con  funcionalidad reducida) También conocido como nodo pasivo. Tiene capacidad y funcionalidad limitadas con el objetivo de conseguir un bajo costo y una gran simplicidad. Básicamente, son los sensores/actuadores de la red.</a:t>
            </a:r>
            <a:endParaRPr lang="es-ES" altLang="es-MX" dirty="0" smtClean="0"/>
          </a:p>
          <a:p>
            <a:r>
              <a:rPr lang="es-ES_tradnl" altLang="es-MX" dirty="0" smtClean="0"/>
              <a:t>Se definen tres tipos distintos de dispositivo </a:t>
            </a:r>
            <a:r>
              <a:rPr lang="es-ES_tradnl" altLang="es-MX" dirty="0" err="1" smtClean="0"/>
              <a:t>ZigBee</a:t>
            </a:r>
            <a:r>
              <a:rPr lang="es-ES_tradnl" altLang="es-MX" dirty="0" smtClean="0"/>
              <a:t> según su papel en la red:</a:t>
            </a:r>
            <a:endParaRPr lang="es-ES" altLang="es-MX" dirty="0" smtClean="0"/>
          </a:p>
          <a:p>
            <a:r>
              <a:rPr lang="es-ES_tradnl" altLang="es-MX" b="1" dirty="0" smtClean="0"/>
              <a:t>Coordinador </a:t>
            </a:r>
            <a:r>
              <a:rPr lang="es-ES_tradnl" altLang="es-MX" b="1" dirty="0" err="1" smtClean="0"/>
              <a:t>ZigBee</a:t>
            </a:r>
            <a:r>
              <a:rPr lang="es-ES_tradnl" altLang="es-MX" dirty="0" smtClean="0"/>
              <a:t> (</a:t>
            </a:r>
            <a:r>
              <a:rPr lang="es-ES_tradnl" altLang="es-MX" i="1" dirty="0" err="1" smtClean="0"/>
              <a:t>ZigBee</a:t>
            </a:r>
            <a:r>
              <a:rPr lang="es-ES_tradnl" altLang="es-MX" i="1" dirty="0" smtClean="0"/>
              <a:t> </a:t>
            </a:r>
            <a:r>
              <a:rPr lang="es-ES_tradnl" altLang="es-MX" i="1" dirty="0" err="1" smtClean="0"/>
              <a:t>Coordinator</a:t>
            </a:r>
            <a:r>
              <a:rPr lang="es-ES_tradnl" altLang="es-MX" dirty="0" smtClean="0"/>
              <a:t>, ZC). El tipo de dispositivo más completo. Debe existir uno por red. Sus funciones son las de encargarse de controlar la red y los caminos que deben seguir los dispositivos para conectarse entre ellos.</a:t>
            </a:r>
            <a:endParaRPr lang="es-ES" altLang="es-MX" dirty="0" smtClean="0"/>
          </a:p>
          <a:p>
            <a:r>
              <a:rPr lang="en-GB" altLang="es-MX" b="1" dirty="0" smtClean="0"/>
              <a:t>Router ZigBee</a:t>
            </a:r>
            <a:r>
              <a:rPr lang="en-GB" altLang="es-MX" dirty="0" smtClean="0"/>
              <a:t> (</a:t>
            </a:r>
            <a:r>
              <a:rPr lang="en-GB" altLang="es-MX" i="1" dirty="0" smtClean="0"/>
              <a:t>ZigBee Router</a:t>
            </a:r>
            <a:r>
              <a:rPr lang="en-GB" altLang="es-MX" dirty="0" smtClean="0"/>
              <a:t>, ZR). </a:t>
            </a:r>
            <a:r>
              <a:rPr lang="es-ES_tradnl" altLang="es-MX" dirty="0" smtClean="0"/>
              <a:t>Interconecta dispositivos separados en la topología de la red, además de ofrecer un nivel de aplicación para la ejecución de código de usuario.</a:t>
            </a:r>
            <a:endParaRPr lang="es-ES" altLang="es-MX" dirty="0" smtClean="0"/>
          </a:p>
          <a:p>
            <a:r>
              <a:rPr lang="en-GB" altLang="es-MX" b="1" dirty="0" err="1" smtClean="0"/>
              <a:t>Dispositivo</a:t>
            </a:r>
            <a:r>
              <a:rPr lang="en-GB" altLang="es-MX" b="1" dirty="0" smtClean="0"/>
              <a:t> final</a:t>
            </a:r>
            <a:r>
              <a:rPr lang="en-GB" altLang="es-MX" dirty="0" smtClean="0"/>
              <a:t> (</a:t>
            </a:r>
            <a:r>
              <a:rPr lang="en-GB" altLang="es-MX" i="1" dirty="0" smtClean="0"/>
              <a:t>ZigBee End Device</a:t>
            </a:r>
            <a:r>
              <a:rPr lang="en-GB" altLang="es-MX" dirty="0" smtClean="0"/>
              <a:t>, ZED). </a:t>
            </a:r>
            <a:r>
              <a:rPr lang="es-ES_tradnl" altLang="es-MX" dirty="0" smtClean="0"/>
              <a:t>Posee la funcionalidad necesaria para comunicarse con su nodo padre (el coordinador transmitir información destinada a otros dispositivos. De esta forma, este tipo de nodo puede estar dormido la mayor parte del tiempo, aumentando la vida media de sus baterías. Un ZED tiene requerimientos mínimos de memoria y es por tanto significativamente más barato.</a:t>
            </a:r>
            <a:endParaRPr lang="es-ES" altLang="es-MX" dirty="0" smtClean="0"/>
          </a:p>
          <a:p>
            <a:r>
              <a:rPr lang="es-ES_tradnl" altLang="es-MX" b="1" dirty="0" smtClean="0"/>
              <a:t>Topologías de red</a:t>
            </a:r>
            <a:endParaRPr lang="es-ES" altLang="es-MX" b="1" dirty="0" smtClean="0"/>
          </a:p>
          <a:p>
            <a:r>
              <a:rPr lang="es-ES_tradnl" altLang="es-MX" dirty="0" err="1" smtClean="0"/>
              <a:t>ZigBee</a:t>
            </a:r>
            <a:r>
              <a:rPr lang="es-ES_tradnl" altLang="es-MX" dirty="0" smtClean="0"/>
              <a:t> permite tres topologías de red:</a:t>
            </a:r>
            <a:endParaRPr lang="es-ES" altLang="es-MX" dirty="0" smtClean="0"/>
          </a:p>
          <a:p>
            <a:r>
              <a:rPr lang="es-ES_tradnl" altLang="es-MX" dirty="0" smtClean="0"/>
              <a:t>Topología en estrella (consiste en un nodo coordinador y uno o más dispositivos finales. Los dispositivos finales pueden comunicarse solo con el coordinador. Si un nodo final necesita transferir datos a otro de su tipo, el envía sus datos al coordinador y este enviará los datos al nodo deseado): </a:t>
            </a:r>
            <a:r>
              <a:rPr lang="es-ES_tradnl" altLang="es-MX" i="1" dirty="0" smtClean="0"/>
              <a:t>el coordinador se sitúa en el centro</a:t>
            </a:r>
            <a:r>
              <a:rPr lang="es-ES_tradnl" altLang="es-MX" dirty="0" smtClean="0"/>
              <a:t>.</a:t>
            </a:r>
            <a:endParaRPr lang="es-ES" altLang="es-MX" dirty="0" smtClean="0"/>
          </a:p>
          <a:p>
            <a:r>
              <a:rPr lang="es-ES_tradnl" altLang="es-MX" dirty="0" smtClean="0"/>
              <a:t>Topología en árbol (En esta configuración los nodos finales pueden unirse ya sea a un coordinador o a un </a:t>
            </a:r>
            <a:r>
              <a:rPr lang="es-ES_tradnl" altLang="es-MX" dirty="0" err="1" smtClean="0"/>
              <a:t>router</a:t>
            </a:r>
            <a:r>
              <a:rPr lang="es-ES_tradnl" altLang="es-MX" dirty="0" smtClean="0"/>
              <a:t>. Los </a:t>
            </a:r>
            <a:r>
              <a:rPr lang="es-ES_tradnl" altLang="es-MX" dirty="0" err="1" smtClean="0"/>
              <a:t>routers</a:t>
            </a:r>
            <a:r>
              <a:rPr lang="es-ES_tradnl" altLang="es-MX" dirty="0" smtClean="0"/>
              <a:t> incrementar el número de nodos que pueden unirse a la red, y otra es extender el rango físico de la red): </a:t>
            </a:r>
            <a:r>
              <a:rPr lang="es-ES_tradnl" altLang="es-MX" i="1" dirty="0" smtClean="0"/>
              <a:t>el coordinador será la raíz del árbol</a:t>
            </a:r>
            <a:r>
              <a:rPr lang="es-ES_tradnl" altLang="es-MX" dirty="0" smtClean="0"/>
              <a:t>.</a:t>
            </a:r>
            <a:endParaRPr lang="es-ES" altLang="es-MX" dirty="0" smtClean="0"/>
          </a:p>
          <a:p>
            <a:r>
              <a:rPr lang="es-ES_tradnl" altLang="es-MX" dirty="0" smtClean="0"/>
              <a:t>Topología de malla (esta es semejante a una configuración  de árbol de clústeres, excepto que los nodos FFD pueden </a:t>
            </a:r>
            <a:r>
              <a:rPr lang="es-ES_tradnl" altLang="es-MX" dirty="0" err="1" smtClean="0"/>
              <a:t>rutear</a:t>
            </a:r>
            <a:r>
              <a:rPr lang="es-ES_tradnl" altLang="es-MX" dirty="0" smtClean="0"/>
              <a:t> mensajes a otros FFD sin estar sujetos a la topología del árbol): </a:t>
            </a:r>
            <a:r>
              <a:rPr lang="es-ES_tradnl" altLang="es-MX" i="1" dirty="0" smtClean="0"/>
              <a:t>al menos uno de los nodos tendrá más de dos conexiones</a:t>
            </a:r>
            <a:r>
              <a:rPr lang="es-ES_tradnl" altLang="es-MX" dirty="0" smtClean="0"/>
              <a:t>.</a:t>
            </a:r>
            <a:endParaRPr lang="es-ES" altLang="es-MX" dirty="0" smtClean="0"/>
          </a:p>
          <a:p>
            <a:r>
              <a:rPr lang="es-ES_tradnl" altLang="es-MX" dirty="0" smtClean="0"/>
              <a:t>La topología más interesante (y una de las causas por las que parece que puede triunfar </a:t>
            </a:r>
            <a:r>
              <a:rPr lang="es-ES_tradnl" altLang="es-MX" dirty="0" err="1" smtClean="0"/>
              <a:t>ZigBee</a:t>
            </a:r>
            <a:r>
              <a:rPr lang="es-ES_tradnl" altLang="es-MX" dirty="0" smtClean="0"/>
              <a:t>) es la topología de malla, que permite que si, en un momento dado, un nodo del camino falla y se cae, pueda seguir la comunicación entre todos los demás nodos debido a que se rehacen todos los caminos. La gestión de los caminos es tarea del coordinador.</a:t>
            </a:r>
            <a:endParaRPr lang="es-ES" altLang="es-MX" dirty="0" smtClean="0"/>
          </a:p>
          <a:p>
            <a:r>
              <a:rPr lang="es-ES_tradnl" altLang="es-MX" dirty="0" smtClean="0"/>
              <a:t> </a:t>
            </a:r>
            <a:endParaRPr lang="es-ES" altLang="es-MX" dirty="0" smtClean="0"/>
          </a:p>
          <a:p>
            <a:r>
              <a:rPr lang="es-ES_tradnl" altLang="es-MX" b="1" dirty="0" smtClean="0"/>
              <a:t>Tipos de Tráfico de Datos</a:t>
            </a:r>
            <a:endParaRPr lang="es-ES" altLang="es-MX" dirty="0" smtClean="0"/>
          </a:p>
          <a:p>
            <a:r>
              <a:rPr lang="es-ES_tradnl" altLang="es-MX" dirty="0" err="1" smtClean="0"/>
              <a:t>ZigBee</a:t>
            </a:r>
            <a:r>
              <a:rPr lang="es-ES_tradnl" altLang="es-MX" dirty="0" smtClean="0"/>
              <a:t>/IEEE 802.15.4  dirige tres tipos de tráfico típicos:</a:t>
            </a:r>
            <a:endParaRPr lang="es-ES" altLang="es-MX" dirty="0" smtClean="0"/>
          </a:p>
          <a:p>
            <a:r>
              <a:rPr lang="es-ES_tradnl" altLang="es-MX" dirty="0" smtClean="0"/>
              <a:t>1. </a:t>
            </a:r>
            <a:r>
              <a:rPr lang="es-ES_tradnl" altLang="es-MX" b="1" dirty="0" smtClean="0"/>
              <a:t>Cuando el dato es periódico:</a:t>
            </a:r>
            <a:r>
              <a:rPr lang="es-ES_tradnl" altLang="es-MX" dirty="0" smtClean="0"/>
              <a:t> La aplicación dicta la proporción, el sensor se activa, chequea los datos y luego desactiva.  </a:t>
            </a:r>
            <a:endParaRPr lang="es-ES" altLang="es-MX" dirty="0" smtClean="0"/>
          </a:p>
          <a:p>
            <a:r>
              <a:rPr lang="es-ES_tradnl" altLang="es-MX" dirty="0" smtClean="0"/>
              <a:t> 2. </a:t>
            </a:r>
            <a:r>
              <a:rPr lang="es-ES_tradnl" altLang="es-MX" b="1" dirty="0" smtClean="0"/>
              <a:t>Cuando el dato es intermitente:</a:t>
            </a:r>
            <a:r>
              <a:rPr lang="es-ES_tradnl" altLang="es-MX" dirty="0" smtClean="0"/>
              <a:t> La aplicación, u otro estímulo, determina la proporción, como en el caso de los detectores de humo. El dispositivo necesita sólo conectarse a la red cuando la comunicación se hace necesaria. Este tipo habilita el ahorro óptimo en la energía.  </a:t>
            </a:r>
            <a:endParaRPr lang="es-ES" altLang="es-MX" dirty="0" smtClean="0"/>
          </a:p>
          <a:p>
            <a:r>
              <a:rPr lang="es-ES_tradnl" altLang="es-MX" dirty="0" smtClean="0"/>
              <a:t>3. </a:t>
            </a:r>
            <a:r>
              <a:rPr lang="es-ES_tradnl" altLang="es-MX" b="1" dirty="0" smtClean="0"/>
              <a:t>Cuando el dato es repetitivo:</a:t>
            </a:r>
            <a:r>
              <a:rPr lang="es-ES_tradnl" altLang="es-MX" dirty="0" smtClean="0"/>
              <a:t> La proporción es a priori fija. Dependiendo de las hendeduras de tiempo repartidas, los dispositivos operan para las duraciones fijas.</a:t>
            </a:r>
            <a:endParaRPr lang="es-ES" altLang="es-MX" dirty="0" smtClean="0"/>
          </a:p>
          <a:p>
            <a:r>
              <a:rPr lang="es-ES_tradnl" altLang="es-MX" b="1" dirty="0" smtClean="0"/>
              <a:t>Hardware y software</a:t>
            </a:r>
            <a:endParaRPr lang="es-ES" altLang="es-MX" b="1" i="1" dirty="0" smtClean="0"/>
          </a:p>
          <a:p>
            <a:r>
              <a:rPr lang="es-ES_tradnl" altLang="es-MX" dirty="0" smtClean="0"/>
              <a:t>El software se ha diseñado para ejecutarse en procesadores y microcontroladores de bajo costo, con un diseño de radio muy optimizado para lograr bajos costes con altos volúmenes de producción. Utiliza circuitos digitales siempre que es posible y evita los componentes analógicos.</a:t>
            </a:r>
            <a:endParaRPr lang="es-ES" altLang="es-MX" dirty="0" smtClean="0"/>
          </a:p>
          <a:p>
            <a:r>
              <a:rPr lang="es-ES_tradnl" altLang="es-MX" dirty="0" smtClean="0"/>
              <a:t>Si bien el hardware es sencillo, el proceso de certificación de un dispositivo conlleva una validación completa de los requerimientos del nivel físico. Esta revisión intensiva tiene múltiples ventajas, ya que todas las radios fabricadas a partir de una misma máscara de semiconductor gozarán de las mismas características de radiofrecuencia. Por otro lado, un nivel físico mal controlado podría perjudicar no sólo al propio dispositivo, sino al consumo de energía de otros dispositivos en la red. Otros estándares pueden compensar ciertos problemas, mientras que </a:t>
            </a:r>
            <a:r>
              <a:rPr lang="es-ES_tradnl" altLang="es-MX" dirty="0" err="1" smtClean="0"/>
              <a:t>ZigBee</a:t>
            </a:r>
            <a:r>
              <a:rPr lang="es-ES_tradnl" altLang="es-MX" dirty="0" smtClean="0"/>
              <a:t> trabaja en márgenes muy estrechos de consumo y ancho de banda. La mayoría de fabricantes planea integrar la radio y el microcontrolador en un único chip.       </a:t>
            </a:r>
            <a:endParaRPr lang="es-ES" altLang="es-MX" dirty="0" smtClean="0"/>
          </a:p>
          <a:p>
            <a:r>
              <a:rPr lang="es-ES_tradnl" altLang="es-MX" dirty="0" smtClean="0"/>
              <a:t>El estándar habilita la selección automática del canal por medio de una función de búsqueda por una lista de los canales soportados, realizando las siguientes acciones: búsqueda de una trama de baliza, detección de la energía del receptor, indicación de la calidad del enlace y cambio de canal. </a:t>
            </a:r>
            <a:endParaRPr lang="es-ES" altLang="es-MX" dirty="0" smtClean="0"/>
          </a:p>
          <a:p>
            <a:r>
              <a:rPr lang="es-ES_tradnl" altLang="es-MX" dirty="0" smtClean="0"/>
              <a:t>La sensibilidad del receptor es de -85dBm para 2.4 GHZ y de -92dBm para 868/915 MHZ. La diferencia de 6-8dbm viene de la más baja velocidad de los datos. El rango alcanzado es una función de la potencia de transmisión y de la sensibilidad del receptor. La máxima frecuencia a transmitir debe estar conforme con las regulaciones locales. El rango de comunicación de un nodo </a:t>
            </a:r>
            <a:r>
              <a:rPr lang="es-ES_tradnl" altLang="es-MX" dirty="0" err="1" smtClean="0"/>
              <a:t>ZigBee</a:t>
            </a:r>
            <a:r>
              <a:rPr lang="es-ES_tradnl" altLang="es-MX" dirty="0" smtClean="0"/>
              <a:t> típico se estima alrededor de los 50-60 metros. Aunque se ve sensiblemente afectado por los obstáculos. El tamaño máximo de un paquete MAC IEEE 802.15.4 es de 127 bytes, incluyendo el valor.</a:t>
            </a:r>
            <a:endParaRPr lang="es-ES" altLang="es-MX" dirty="0" smtClean="0"/>
          </a:p>
          <a:p>
            <a:r>
              <a:rPr lang="es-ES_tradnl" altLang="es-MX" b="1" dirty="0" smtClean="0"/>
              <a:t>Seguridad</a:t>
            </a:r>
            <a:endParaRPr lang="es-ES" altLang="es-MX" dirty="0" smtClean="0"/>
          </a:p>
          <a:p>
            <a:r>
              <a:rPr lang="es-ES_tradnl" altLang="es-MX" dirty="0" smtClean="0"/>
              <a:t>La seguridad de las transmisiones y de los datos son puntos clave en la tecnología </a:t>
            </a:r>
            <a:r>
              <a:rPr lang="es-ES_tradnl" altLang="es-MX" dirty="0" err="1" smtClean="0"/>
              <a:t>ZigBee,que</a:t>
            </a:r>
            <a:r>
              <a:rPr lang="es-ES_tradnl" altLang="es-MX" dirty="0" smtClean="0"/>
              <a:t> utiliza el modelo de seguridad de la subcapa MAC IEEE 802.15.4, la cual especifica 4 servicios de seguridad.</a:t>
            </a:r>
            <a:endParaRPr lang="es-ES" altLang="es-MX" dirty="0" smtClean="0"/>
          </a:p>
          <a:p>
            <a:r>
              <a:rPr lang="es-ES_tradnl" altLang="es-MX" b="1" dirty="0" smtClean="0"/>
              <a:t>Control de accesos:</a:t>
            </a:r>
            <a:r>
              <a:rPr lang="es-ES_tradnl" altLang="es-MX" dirty="0" smtClean="0"/>
              <a:t> El dispositivo mantiene una lista de los dispositivos comprobados en la red.</a:t>
            </a:r>
            <a:endParaRPr lang="es-ES" altLang="es-MX" dirty="0" smtClean="0"/>
          </a:p>
          <a:p>
            <a:r>
              <a:rPr lang="es-ES_tradnl" altLang="es-MX" b="1" dirty="0" smtClean="0"/>
              <a:t>Datos Encriptados:</a:t>
            </a:r>
            <a:r>
              <a:rPr lang="es-ES_tradnl" altLang="es-MX" dirty="0" smtClean="0"/>
              <a:t> Los cuales usan una encriptación con un código de 128 bits.</a:t>
            </a:r>
            <a:endParaRPr lang="es-ES" altLang="es-MX" dirty="0" smtClean="0"/>
          </a:p>
          <a:p>
            <a:r>
              <a:rPr lang="es-ES_tradnl" altLang="es-MX" b="1" dirty="0" smtClean="0"/>
              <a:t>Integración de tramas:</a:t>
            </a:r>
            <a:r>
              <a:rPr lang="es-ES_tradnl" altLang="es-MX" dirty="0" smtClean="0"/>
              <a:t> Protegen los datos de ser modificados por otros.</a:t>
            </a:r>
            <a:endParaRPr lang="es-ES" altLang="es-MX" dirty="0" smtClean="0"/>
          </a:p>
          <a:p>
            <a:r>
              <a:rPr lang="es-ES_tradnl" altLang="es-MX" b="1" dirty="0" smtClean="0"/>
              <a:t>Secuencias de refresco:</a:t>
            </a:r>
            <a:r>
              <a:rPr lang="es-ES_tradnl" altLang="es-MX" dirty="0" smtClean="0"/>
              <a:t> Comprueban que las tramas no han sido reemplazadas por otras. El controlador de red comprueba estas tramas de refresco y su valor, para ver si son las esperadas.</a:t>
            </a:r>
            <a:endParaRPr lang="es-ES" altLang="es-MX" dirty="0" smtClean="0"/>
          </a:p>
          <a:p>
            <a:r>
              <a:rPr lang="es-ES_tradnl" altLang="es-MX" b="1" dirty="0" smtClean="0"/>
              <a:t> </a:t>
            </a:r>
            <a:endParaRPr lang="es-ES" altLang="es-MX" dirty="0" smtClean="0"/>
          </a:p>
          <a:p>
            <a:r>
              <a:rPr lang="es-ES_tradnl" altLang="es-MX" b="1" dirty="0" smtClean="0"/>
              <a:t>Técnicas de Modulación</a:t>
            </a:r>
            <a:endParaRPr lang="es-ES" altLang="es-MX" dirty="0" smtClean="0"/>
          </a:p>
          <a:p>
            <a:r>
              <a:rPr lang="es-ES_tradnl" altLang="es-MX" dirty="0" err="1" smtClean="0"/>
              <a:t>Zigbee</a:t>
            </a:r>
            <a:r>
              <a:rPr lang="es-ES_tradnl" altLang="es-MX" dirty="0" smtClean="0"/>
              <a:t> opera en dos bandas de frecuencia:</a:t>
            </a:r>
            <a:endParaRPr lang="es-ES" altLang="es-MX" dirty="0" smtClean="0"/>
          </a:p>
          <a:p>
            <a:r>
              <a:rPr lang="es-ES_tradnl" altLang="es-MX" dirty="0" smtClean="0"/>
              <a:t>2.4 GHz con tasa máxima de transferencia de 250 Kbps, para este caso, modula en O-QPSK (Modulación con desplazamiento de fase en cuadratura con desplazamiento temporal).</a:t>
            </a:r>
            <a:endParaRPr lang="es-ES" altLang="es-MX" dirty="0" smtClean="0"/>
          </a:p>
          <a:p>
            <a:r>
              <a:rPr lang="es-ES_tradnl" altLang="es-MX" dirty="0" smtClean="0"/>
              <a:t>868-928 MHz para tasa de datos entre 20 y 40 Kbps, para este otro, modula en BPSK (Modulación con desplazamiento de fase binaria).</a:t>
            </a:r>
            <a:endParaRPr lang="es-ES" altLang="es-MX" dirty="0" smtClean="0"/>
          </a:p>
          <a:p>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88</a:t>
            </a:fld>
            <a:endParaRPr lang="es-ES"/>
          </a:p>
        </p:txBody>
      </p:sp>
    </p:spTree>
    <p:extLst>
      <p:ext uri="{BB962C8B-B14F-4D97-AF65-F5344CB8AC3E}">
        <p14:creationId xmlns:p14="http://schemas.microsoft.com/office/powerpoint/2010/main" val="354591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14E0D5-06FE-401C-B8C1-EB259ED5686C}" type="slidenum">
              <a:rPr lang="es-ES" smtClean="0"/>
              <a:pPr/>
              <a:t>89</a:t>
            </a:fld>
            <a:endParaRPr lang="es-ES"/>
          </a:p>
        </p:txBody>
      </p:sp>
    </p:spTree>
    <p:extLst>
      <p:ext uri="{BB962C8B-B14F-4D97-AF65-F5344CB8AC3E}">
        <p14:creationId xmlns:p14="http://schemas.microsoft.com/office/powerpoint/2010/main" val="329394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225090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357103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376051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58585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68486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277431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2818052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58864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3701254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378727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3E27C38-C5EB-402B-AEFE-B9EF9BE01AEF}" type="datetimeFigureOut">
              <a:rPr lang="es-ES" smtClean="0"/>
              <a:pPr/>
              <a:t>13/06/2017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CF09A82-D917-4164-9AB6-30197106E550}" type="slidenum">
              <a:rPr lang="es-ES" smtClean="0"/>
              <a:pPr/>
              <a:t>‹Nº›</a:t>
            </a:fld>
            <a:endParaRPr lang="es-ES"/>
          </a:p>
        </p:txBody>
      </p:sp>
    </p:spTree>
    <p:extLst>
      <p:ext uri="{BB962C8B-B14F-4D97-AF65-F5344CB8AC3E}">
        <p14:creationId xmlns:p14="http://schemas.microsoft.com/office/powerpoint/2010/main" val="285761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27C38-C5EB-402B-AEFE-B9EF9BE01AEF}" type="datetimeFigureOut">
              <a:rPr lang="es-ES" smtClean="0"/>
              <a:pPr/>
              <a:t>13/06/2017</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09A82-D917-4164-9AB6-30197106E550}" type="slidenum">
              <a:rPr lang="es-ES" smtClean="0"/>
              <a:pPr/>
              <a:t>‹Nº›</a:t>
            </a:fld>
            <a:endParaRPr lang="es-ES"/>
          </a:p>
        </p:txBody>
      </p:sp>
    </p:spTree>
    <p:extLst>
      <p:ext uri="{BB962C8B-B14F-4D97-AF65-F5344CB8AC3E}">
        <p14:creationId xmlns:p14="http://schemas.microsoft.com/office/powerpoint/2010/main" val="289186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ento@upr.edu.cu"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hyperlink" Target="http://www.linkedin.com/in/rsutaria" TargetMode="External"/><Relationship Id="rId2" Type="http://schemas.openxmlformats.org/officeDocument/2006/relationships/image" Target="../media/image110.jpeg"/><Relationship Id="rId1" Type="http://schemas.openxmlformats.org/officeDocument/2006/relationships/slideLayout" Target="../slideLayouts/slideLayout1.xml"/><Relationship Id="rId6" Type="http://schemas.openxmlformats.org/officeDocument/2006/relationships/hyperlink" Target="http://urbansensors.net/publications" TargetMode="External"/><Relationship Id="rId5" Type="http://schemas.openxmlformats.org/officeDocument/2006/relationships/hyperlink" Target="http://mindtree.com/" TargetMode="External"/><Relationship Id="rId4" Type="http://schemas.openxmlformats.org/officeDocument/2006/relationships/hyperlink" Target="http://www.linkedin.com/pub/dr-raghunath-govindachari/8/8a2/454"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postscapes.com/internet-of-things-software-guide" TargetMode="External"/><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zachshelby.org/" TargetMode="External"/><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hyperlink" Target="http://www.slideshare.net/zdshelby/standards-drive-the-internet-of-things"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www.slideshare.net/butler-iot/butler-project-overview-13603599" TargetMode="External"/><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file:///C:\Users\Vento\Desktop\Trabajos%20Vacaciones%202016\Biblios\Internet%20of%20Things%20Protocols-%20Postscapes.htm" TargetMode="External"/><Relationship Id="rId2" Type="http://schemas.openxmlformats.org/officeDocument/2006/relationships/hyperlink" Target="http://en.wikipedia.org/wiki/Representational_state_transfer"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hyperlink" Target="https://commons.wikimedia.org/wiki/File:SOAP.svg" TargetMode="External"/><Relationship Id="rId3" Type="http://schemas.openxmlformats.org/officeDocument/2006/relationships/hyperlink" Target="https://es.wikipedia.org/wiki/Norma_(tecnolog%C3%ADa)" TargetMode="External"/><Relationship Id="rId7" Type="http://schemas.openxmlformats.org/officeDocument/2006/relationships/hyperlink" Target="https://es.wikipedia.org/wiki/Servicios_Web" TargetMode="External"/><Relationship Id="rId2" Type="http://schemas.openxmlformats.org/officeDocument/2006/relationships/hyperlink" Target="https://es.wikipedia.org/wiki/Protocolo_(inform%C3%A1tica)" TargetMode="External"/><Relationship Id="rId1" Type="http://schemas.openxmlformats.org/officeDocument/2006/relationships/slideLayout" Target="../slideLayouts/slideLayout1.xml"/><Relationship Id="rId6" Type="http://schemas.openxmlformats.org/officeDocument/2006/relationships/hyperlink" Target="https://es.wikipedia.org/wiki/World_Wide_Web_Consortium" TargetMode="External"/><Relationship Id="rId5" Type="http://schemas.openxmlformats.org/officeDocument/2006/relationships/hyperlink" Target="https://es.wikipedia.org/w/index.php?title=Especificaci%C3%B3n_SOAP&amp;action=edit&amp;redlink=1" TargetMode="External"/><Relationship Id="rId10" Type="http://schemas.openxmlformats.org/officeDocument/2006/relationships/hyperlink" Target="https://es.wikipedia.org/wiki/Simple_Object_Access_Protocol" TargetMode="External"/><Relationship Id="rId4" Type="http://schemas.openxmlformats.org/officeDocument/2006/relationships/hyperlink" Target="https://es.wikipedia.org/wiki/XML" TargetMode="External"/><Relationship Id="rId9" Type="http://schemas.openxmlformats.org/officeDocument/2006/relationships/image" Target="../media/image114.png"/></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4" Type="http://schemas.openxmlformats.org/officeDocument/2006/relationships/hyperlink" Target="https://es.wikipedia.org/wiki/Simple_Object_Access_Protoco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4" Type="http://schemas.openxmlformats.org/officeDocument/2006/relationships/hyperlink" Target="https://es.wikipedia.org/wiki/Simple_Object_Access_Protocol"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4" Type="http://schemas.openxmlformats.org/officeDocument/2006/relationships/hyperlink" Target="https://es.wikipedia.org/wiki/Simple_Object_Access_Protocol"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6" Type="http://schemas.openxmlformats.org/officeDocument/2006/relationships/hyperlink" Target="https://es.wikipedia.org/wiki/SMTP" TargetMode="External"/><Relationship Id="rId5" Type="http://schemas.openxmlformats.org/officeDocument/2006/relationships/hyperlink" Target="https://es.wikipedia.org/wiki/HTTP" TargetMode="External"/><Relationship Id="rId4" Type="http://schemas.openxmlformats.org/officeDocument/2006/relationships/hyperlink" Target="https://es.wikipedia.org/wiki/Simple_Object_Access_Protocol"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hyperlink" Target="https://es.wikipedia.org/wiki/Entorno_de_desarrollo_integrado" TargetMode="External"/><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6" Type="http://schemas.openxmlformats.org/officeDocument/2006/relationships/hyperlink" Target="https://es.wikipedia.org/wiki/WSDL" TargetMode="External"/><Relationship Id="rId5" Type="http://schemas.openxmlformats.org/officeDocument/2006/relationships/hyperlink" Target="https://es.wikipedia.org/wiki/CORBA" TargetMode="External"/><Relationship Id="rId4" Type="http://schemas.openxmlformats.org/officeDocument/2006/relationships/hyperlink" Target="https://es.wikipedia.org/wiki/Simple_Object_Access_Protoco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4" Type="http://schemas.openxmlformats.org/officeDocument/2006/relationships/hyperlink" Target="https://es.wikipedia.org/wiki/Simple_Object_Access_Protocol"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www.w3.org/TR/2007/REC-soap12-testcollection-20070427/" TargetMode="External"/><Relationship Id="rId3" Type="http://schemas.openxmlformats.org/officeDocument/2006/relationships/image" Target="../media/image114.png"/><Relationship Id="rId7" Type="http://schemas.openxmlformats.org/officeDocument/2006/relationships/hyperlink" Target="http://www.w3.org/TR/2007/REC-soap12-part2-20070427/" TargetMode="External"/><Relationship Id="rId2" Type="http://schemas.openxmlformats.org/officeDocument/2006/relationships/hyperlink" Target="https://commons.wikimedia.org/wiki/File:SOAP.svg" TargetMode="External"/><Relationship Id="rId1" Type="http://schemas.openxmlformats.org/officeDocument/2006/relationships/slideLayout" Target="../slideLayouts/slideLayout1.xml"/><Relationship Id="rId6" Type="http://schemas.openxmlformats.org/officeDocument/2006/relationships/hyperlink" Target="http://www.w3.org/TR/2007/REC-soap12-part1-20070427/" TargetMode="External"/><Relationship Id="rId11" Type="http://schemas.openxmlformats.org/officeDocument/2006/relationships/hyperlink" Target="http://www.w3c.es/Traducciones/es/TR/2003/REC-soap12-part0-20030624/" TargetMode="External"/><Relationship Id="rId5" Type="http://schemas.openxmlformats.org/officeDocument/2006/relationships/hyperlink" Target="http://www.w3.org/TR/2007/REC-soap12-part0-20070427/" TargetMode="External"/><Relationship Id="rId10" Type="http://schemas.openxmlformats.org/officeDocument/2006/relationships/hyperlink" Target="http://www.w3.org/TR/2005/REC-soap12-rep-20050125/" TargetMode="External"/><Relationship Id="rId4" Type="http://schemas.openxmlformats.org/officeDocument/2006/relationships/hyperlink" Target="https://es.wikipedia.org/wiki/Simple_Object_Access_Protocol" TargetMode="External"/><Relationship Id="rId9" Type="http://schemas.openxmlformats.org/officeDocument/2006/relationships/hyperlink" Target="http://www.w3.org/TR/2005/REC-soap12-mtom-20050125/"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iotbytes.wordpress.com/" TargetMode="Externa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hyperlink" Target="http://electronicdesign.com/author/stan-schneider" TargetMode="Externa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s://iotbytes.wordpress.com/"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5" Type="http://schemas.openxmlformats.org/officeDocument/2006/relationships/hyperlink" Target="http://electronicdesign.com/author/stan-Schneider" TargetMode="External"/><Relationship Id="rId4" Type="http://schemas.openxmlformats.org/officeDocument/2006/relationships/hyperlink" Target="http://electronicdesign.com/author/stan-schneider"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hyperlink" Target="http://electronicdesign.com/author/stan-Schneider"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hyperlink" Target="https://iotbytes.wordpress.com/" TargetMode="External"/><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hyperlink" Target="https://iotbytes.wordpress.com/"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hyperlink" Target="http://electronicdesign.com/author/stan-Schneider" TargetMode="External"/><Relationship Id="rId4" Type="http://schemas.openxmlformats.org/officeDocument/2006/relationships/hyperlink" Target="http://electronicdesign.com/author/stan-schnei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image" Target="../media/image119.png"/><Relationship Id="rId1" Type="http://schemas.openxmlformats.org/officeDocument/2006/relationships/slideLayout" Target="../slideLayouts/slideLayout1.xml"/><Relationship Id="rId5" Type="http://schemas.openxmlformats.org/officeDocument/2006/relationships/hyperlink" Target="mailto:name@domain.com" TargetMode="External"/><Relationship Id="rId4" Type="http://schemas.openxmlformats.org/officeDocument/2006/relationships/hyperlink" Target="http://electronicdesign.com/author/stan-Schneider"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iotbytes.wordpress.com/" TargetMode="Externa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s://iotbytes.wordpress.com/" TargetMode="External"/><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hyperlink" Target="http://electronicdesign.com/author/stan-Schneider" TargetMode="External"/><Relationship Id="rId4" Type="http://schemas.openxmlformats.org/officeDocument/2006/relationships/hyperlink" Target="http://electronicdesign.com/author/stan-schneider"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hyperlink" Target="http://electronicdesign.com/author/stan-Schneider"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hyperlink" Target="http://electronicdesign.com/author/stan-Schneider"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38.png"/><Relationship Id="rId7" Type="http://schemas.openxmlformats.org/officeDocument/2006/relationships/image" Target="../media/image97.png"/><Relationship Id="rId2"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2.png"/></Relationships>
</file>

<file path=ppt/slides/_rels/slide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3" Type="http://schemas.openxmlformats.org/officeDocument/2006/relationships/hyperlink" Target="https://es.wikipedia.org/wiki/Turr%C3%B3n" TargetMode="External"/><Relationship Id="rId18" Type="http://schemas.openxmlformats.org/officeDocument/2006/relationships/hyperlink" Target="https://es.wikipedia.org/wiki/Tel%C3%A9fono_inteligente" TargetMode="External"/><Relationship Id="rId26" Type="http://schemas.openxmlformats.org/officeDocument/2006/relationships/hyperlink" Target="https://es.wikipedia.org/wiki/C" TargetMode="External"/><Relationship Id="rId39" Type="http://schemas.openxmlformats.org/officeDocument/2006/relationships/hyperlink" Target="https://es.wikipedia.org/wiki/X86" TargetMode="External"/><Relationship Id="rId21" Type="http://schemas.openxmlformats.org/officeDocument/2006/relationships/hyperlink" Target="https://es.wikipedia.org/wiki/Android_Auto" TargetMode="External"/><Relationship Id="rId34" Type="http://schemas.openxmlformats.org/officeDocument/2006/relationships/hyperlink" Target="https://es.wikipedia.org/wiki/Plataforma_(inform%C3%A1tica)" TargetMode="External"/><Relationship Id="rId42" Type="http://schemas.openxmlformats.org/officeDocument/2006/relationships/hyperlink" Target="https://es.wikipedia.org/wiki/Sistema_de_gesti%C3%B3n_de_paquetes" TargetMode="External"/><Relationship Id="rId47" Type="http://schemas.openxmlformats.org/officeDocument/2006/relationships/hyperlink" Target="https://es.wikipedia.org/wiki/Sistema_operativo" TargetMode="External"/><Relationship Id="rId50" Type="http://schemas.openxmlformats.org/officeDocument/2006/relationships/hyperlink" Target="https://es.wikipedia.org/wiki/Apache_License" TargetMode="External"/><Relationship Id="rId7" Type="http://schemas.openxmlformats.org/officeDocument/2006/relationships/hyperlink" Target="https://es.wikipedia.org/wiki/Ingenier%C3%ADa_de_software" TargetMode="External"/><Relationship Id="rId2" Type="http://schemas.openxmlformats.org/officeDocument/2006/relationships/image" Target="../media/image150.png"/><Relationship Id="rId16" Type="http://schemas.openxmlformats.org/officeDocument/2006/relationships/hyperlink" Target="https://es.wikipedia.org/wiki/Oreo" TargetMode="External"/><Relationship Id="rId29" Type="http://schemas.openxmlformats.org/officeDocument/2006/relationships/hyperlink" Target="https://es.wikipedia.org/wiki/N%C3%BAcleo_(inform%C3%A1tica)" TargetMode="External"/><Relationship Id="rId11" Type="http://schemas.openxmlformats.org/officeDocument/2006/relationships/hyperlink" Target="http://android-developers.blogspot.in/2008/09/announcing-android-10-sdk-release-1.html" TargetMode="External"/><Relationship Id="rId24" Type="http://schemas.openxmlformats.org/officeDocument/2006/relationships/hyperlink" Target="https://es.wikipedia.org/wiki/Java" TargetMode="External"/><Relationship Id="rId32" Type="http://schemas.openxmlformats.org/officeDocument/2006/relationships/hyperlink" Target="https://es.wikipedia.org/wiki/Interfaz_gr%C3%A1fica_de_usuario" TargetMode="External"/><Relationship Id="rId37" Type="http://schemas.openxmlformats.org/officeDocument/2006/relationships/hyperlink" Target="https://es.wikipedia.org/wiki/ARM" TargetMode="External"/><Relationship Id="rId40" Type="http://schemas.openxmlformats.org/officeDocument/2006/relationships/hyperlink" Target="https://es.wikipedia.org/wiki/MIPS" TargetMode="External"/><Relationship Id="rId45" Type="http://schemas.openxmlformats.org/officeDocument/2006/relationships/hyperlink" Target="https://es.wikipedia.org/wiki/F-Droid" TargetMode="External"/><Relationship Id="rId5" Type="http://schemas.openxmlformats.org/officeDocument/2006/relationships/hyperlink" Target="https://es.wikipedia.org/wiki/Google" TargetMode="External"/><Relationship Id="rId15" Type="http://schemas.openxmlformats.org/officeDocument/2006/relationships/hyperlink" Target="https://es.wikipedia.org/wiki/2017" TargetMode="External"/><Relationship Id="rId23" Type="http://schemas.openxmlformats.org/officeDocument/2006/relationships/hyperlink" Target="https://es.wikipedia.org/wiki/Lenguaje_de_programaci%C3%B3n" TargetMode="External"/><Relationship Id="rId28" Type="http://schemas.openxmlformats.org/officeDocument/2006/relationships/hyperlink" Target="https://es.wikipedia.org/wiki/Programaci%C3%B3n" TargetMode="External"/><Relationship Id="rId36" Type="http://schemas.openxmlformats.org/officeDocument/2006/relationships/hyperlink" Target="https://es.wikipedia.org/wiki/64_bits" TargetMode="External"/><Relationship Id="rId49" Type="http://schemas.openxmlformats.org/officeDocument/2006/relationships/hyperlink" Target="https://es.wikipedia.org/wiki/Licencia_de_software" TargetMode="External"/><Relationship Id="rId10" Type="http://schemas.openxmlformats.org/officeDocument/2006/relationships/hyperlink" Target="https://es.wikipedia.org/wiki/Portal:Actualidad/23_de_septiembre_de_2008" TargetMode="External"/><Relationship Id="rId19" Type="http://schemas.openxmlformats.org/officeDocument/2006/relationships/hyperlink" Target="https://es.wikipedia.org/wiki/Tableta_(computadora)" TargetMode="External"/><Relationship Id="rId31" Type="http://schemas.openxmlformats.org/officeDocument/2006/relationships/hyperlink" Target="https://es.wikipedia.org/wiki/N%C3%BAcleo_monol%C3%ADtico" TargetMode="External"/><Relationship Id="rId44" Type="http://schemas.openxmlformats.org/officeDocument/2006/relationships/hyperlink" Target="https://es.wikipedia.org/wiki/APK_(formato)" TargetMode="External"/><Relationship Id="rId4" Type="http://schemas.openxmlformats.org/officeDocument/2006/relationships/image" Target="../media/image151.png"/><Relationship Id="rId9" Type="http://schemas.openxmlformats.org/officeDocument/2006/relationships/hyperlink" Target="https://es.wikipedia.org/wiki/Android" TargetMode="External"/><Relationship Id="rId14" Type="http://schemas.openxmlformats.org/officeDocument/2006/relationships/hyperlink" Target="https://es.wikipedia.org/wiki/04_de_abril" TargetMode="External"/><Relationship Id="rId22" Type="http://schemas.openxmlformats.org/officeDocument/2006/relationships/hyperlink" Target="https://es.wikipedia.org/wiki/Android_Wear" TargetMode="External"/><Relationship Id="rId27" Type="http://schemas.openxmlformats.org/officeDocument/2006/relationships/hyperlink" Target="https://es.wikipedia.org/wiki/N%C3%BAcleo" TargetMode="External"/><Relationship Id="rId30" Type="http://schemas.openxmlformats.org/officeDocument/2006/relationships/hyperlink" Target="https://es.wikipedia.org/wiki/N%C3%BAcleo_Linux" TargetMode="External"/><Relationship Id="rId35" Type="http://schemas.openxmlformats.org/officeDocument/2006/relationships/hyperlink" Target="https://es.wikipedia.org/wiki/32_bits" TargetMode="External"/><Relationship Id="rId43" Type="http://schemas.openxmlformats.org/officeDocument/2006/relationships/hyperlink" Target="https://es.wikipedia.org/wiki/Google_Play" TargetMode="External"/><Relationship Id="rId48" Type="http://schemas.openxmlformats.org/officeDocument/2006/relationships/hyperlink" Target="https://es.wikipedia.org/wiki/Comunicaci%C3%B3n_inal%C3%A1mbrica" TargetMode="External"/><Relationship Id="rId8" Type="http://schemas.openxmlformats.org/officeDocument/2006/relationships/hyperlink" Target="https://es.wikipedia.org/wiki/Software_libre_y_de_c%C3%B3digo_abierto" TargetMode="External"/><Relationship Id="rId51" Type="http://schemas.openxmlformats.org/officeDocument/2006/relationships/hyperlink" Target="https://es.wikipedia.org/wiki/GNU_General_Public_License" TargetMode="External"/><Relationship Id="rId3" Type="http://schemas.openxmlformats.org/officeDocument/2006/relationships/hyperlink" Target="https://es.wikipedia.org/wiki/Android_Nougat" TargetMode="External"/><Relationship Id="rId12" Type="http://schemas.openxmlformats.org/officeDocument/2006/relationships/hyperlink" Target="https://es.wikipedia.org/wiki/Fases_del_desarrollo_de_software" TargetMode="External"/><Relationship Id="rId17" Type="http://schemas.openxmlformats.org/officeDocument/2006/relationships/hyperlink" Target="https://es.wikipedia.org/wiki/21_de_marzo" TargetMode="External"/><Relationship Id="rId25" Type="http://schemas.openxmlformats.org/officeDocument/2006/relationships/hyperlink" Target="https://es.wikipedia.org/wiki/UI" TargetMode="External"/><Relationship Id="rId33" Type="http://schemas.openxmlformats.org/officeDocument/2006/relationships/hyperlink" Target="https://es.wikipedia.org/wiki/Material_design" TargetMode="External"/><Relationship Id="rId38" Type="http://schemas.openxmlformats.org/officeDocument/2006/relationships/hyperlink" Target="https://es.wikipedia.org/wiki/X64" TargetMode="External"/><Relationship Id="rId46" Type="http://schemas.openxmlformats.org/officeDocument/2006/relationships/hyperlink" Target="https://es.wikipedia.org/wiki/Parche_(inform%C3%A1tica)" TargetMode="External"/><Relationship Id="rId20" Type="http://schemas.openxmlformats.org/officeDocument/2006/relationships/hyperlink" Target="https://es.wikipedia.org/wiki/Android_TV" TargetMode="External"/><Relationship Id="rId41" Type="http://schemas.openxmlformats.org/officeDocument/2006/relationships/hyperlink" Target="https://es.wikipedia.org/wiki/MIPS64" TargetMode="External"/><Relationship Id="rId1" Type="http://schemas.openxmlformats.org/officeDocument/2006/relationships/slideLayout" Target="../slideLayouts/slideLayout1.xml"/><Relationship Id="rId6" Type="http://schemas.openxmlformats.org/officeDocument/2006/relationships/hyperlink" Target="https://es.wikipedia.org/wiki/Open_Handset_Allianc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1.xml"/><Relationship Id="rId4" Type="http://schemas.openxmlformats.org/officeDocument/2006/relationships/image" Target="../media/image155.jpe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3.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hyperlink" Target="https://www.amazon.es/Raspberry-Pi-Modelo-Quad-core-Cortex-A53/dp/B01CD5VC92" TargetMode="External"/><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8" Type="http://schemas.openxmlformats.org/officeDocument/2006/relationships/hyperlink" Target="https://es.wikipedia.org/wiki/Unidad_central_de_procesamiento" TargetMode="External"/><Relationship Id="rId3" Type="http://schemas.openxmlformats.org/officeDocument/2006/relationships/hyperlink" Target="https://es.wikipedia.org/wiki/Categor%C3%ADa:Empresas_de_electr%C3%B3nica" TargetMode="External"/><Relationship Id="rId7" Type="http://schemas.openxmlformats.org/officeDocument/2006/relationships/hyperlink" Target="https://es.wikipedia.org/wiki/Sistema_operativo" TargetMode="External"/><Relationship Id="rId12" Type="http://schemas.openxmlformats.org/officeDocument/2006/relationships/hyperlink" Target="https://es.wikipedia.org/wiki/Google_Glass" TargetMode="External"/><Relationship Id="rId2"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hyperlink" Target="https://es.wikipedia.org/wiki/Casco_de_realidad_virtual" TargetMode="External"/><Relationship Id="rId11" Type="http://schemas.openxmlformats.org/officeDocument/2006/relationships/hyperlink" Target="https://es.wikipedia.org/wiki/C%C3%A1mara_digital" TargetMode="External"/><Relationship Id="rId5" Type="http://schemas.openxmlformats.org/officeDocument/2006/relationships/hyperlink" Target="https://es.wikipedia.org/wiki/Realidad_aumentada" TargetMode="External"/><Relationship Id="rId10" Type="http://schemas.openxmlformats.org/officeDocument/2006/relationships/hyperlink" Target="https://es.wikipedia.org/wiki/Google_Drive" TargetMode="External"/><Relationship Id="rId4" Type="http://schemas.openxmlformats.org/officeDocument/2006/relationships/hyperlink" Target="https://es.wikipedia.org/wiki/Google" TargetMode="External"/><Relationship Id="rId9" Type="http://schemas.openxmlformats.org/officeDocument/2006/relationships/hyperlink" Target="https://es.wikipedia.org/wiki/OMAP"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5" Type="http://schemas.openxmlformats.org/officeDocument/2006/relationships/hyperlink" Target="https://www.vuzix.com/Products/AddToCart/44" TargetMode="External"/><Relationship Id="rId4" Type="http://schemas.openxmlformats.org/officeDocument/2006/relationships/image" Target="../media/image166.png"/></Relationships>
</file>

<file path=ppt/slides/_rels/slide1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centrodeinnovacionbbva.com/techreview/20981-twitter-prueba-un-kit-de-herramientas-que-pone-internet-en-los-objetos" TargetMode="External"/><Relationship Id="rId2" Type="http://schemas.openxmlformats.org/officeDocument/2006/relationships/image" Target="../media/image16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hyperlink" Target="https://www.centrodeinnovacionbbva.com/techreview/20344-relojes-inteligentes-para-competir-con-las-google-glass" TargetMode="External"/><Relationship Id="rId2" Type="http://schemas.openxmlformats.org/officeDocument/2006/relationships/image" Target="../media/image170.jpeg"/><Relationship Id="rId1" Type="http://schemas.openxmlformats.org/officeDocument/2006/relationships/slideLayout" Target="../slideLayouts/slideLayout1.xml"/><Relationship Id="rId4" Type="http://schemas.openxmlformats.org/officeDocument/2006/relationships/image" Target="../media/image171.jpeg"/></Relationships>
</file>

<file path=ppt/slides/_rels/slide191.xml.rels><?xml version="1.0" encoding="UTF-8" standalone="yes"?>
<Relationships xmlns="http://schemas.openxmlformats.org/package/2006/relationships"><Relationship Id="rId3" Type="http://schemas.openxmlformats.org/officeDocument/2006/relationships/hyperlink" Target="http://elmundoelectronico.wordpress.com/category/popurri/" TargetMode="External"/><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hyperlink" Target="http://www.technologyreview.com/news/515966/the-internet-of-cars-is-approaching-a-crossroads/" TargetMode="External"/><Relationship Id="rId2" Type="http://schemas.openxmlformats.org/officeDocument/2006/relationships/image" Target="../media/image175.jpeg"/><Relationship Id="rId1" Type="http://schemas.openxmlformats.org/officeDocument/2006/relationships/slideLayout" Target="../slideLayouts/slideLayout1.xml"/><Relationship Id="rId4" Type="http://schemas.openxmlformats.org/officeDocument/2006/relationships/image" Target="../media/image176.jpeg"/></Relationships>
</file>

<file path=ppt/slides/_rels/slide19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 Id="rId4" Type="http://schemas.openxmlformats.org/officeDocument/2006/relationships/image" Target="../media/image183.png"/></Relationships>
</file>

<file path=ppt/slides/_rels/slide199.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8" Type="http://schemas.openxmlformats.org/officeDocument/2006/relationships/hyperlink" Target="http://postscapes.com/internet-of-things-software-guide" TargetMode="External"/><Relationship Id="rId3" Type="http://schemas.openxmlformats.org/officeDocument/2006/relationships/hyperlink" Target="https://iotbytes.wordpress.com/" TargetMode="External"/><Relationship Id="rId7" Type="http://schemas.openxmlformats.org/officeDocument/2006/relationships/hyperlink" Target="http://postscapes.com/javascript-and-the-internet-of-things" TargetMode="External"/><Relationship Id="rId2" Type="http://schemas.openxmlformats.org/officeDocument/2006/relationships/hyperlink" Target="http://people.eecs.berkeley.edu/~culler/talks/Culler-CWSN.pptx" TargetMode="External"/><Relationship Id="rId1" Type="http://schemas.openxmlformats.org/officeDocument/2006/relationships/slideLayout" Target="../slideLayouts/slideLayout1.xml"/><Relationship Id="rId6" Type="http://schemas.openxmlformats.org/officeDocument/2006/relationships/hyperlink" Target="http://www.slideshare.net/butler-iot/butler-project-overview-13603599" TargetMode="External"/><Relationship Id="rId5" Type="http://schemas.openxmlformats.org/officeDocument/2006/relationships/hyperlink" Target="http://mindtree.com/" TargetMode="External"/><Relationship Id="rId10" Type="http://schemas.openxmlformats.org/officeDocument/2006/relationships/image" Target="../media/image15.png"/><Relationship Id="rId4" Type="http://schemas.openxmlformats.org/officeDocument/2006/relationships/hyperlink" Target="http://www.linkedin.com/pub/dr-raghunath-govindachari/8/8a2/454" TargetMode="External"/><Relationship Id="rId9" Type="http://schemas.openxmlformats.org/officeDocument/2006/relationships/hyperlink" Target="http://en.wikipedia.org/wiki/Representational_state_transfer"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s://rubensm.com/" TargetMode="Externa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es.wikipedia.org/wiki/Simple_Object_Access_Protocol"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websocket.org/" TargetMode="External"/><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hyperlink" Target="https://es.wikipedia.org/wiki/Simple_Object_Access_Protocol" TargetMode="External"/><Relationship Id="rId4" Type="http://schemas.openxmlformats.org/officeDocument/2006/relationships/hyperlink" Target="https://rubensm.com/"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www.m2mxml.org/" TargetMode="External"/><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hyperlink" Target="http://www.channelbiz.es/author/rarroyo/" TargetMode="External"/><Relationship Id="rId4" Type="http://schemas.openxmlformats.org/officeDocument/2006/relationships/hyperlink" Target="http://www.channelbiz.es/2015/07/16/" TargetMode="External"/></Relationships>
</file>

<file path=ppt/slides/_rels/slide225.xml.rels><?xml version="1.0" encoding="UTF-8" standalone="yes"?>
<Relationships xmlns="http://schemas.openxmlformats.org/package/2006/relationships"><Relationship Id="rId3" Type="http://schemas.openxmlformats.org/officeDocument/2006/relationships/hyperlink" Target="http://dx.doi.org/10.1098/rsta.2014.0441" TargetMode="External"/><Relationship Id="rId2" Type="http://schemas.openxmlformats.org/officeDocument/2006/relationships/hyperlink" Target="http://dx.doi.org/10.1098/rsta.2014.0440" TargetMode="Externa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www.sciencedirect.com/science/journal/16977912"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www.future-internet.eu/" TargetMode="Externa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hyperlink" Target="http://www.mdpi.com/1424-8220/9/6/4056" TargetMode="External"/><Relationship Id="rId5" Type="http://schemas.openxmlformats.org/officeDocument/2006/relationships/hyperlink" Target="http://www.ict-sensei.org/" TargetMode="External"/><Relationship Id="rId4" Type="http://schemas.openxmlformats.org/officeDocument/2006/relationships/hyperlink" Target="http://senseandsensitivity.rd.francetelecom.com/index.php" TargetMode="External"/></Relationships>
</file>

<file path=ppt/slides/_rels/slide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personal.xively.com/dev/docs/api/" TargetMode="External"/><Relationship Id="rId3" Type="http://schemas.openxmlformats.org/officeDocument/2006/relationships/hyperlink" Target="https://www.twilio.com/" TargetMode="External"/><Relationship Id="rId7" Type="http://schemas.openxmlformats.org/officeDocument/2006/relationships/hyperlink" Target="https://github.com/claws/txPachube" TargetMode="External"/><Relationship Id="rId2" Type="http://schemas.openxmlformats.org/officeDocument/2006/relationships/hyperlink" Target="https://thingspeak.com/" TargetMode="External"/><Relationship Id="rId1" Type="http://schemas.openxmlformats.org/officeDocument/2006/relationships/slideLayout" Target="../slideLayouts/slideLayout1.xml"/><Relationship Id="rId6" Type="http://schemas.openxmlformats.org/officeDocument/2006/relationships/hyperlink" Target="http://beagleboard.org/bone" TargetMode="External"/><Relationship Id="rId5" Type="http://schemas.openxmlformats.org/officeDocument/2006/relationships/hyperlink" Target="https://www.raspberrypi.org/" TargetMode="External"/><Relationship Id="rId4" Type="http://schemas.openxmlformats.org/officeDocument/2006/relationships/hyperlink" Target="https://www.arduino.cc/" TargetMode="External"/><Relationship Id="rId9" Type="http://schemas.openxmlformats.org/officeDocument/2006/relationships/hyperlink" Target="http://xively.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lavoz.com.ar/ciudadanos/internet-de-las-cosas-como-sera-la-proxima-revolucion-digital"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es.wikipedia.org/wiki/HyperThreading"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dx.doi.org/10.1098/rsta.2014.0440" TargetMode="Externa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sciencedirect.com/science/journal/16977912" TargetMode="Externa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sciencedirect.com/science/journal/16977912" TargetMode="Externa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 Id="rId6" Type="http://schemas.openxmlformats.org/officeDocument/2006/relationships/image" Target="../media/image79.jpeg"/><Relationship Id="rId5" Type="http://schemas.openxmlformats.org/officeDocument/2006/relationships/hyperlink" Target="http://www.starkrfid.com/" TargetMode="Externa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5.png"/><Relationship Id="rId4" Type="http://schemas.openxmlformats.org/officeDocument/2006/relationships/image" Target="../media/image82.jpeg"/></Relationships>
</file>

<file path=ppt/slides/_rels/slide76.xml.rels><?xml version="1.0" encoding="UTF-8" standalone="yes"?>
<Relationships xmlns="http://schemas.openxmlformats.org/package/2006/relationships"><Relationship Id="rId3" Type="http://schemas.openxmlformats.org/officeDocument/2006/relationships/hyperlink" Target="http://www.optelvision.com/es/track-and-trace-serialization/track-trace-con-rfid" TargetMode="External"/><Relationship Id="rId7" Type="http://schemas.openxmlformats.org/officeDocument/2006/relationships/hyperlink" Target="http://es.wikipedia.org/wiki/RFID" TargetMode="External"/><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hyperlink" Target="http://www.starkrfid.com/" TargetMode="External"/><Relationship Id="rId4" Type="http://schemas.openxmlformats.org/officeDocument/2006/relationships/image" Target="../media/image85.jpe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electronicdesign.com/author/stan-schneider" TargetMode="External"/><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hyperlink" Target="http://electronicdesign.com/author/stan-Schneider"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www.cs.berkeley.edu/~culler/" TargetMode="External"/><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hyperlink" Target="http://www.cs.berkeley.edu/~culler/talks/Culler-CWSN.ppt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index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56" y="15747"/>
            <a:ext cx="1712964" cy="182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400" dirty="0" smtClean="0">
                <a:latin typeface="Verdana" panose="020B0604030504040204" pitchFamily="34" charset="0"/>
                <a:ea typeface="Verdana" panose="020B0604030504040204" pitchFamily="34" charset="0"/>
                <a:cs typeface="Verdana" panose="020B0604030504040204" pitchFamily="34" charset="0"/>
              </a:rPr>
              <a:t>UNIVERSIDAD DE PINAR DEL RIO</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p:cNvSpPr txBox="1"/>
          <p:nvPr/>
        </p:nvSpPr>
        <p:spPr>
          <a:xfrm>
            <a:off x="589948" y="3137852"/>
            <a:ext cx="8382000" cy="1938992"/>
          </a:xfrm>
          <a:prstGeom prst="rect">
            <a:avLst/>
          </a:prstGeom>
          <a:noFill/>
        </p:spPr>
        <p:txBody>
          <a:bodyPr wrap="square" rtlCol="0">
            <a:spAutoFit/>
          </a:bodyPr>
          <a:lstStyle/>
          <a:p>
            <a:pPr algn="ctr"/>
            <a:r>
              <a:rPr lang="es-ES" sz="4000" dirty="0" smtClean="0">
                <a:latin typeface="Verdana" panose="020B0604030504040204" pitchFamily="34" charset="0"/>
                <a:ea typeface="Verdana" panose="020B0604030504040204" pitchFamily="34" charset="0"/>
                <a:cs typeface="Verdana" panose="020B0604030504040204" pitchFamily="34" charset="0"/>
              </a:rPr>
              <a:t>Internet de las Cosas </a:t>
            </a:r>
            <a:r>
              <a:rPr lang="es-ES" sz="4000" dirty="0" err="1" smtClean="0">
                <a:latin typeface="Verdana" panose="020B0604030504040204" pitchFamily="34" charset="0"/>
                <a:ea typeface="Verdana" panose="020B0604030504040204" pitchFamily="34" charset="0"/>
                <a:cs typeface="Verdana" panose="020B0604030504040204" pitchFamily="34" charset="0"/>
              </a:rPr>
              <a:t>IoT</a:t>
            </a:r>
            <a:endParaRPr lang="es-ES" sz="4000" dirty="0" smtClean="0">
              <a:latin typeface="Verdana" panose="020B0604030504040204" pitchFamily="34" charset="0"/>
              <a:ea typeface="Verdana" panose="020B0604030504040204" pitchFamily="34" charset="0"/>
              <a:cs typeface="Verdana" panose="020B0604030504040204" pitchFamily="34" charset="0"/>
            </a:endParaRPr>
          </a:p>
          <a:p>
            <a:pPr algn="ctr"/>
            <a:r>
              <a:rPr lang="es-ES" altLang="es-MX" sz="4000" dirty="0">
                <a:latin typeface="Verdana" panose="020B0604030504040204" pitchFamily="34" charset="0"/>
              </a:rPr>
              <a:t>(</a:t>
            </a:r>
            <a:r>
              <a:rPr lang="es-ES" altLang="es-MX" sz="4000" i="1" dirty="0">
                <a:latin typeface="Verdana" panose="020B0604030504040204" pitchFamily="34" charset="0"/>
              </a:rPr>
              <a:t>Internet of </a:t>
            </a:r>
            <a:r>
              <a:rPr lang="es-ES" altLang="es-MX" sz="4000" i="1" dirty="0" err="1">
                <a:latin typeface="Verdana" panose="020B0604030504040204" pitchFamily="34" charset="0"/>
              </a:rPr>
              <a:t>Things</a:t>
            </a:r>
            <a:r>
              <a:rPr lang="es-ES" altLang="es-MX" sz="4000" dirty="0">
                <a:latin typeface="Verdana" panose="020B0604030504040204" pitchFamily="34" charset="0"/>
              </a:rPr>
              <a:t> </a:t>
            </a:r>
            <a:r>
              <a:rPr lang="es-ES" altLang="es-MX" sz="4000" dirty="0" err="1">
                <a:latin typeface="Verdana" panose="020B0604030504040204" pitchFamily="34" charset="0"/>
              </a:rPr>
              <a:t>IoT</a:t>
            </a:r>
            <a:r>
              <a:rPr lang="es-ES" altLang="es-MX" sz="4000" dirty="0">
                <a:latin typeface="Verdana" panose="020B0604030504040204" pitchFamily="34" charset="0"/>
              </a:rPr>
              <a:t>)</a:t>
            </a:r>
          </a:p>
          <a:p>
            <a:pPr algn="ctr"/>
            <a:endParaRPr lang="es-ES" sz="40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3419073" y="4713774"/>
            <a:ext cx="3374642" cy="1815882"/>
          </a:xfrm>
          <a:prstGeom prst="rect">
            <a:avLst/>
          </a:prstGeom>
          <a:noFill/>
        </p:spPr>
        <p:txBody>
          <a:bodyPr wrap="none" rtlCol="0">
            <a:spAutoFit/>
          </a:bodyPr>
          <a:lstStyle/>
          <a:p>
            <a:r>
              <a:rPr lang="es-ES" sz="1600" b="1" dirty="0" smtClean="0">
                <a:latin typeface="Verdana" panose="020B0604030504040204" pitchFamily="34" charset="0"/>
                <a:ea typeface="Verdana" panose="020B0604030504040204" pitchFamily="34" charset="0"/>
                <a:cs typeface="Verdana" panose="020B0604030504040204" pitchFamily="34" charset="0"/>
              </a:rPr>
              <a:t>Dr. José Raúl Vento Álvarez</a:t>
            </a:r>
          </a:p>
          <a:p>
            <a:r>
              <a:rPr lang="es-ES" sz="1600" dirty="0" smtClean="0">
                <a:latin typeface="Verdana" panose="020B0604030504040204" pitchFamily="34" charset="0"/>
                <a:ea typeface="Verdana" panose="020B0604030504040204" pitchFamily="34" charset="0"/>
                <a:cs typeface="Verdana" panose="020B0604030504040204" pitchFamily="34" charset="0"/>
              </a:rPr>
              <a:t>Dpto. de Telecomunicaciones</a:t>
            </a:r>
          </a:p>
          <a:p>
            <a:r>
              <a:rPr lang="es-ES" sz="1600" dirty="0" smtClean="0">
                <a:latin typeface="Verdana" panose="020B0604030504040204" pitchFamily="34" charset="0"/>
                <a:ea typeface="Verdana" panose="020B0604030504040204" pitchFamily="34" charset="0"/>
                <a:cs typeface="Verdana" panose="020B0604030504040204" pitchFamily="34" charset="0"/>
              </a:rPr>
              <a:t>Facultad de Ciencias Técnicas</a:t>
            </a:r>
          </a:p>
          <a:p>
            <a:r>
              <a:rPr lang="es-ES" sz="1600" dirty="0" smtClean="0">
                <a:latin typeface="Verdana" panose="020B0604030504040204" pitchFamily="34" charset="0"/>
                <a:ea typeface="Verdana" panose="020B0604030504040204" pitchFamily="34" charset="0"/>
                <a:cs typeface="Verdana" panose="020B0604030504040204" pitchFamily="34" charset="0"/>
              </a:rPr>
              <a:t>Universidad de Pinar del Rio-</a:t>
            </a:r>
          </a:p>
          <a:p>
            <a:r>
              <a:rPr lang="es-ES" sz="1600" dirty="0" smtClean="0">
                <a:latin typeface="Verdana" panose="020B0604030504040204" pitchFamily="34" charset="0"/>
                <a:ea typeface="Verdana" panose="020B0604030504040204" pitchFamily="34" charset="0"/>
                <a:cs typeface="Verdana" panose="020B0604030504040204" pitchFamily="34" charset="0"/>
                <a:hlinkClick r:id="rId3"/>
              </a:rPr>
              <a:t>vento@upr.edu.cu</a:t>
            </a:r>
            <a:endParaRPr lang="es-ES" sz="1600" dirty="0" smtClean="0">
              <a:latin typeface="Verdana" panose="020B0604030504040204" pitchFamily="34" charset="0"/>
              <a:ea typeface="Verdana" panose="020B0604030504040204" pitchFamily="34" charset="0"/>
              <a:cs typeface="Verdana" panose="020B0604030504040204" pitchFamily="34" charset="0"/>
            </a:endParaRPr>
          </a:p>
          <a:p>
            <a:r>
              <a:rPr lang="es-ES" sz="16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QDBEP</a:t>
            </a:r>
          </a:p>
          <a:p>
            <a:endParaRPr lang="es-E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604" y="823277"/>
            <a:ext cx="3214688"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210151" y="4668058"/>
            <a:ext cx="175316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Vento\Downloads\qrcode.jpeg"/>
          <p:cNvPicPr>
            <a:picLocks noChangeAspect="1" noChangeArrowheads="1"/>
          </p:cNvPicPr>
          <p:nvPr/>
        </p:nvPicPr>
        <p:blipFill>
          <a:blip r:embed="rId6"/>
          <a:srcRect/>
          <a:stretch>
            <a:fillRect/>
          </a:stretch>
        </p:blipFill>
        <p:spPr bwMode="auto">
          <a:xfrm>
            <a:off x="7132011" y="4676996"/>
            <a:ext cx="1384668" cy="1384668"/>
          </a:xfrm>
          <a:prstGeom prst="rect">
            <a:avLst/>
          </a:prstGeom>
          <a:noFill/>
        </p:spPr>
      </p:pic>
    </p:spTree>
    <p:extLst>
      <p:ext uri="{BB962C8B-B14F-4D97-AF65-F5344CB8AC3E}">
        <p14:creationId xmlns:p14="http://schemas.microsoft.com/office/powerpoint/2010/main" val="1348707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Evolución de Internet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075" y="86851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24" y="1000125"/>
            <a:ext cx="2166944" cy="16252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943" y="2147898"/>
            <a:ext cx="500061"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927" y="1000125"/>
            <a:ext cx="2190741" cy="1643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 name="5 CuadroTexto"/>
          <p:cNvSpPr txBox="1">
            <a:spLocks noChangeArrowheads="1"/>
          </p:cNvSpPr>
          <p:nvPr/>
        </p:nvSpPr>
        <p:spPr bwMode="auto">
          <a:xfrm>
            <a:off x="319082" y="1280388"/>
            <a:ext cx="1146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4800" dirty="0"/>
              <a:t>@</a:t>
            </a:r>
          </a:p>
        </p:txBody>
      </p:sp>
      <p:sp>
        <p:nvSpPr>
          <p:cNvPr id="14" name="7 Flecha derecha"/>
          <p:cNvSpPr/>
          <p:nvPr/>
        </p:nvSpPr>
        <p:spPr bwMode="auto">
          <a:xfrm>
            <a:off x="1038225" y="1571625"/>
            <a:ext cx="357188" cy="357188"/>
          </a:xfrm>
          <a:prstGeom prst="rightArrow">
            <a:avLst/>
          </a:prstGeom>
          <a:solidFill>
            <a:srgbClr val="FB241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400"/>
          </a:p>
        </p:txBody>
      </p:sp>
      <p:sp>
        <p:nvSpPr>
          <p:cNvPr id="15" name="9 Flecha derecha"/>
          <p:cNvSpPr/>
          <p:nvPr/>
        </p:nvSpPr>
        <p:spPr bwMode="auto">
          <a:xfrm>
            <a:off x="5648325" y="1643063"/>
            <a:ext cx="357188" cy="357187"/>
          </a:xfrm>
          <a:prstGeom prst="rightArrow">
            <a:avLst/>
          </a:prstGeom>
          <a:solidFill>
            <a:srgbClr val="FB241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882" y="2214571"/>
            <a:ext cx="714377" cy="66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2817" y="1500198"/>
            <a:ext cx="65087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13 Flecha derecha"/>
          <p:cNvSpPr/>
          <p:nvPr/>
        </p:nvSpPr>
        <p:spPr bwMode="auto">
          <a:xfrm>
            <a:off x="6677025" y="1643063"/>
            <a:ext cx="357188" cy="357187"/>
          </a:xfrm>
          <a:prstGeom prst="rightArrow">
            <a:avLst/>
          </a:prstGeom>
          <a:solidFill>
            <a:srgbClr val="FB241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19" name="Picture 5" descr="http://www.egainformatica.es/images/egaweb/internet_of_things_citi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9" y="1000136"/>
            <a:ext cx="2009766"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5" y="2071687"/>
            <a:ext cx="1365244"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15 Flecha derecha"/>
          <p:cNvSpPr/>
          <p:nvPr/>
        </p:nvSpPr>
        <p:spPr bwMode="auto">
          <a:xfrm>
            <a:off x="3300413" y="1643063"/>
            <a:ext cx="357187" cy="357187"/>
          </a:xfrm>
          <a:prstGeom prst="rightArrow">
            <a:avLst/>
          </a:prstGeom>
          <a:solidFill>
            <a:srgbClr val="FB241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400"/>
          </a:p>
        </p:txBody>
      </p:sp>
      <p:sp>
        <p:nvSpPr>
          <p:cNvPr id="22" name="18 Rectángulo"/>
          <p:cNvSpPr/>
          <p:nvPr/>
        </p:nvSpPr>
        <p:spPr>
          <a:xfrm>
            <a:off x="7000875" y="3306411"/>
            <a:ext cx="2000250" cy="1600200"/>
          </a:xfrm>
          <a:prstGeom prst="rect">
            <a:avLst/>
          </a:prstGeom>
          <a:solidFill>
            <a:schemeClr val="accent2">
              <a:lumMod val="50000"/>
            </a:schemeClr>
          </a:solidFill>
        </p:spPr>
        <p:txBody>
          <a:bodyPr>
            <a:spAutoFit/>
          </a:bodyPr>
          <a:lstStyle/>
          <a:p>
            <a:pPr>
              <a:defRPr/>
            </a:pPr>
            <a:r>
              <a:rPr lang="es-ES" sz="1400" dirty="0">
                <a:solidFill>
                  <a:schemeClr val="bg1"/>
                </a:solidFill>
                <a:latin typeface="Verdana" pitchFamily="34" charset="0"/>
              </a:rPr>
              <a:t>Integración con el mundo real, con su carácter espacio temporal y con interacción con la naturaleza y los objetos</a:t>
            </a:r>
          </a:p>
        </p:txBody>
      </p:sp>
      <p:sp>
        <p:nvSpPr>
          <p:cNvPr id="23" name="19 Rectángulo"/>
          <p:cNvSpPr>
            <a:spLocks noChangeArrowheads="1"/>
          </p:cNvSpPr>
          <p:nvPr/>
        </p:nvSpPr>
        <p:spPr bwMode="auto">
          <a:xfrm>
            <a:off x="749299" y="3306411"/>
            <a:ext cx="5751513" cy="181588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1400" dirty="0">
                <a:solidFill>
                  <a:schemeClr val="bg1"/>
                </a:solidFill>
                <a:latin typeface="Verdana" panose="020B0604030504040204" pitchFamily="34" charset="0"/>
                <a:ea typeface="Verdana" panose="020B0604030504040204" pitchFamily="34" charset="0"/>
                <a:cs typeface="Verdana" panose="020B0604030504040204" pitchFamily="34" charset="0"/>
              </a:rPr>
              <a:t>En un primer momento la internet nació y se orientó a las necesidades de comunicación de las personas (fundamentalmente con el servicio de correo electrónico), en una segunda fase se caracterizó por el  intercambio de información (WWW), siendo sus usuarios tanto consumidores, como productores de la misma de forma activa (Wiki). Posteriormente se fortalece como escenario virtual o extendido de la vida social (Facebook). </a:t>
            </a:r>
          </a:p>
        </p:txBody>
      </p:sp>
      <p:sp>
        <p:nvSpPr>
          <p:cNvPr id="24" name="20 Flecha derecha"/>
          <p:cNvSpPr/>
          <p:nvPr/>
        </p:nvSpPr>
        <p:spPr>
          <a:xfrm>
            <a:off x="6602413" y="4235099"/>
            <a:ext cx="357187" cy="35718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5" name="21 CuadroTexto"/>
          <p:cNvSpPr txBox="1">
            <a:spLocks noChangeArrowheads="1"/>
          </p:cNvSpPr>
          <p:nvPr/>
        </p:nvSpPr>
        <p:spPr bwMode="auto">
          <a:xfrm>
            <a:off x="7131305" y="2653331"/>
            <a:ext cx="1785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b="1" dirty="0">
                <a:latin typeface="Verdana" panose="020B0604030504040204" pitchFamily="34" charset="0"/>
              </a:rPr>
              <a:t>Internet de las Cosas</a:t>
            </a:r>
          </a:p>
        </p:txBody>
      </p:sp>
      <p:pic>
        <p:nvPicPr>
          <p:cNvPr id="2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821" y="2151071"/>
            <a:ext cx="500061"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8695" y="1503371"/>
            <a:ext cx="65087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3300413" y="5295678"/>
            <a:ext cx="4030662" cy="923330"/>
          </a:xfrm>
          <a:prstGeom prst="rect">
            <a:avLst/>
          </a:prstGeom>
        </p:spPr>
        <p:txBody>
          <a:bodyPr wrap="square">
            <a:spAutoFit/>
          </a:bodyPr>
          <a:lstStyle/>
          <a:p>
            <a:pPr marL="285750" indent="-285750">
              <a:buFont typeface="Wingdings" panose="05000000000000000000" pitchFamily="2" charset="2"/>
              <a:buChar char="q"/>
            </a:pPr>
            <a:r>
              <a:rPr lang="es-ES" b="1" dirty="0">
                <a:latin typeface="Verdana" panose="020B0604030504040204" pitchFamily="34" charset="0"/>
                <a:ea typeface="Verdana" panose="020B0604030504040204" pitchFamily="34" charset="0"/>
                <a:cs typeface="Verdana" panose="020B0604030504040204" pitchFamily="34" charset="0"/>
              </a:rPr>
              <a:t>Internet 1.0: Información	</a:t>
            </a:r>
          </a:p>
          <a:p>
            <a:pPr marL="285750" indent="-285750">
              <a:buFont typeface="Wingdings" panose="05000000000000000000" pitchFamily="2" charset="2"/>
              <a:buChar char="q"/>
            </a:pPr>
            <a:r>
              <a:rPr lang="es-ES" b="1" dirty="0" smtClean="0">
                <a:latin typeface="Verdana" panose="020B0604030504040204" pitchFamily="34" charset="0"/>
                <a:ea typeface="Verdana" panose="020B0604030504040204" pitchFamily="34" charset="0"/>
                <a:cs typeface="Verdana" panose="020B0604030504040204" pitchFamily="34" charset="0"/>
              </a:rPr>
              <a:t>Internet </a:t>
            </a:r>
            <a:r>
              <a:rPr lang="es-ES" b="1" dirty="0">
                <a:latin typeface="Verdana" panose="020B0604030504040204" pitchFamily="34" charset="0"/>
                <a:ea typeface="Verdana" panose="020B0604030504040204" pitchFamily="34" charset="0"/>
                <a:cs typeface="Verdana" panose="020B0604030504040204" pitchFamily="34" charset="0"/>
              </a:rPr>
              <a:t>2.0: Personas	</a:t>
            </a:r>
          </a:p>
          <a:p>
            <a:pPr marL="285750" indent="-285750">
              <a:buFont typeface="Wingdings" panose="05000000000000000000" pitchFamily="2" charset="2"/>
              <a:buChar char="q"/>
            </a:pPr>
            <a:r>
              <a:rPr lang="es-ES" b="1" dirty="0" smtClean="0">
                <a:latin typeface="Verdana" panose="020B0604030504040204" pitchFamily="34" charset="0"/>
                <a:ea typeface="Verdana" panose="020B0604030504040204" pitchFamily="34" charset="0"/>
                <a:cs typeface="Verdana" panose="020B0604030504040204" pitchFamily="34" charset="0"/>
              </a:rPr>
              <a:t>Internet </a:t>
            </a:r>
            <a:r>
              <a:rPr lang="es-ES" b="1" dirty="0">
                <a:latin typeface="Verdana" panose="020B0604030504040204" pitchFamily="34" charset="0"/>
                <a:ea typeface="Verdana" panose="020B0604030504040204" pitchFamily="34" charset="0"/>
                <a:cs typeface="Verdana" panose="020B0604030504040204" pitchFamily="34" charset="0"/>
              </a:rPr>
              <a:t>3.0: Cosas</a:t>
            </a:r>
          </a:p>
        </p:txBody>
      </p:sp>
    </p:spTree>
    <p:extLst>
      <p:ext uri="{BB962C8B-B14F-4D97-AF65-F5344CB8AC3E}">
        <p14:creationId xmlns:p14="http://schemas.microsoft.com/office/powerpoint/2010/main" val="15563210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Pila de Protocolos</a:t>
            </a:r>
            <a:endParaRPr lang="es-ES" sz="3600" dirty="0"/>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42" y="1013786"/>
            <a:ext cx="7331347" cy="4752833"/>
          </a:xfrm>
          <a:prstGeom prst="rect">
            <a:avLst/>
          </a:prstGeom>
        </p:spPr>
      </p:pic>
      <p:sp>
        <p:nvSpPr>
          <p:cNvPr id="13" name="Rectángulo 12"/>
          <p:cNvSpPr/>
          <p:nvPr/>
        </p:nvSpPr>
        <p:spPr>
          <a:xfrm>
            <a:off x="2562607" y="6012619"/>
            <a:ext cx="6121208" cy="323165"/>
          </a:xfrm>
          <a:prstGeom prst="rect">
            <a:avLst/>
          </a:prstGeom>
        </p:spPr>
        <p:txBody>
          <a:bodyPr wrap="square">
            <a:spAutoFit/>
          </a:bodyPr>
          <a:lstStyle/>
          <a:p>
            <a:r>
              <a:rPr lang="en-US" sz="750" i="1" dirty="0" err="1">
                <a:solidFill>
                  <a:schemeClr val="bg1">
                    <a:lumMod val="50000"/>
                  </a:schemeClr>
                </a:solidFill>
                <a:ea typeface="Verdana" panose="020B0604030504040204" pitchFamily="34" charset="0"/>
                <a:cs typeface="Verdana" panose="020B0604030504040204" pitchFamily="34" charset="0"/>
                <a:hlinkClick r:id="rId3"/>
              </a:rPr>
              <a:t>Ronak</a:t>
            </a:r>
            <a:r>
              <a:rPr lang="en-US" sz="750" i="1" dirty="0">
                <a:solidFill>
                  <a:schemeClr val="bg1">
                    <a:lumMod val="50000"/>
                  </a:schemeClr>
                </a:solidFill>
                <a:ea typeface="Verdana" panose="020B0604030504040204" pitchFamily="34" charset="0"/>
                <a:cs typeface="Verdana" panose="020B0604030504040204" pitchFamily="34" charset="0"/>
                <a:hlinkClick r:id="rId3"/>
              </a:rPr>
              <a:t> Sutaria</a:t>
            </a:r>
            <a:r>
              <a:rPr lang="en-US" sz="750" i="1" dirty="0">
                <a:solidFill>
                  <a:schemeClr val="bg1">
                    <a:lumMod val="50000"/>
                  </a:schemeClr>
                </a:solidFill>
                <a:ea typeface="Verdana" panose="020B0604030504040204" pitchFamily="34" charset="0"/>
                <a:cs typeface="Verdana" panose="020B0604030504040204" pitchFamily="34" charset="0"/>
              </a:rPr>
              <a:t> and </a:t>
            </a:r>
            <a:r>
              <a:rPr lang="en-US" sz="750" i="1" dirty="0" err="1">
                <a:solidFill>
                  <a:schemeClr val="bg1">
                    <a:lumMod val="50000"/>
                  </a:schemeClr>
                </a:solidFill>
                <a:ea typeface="Verdana" panose="020B0604030504040204" pitchFamily="34" charset="0"/>
                <a:cs typeface="Verdana" panose="020B0604030504040204" pitchFamily="34" charset="0"/>
                <a:hlinkClick r:id="rId4"/>
              </a:rPr>
              <a:t>Raghunath</a:t>
            </a:r>
            <a:r>
              <a:rPr lang="en-US" sz="750" i="1" dirty="0">
                <a:solidFill>
                  <a:schemeClr val="bg1">
                    <a:lumMod val="50000"/>
                  </a:schemeClr>
                </a:solidFill>
                <a:ea typeface="Verdana" panose="020B0604030504040204" pitchFamily="34" charset="0"/>
                <a:cs typeface="Verdana" panose="020B0604030504040204" pitchFamily="34" charset="0"/>
                <a:hlinkClick r:id="rId4"/>
              </a:rPr>
              <a:t> </a:t>
            </a:r>
            <a:r>
              <a:rPr lang="en-US" sz="750" i="1" dirty="0" err="1">
                <a:solidFill>
                  <a:schemeClr val="bg1">
                    <a:lumMod val="50000"/>
                  </a:schemeClr>
                </a:solidFill>
                <a:ea typeface="Verdana" panose="020B0604030504040204" pitchFamily="34" charset="0"/>
                <a:cs typeface="Verdana" panose="020B0604030504040204" pitchFamily="34" charset="0"/>
                <a:hlinkClick r:id="rId4"/>
              </a:rPr>
              <a:t>Govindachari</a:t>
            </a:r>
            <a:r>
              <a:rPr lang="en-US" sz="750" i="1" dirty="0">
                <a:solidFill>
                  <a:schemeClr val="bg1">
                    <a:lumMod val="50000"/>
                  </a:schemeClr>
                </a:solidFill>
                <a:ea typeface="Verdana" panose="020B0604030504040204" pitchFamily="34" charset="0"/>
                <a:cs typeface="Verdana" panose="020B0604030504040204" pitchFamily="34" charset="0"/>
              </a:rPr>
              <a:t> from </a:t>
            </a:r>
            <a:r>
              <a:rPr lang="en-US" sz="750" i="1" dirty="0" err="1">
                <a:solidFill>
                  <a:schemeClr val="bg1">
                    <a:lumMod val="50000"/>
                  </a:schemeClr>
                </a:solidFill>
                <a:ea typeface="Verdana" panose="020B0604030504040204" pitchFamily="34" charset="0"/>
                <a:cs typeface="Verdana" panose="020B0604030504040204" pitchFamily="34" charset="0"/>
                <a:hlinkClick r:id="rId5"/>
              </a:rPr>
              <a:t>Mindtree</a:t>
            </a:r>
            <a:r>
              <a:rPr lang="en-US" sz="750" i="1" dirty="0">
                <a:solidFill>
                  <a:schemeClr val="bg1">
                    <a:lumMod val="50000"/>
                  </a:schemeClr>
                </a:solidFill>
                <a:ea typeface="Verdana" panose="020B0604030504040204" pitchFamily="34" charset="0"/>
                <a:cs typeface="Verdana" panose="020B0604030504040204" pitchFamily="34" charset="0"/>
                <a:hlinkClick r:id="rId5"/>
              </a:rPr>
              <a:t> Labs</a:t>
            </a:r>
            <a:r>
              <a:rPr lang="en-US" sz="750" i="1" dirty="0">
                <a:solidFill>
                  <a:schemeClr val="bg1">
                    <a:lumMod val="50000"/>
                  </a:schemeClr>
                </a:solidFill>
                <a:ea typeface="Verdana" panose="020B0604030504040204" pitchFamily="34" charset="0"/>
                <a:cs typeface="Verdana" panose="020B0604030504040204" pitchFamily="34" charset="0"/>
              </a:rPr>
              <a:t> in "</a:t>
            </a:r>
            <a:r>
              <a:rPr lang="en-US" sz="750" i="1" dirty="0">
                <a:solidFill>
                  <a:schemeClr val="bg1">
                    <a:lumMod val="50000"/>
                  </a:schemeClr>
                </a:solidFill>
                <a:ea typeface="Verdana" panose="020B0604030504040204" pitchFamily="34" charset="0"/>
                <a:cs typeface="Verdana" panose="020B0604030504040204" pitchFamily="34" charset="0"/>
                <a:hlinkClick r:id="rId6"/>
              </a:rPr>
              <a:t>Making sense of </a:t>
            </a:r>
            <a:r>
              <a:rPr lang="en-US" sz="750" i="1" dirty="0" err="1">
                <a:solidFill>
                  <a:schemeClr val="bg1">
                    <a:lumMod val="50000"/>
                  </a:schemeClr>
                </a:solidFill>
                <a:ea typeface="Verdana" panose="020B0604030504040204" pitchFamily="34" charset="0"/>
                <a:cs typeface="Verdana" panose="020B0604030504040204" pitchFamily="34" charset="0"/>
                <a:hlinkClick r:id="rId6"/>
              </a:rPr>
              <a:t>interoperability:Protocols</a:t>
            </a:r>
            <a:r>
              <a:rPr lang="en-US" sz="750" i="1" dirty="0">
                <a:solidFill>
                  <a:schemeClr val="bg1">
                    <a:lumMod val="50000"/>
                  </a:schemeClr>
                </a:solidFill>
                <a:ea typeface="Verdana" panose="020B0604030504040204" pitchFamily="34" charset="0"/>
                <a:cs typeface="Verdana" panose="020B0604030504040204" pitchFamily="34" charset="0"/>
                <a:hlinkClick r:id="rId6"/>
              </a:rPr>
              <a:t> and Standardization initiatives in IOT</a:t>
            </a:r>
            <a:r>
              <a:rPr lang="en-US" sz="750" i="1" dirty="0">
                <a:solidFill>
                  <a:schemeClr val="bg1">
                    <a:lumMod val="50000"/>
                  </a:schemeClr>
                </a:solidFill>
                <a:ea typeface="Verdana" panose="020B0604030504040204" pitchFamily="34" charset="0"/>
                <a:cs typeface="Verdana" panose="020B0604030504040204" pitchFamily="34" charset="0"/>
              </a:rPr>
              <a:t>"</a:t>
            </a:r>
            <a:br>
              <a:rPr lang="en-US" sz="750" i="1" dirty="0">
                <a:solidFill>
                  <a:schemeClr val="bg1">
                    <a:lumMod val="50000"/>
                  </a:schemeClr>
                </a:solidFill>
                <a:ea typeface="Verdana" panose="020B0604030504040204" pitchFamily="34" charset="0"/>
                <a:cs typeface="Verdana" panose="020B0604030504040204" pitchFamily="34" charset="0"/>
              </a:rPr>
            </a:br>
            <a:endParaRPr lang="es-MX" sz="750" dirty="0">
              <a:solidFill>
                <a:schemeClr val="bg1">
                  <a:lumMod val="50000"/>
                </a:schemeClr>
              </a:solidFill>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351197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Pila de Protocolos</a:t>
            </a:r>
            <a:endParaRPr lang="es-ES" sz="3600" dirty="0"/>
          </a:p>
        </p:txBody>
      </p:sp>
      <p:pic>
        <p:nvPicPr>
          <p:cNvPr id="10" name="Imagen 9"/>
          <p:cNvPicPr>
            <a:picLocks noChangeAspect="1"/>
          </p:cNvPicPr>
          <p:nvPr/>
        </p:nvPicPr>
        <p:blipFill>
          <a:blip r:embed="rId2"/>
          <a:stretch>
            <a:fillRect/>
          </a:stretch>
        </p:blipFill>
        <p:spPr>
          <a:xfrm>
            <a:off x="415088" y="1167602"/>
            <a:ext cx="8738944" cy="4348295"/>
          </a:xfrm>
          <a:prstGeom prst="rect">
            <a:avLst/>
          </a:prstGeom>
        </p:spPr>
      </p:pic>
      <p:sp>
        <p:nvSpPr>
          <p:cNvPr id="11" name="Rectángulo 10"/>
          <p:cNvSpPr/>
          <p:nvPr/>
        </p:nvSpPr>
        <p:spPr>
          <a:xfrm>
            <a:off x="6246567" y="6033395"/>
            <a:ext cx="2480166" cy="230832"/>
          </a:xfrm>
          <a:prstGeom prst="rect">
            <a:avLst/>
          </a:prstGeom>
        </p:spPr>
        <p:txBody>
          <a:bodyPr wrap="none">
            <a:spAutoFit/>
          </a:bodyPr>
          <a:lstStyle/>
          <a:p>
            <a:r>
              <a:rPr lang="es-MX" sz="9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Fuente: </a:t>
            </a:r>
            <a:r>
              <a:rPr lang="es-MX" sz="9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Postscapes</a:t>
            </a:r>
            <a:r>
              <a:rPr lang="es-MX" sz="9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MX" sz="9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3"/>
              </a:rPr>
              <a:t>Internet of </a:t>
            </a:r>
            <a:r>
              <a:rPr lang="es-MX" sz="900"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3"/>
              </a:rPr>
              <a:t>Things</a:t>
            </a:r>
            <a:r>
              <a:rPr lang="es-MX" sz="9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3"/>
              </a:rPr>
              <a:t> </a:t>
            </a:r>
            <a:endParaRPr lang="es-MX" sz="90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815061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330772" y="1026731"/>
            <a:ext cx="8669965" cy="4253191"/>
          </a:xfrm>
          <a:prstGeom prst="rect">
            <a:avLst/>
          </a:prstGeom>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Pila de Protocolos</a:t>
            </a:r>
            <a:endParaRPr lang="es-ES" sz="3600" dirty="0"/>
          </a:p>
        </p:txBody>
      </p:sp>
      <p:sp>
        <p:nvSpPr>
          <p:cNvPr id="11" name="Rectángulo 10"/>
          <p:cNvSpPr/>
          <p:nvPr/>
        </p:nvSpPr>
        <p:spPr>
          <a:xfrm>
            <a:off x="5009961" y="5913626"/>
            <a:ext cx="4572000" cy="369332"/>
          </a:xfrm>
          <a:prstGeom prst="rect">
            <a:avLst/>
          </a:prstGeom>
        </p:spPr>
        <p:txBody>
          <a:bodyPr>
            <a:spAutoFit/>
          </a:bodyPr>
          <a:lstStyle/>
          <a:p>
            <a:r>
              <a:rPr lang="en-US" sz="900" b="1" dirty="0">
                <a:hlinkClick r:id="rId3"/>
              </a:rPr>
              <a:t>Zach Shelby</a:t>
            </a:r>
            <a:r>
              <a:rPr lang="en-US" sz="900" b="1" dirty="0"/>
              <a:t>: Is the Internet Protocol enough? (</a:t>
            </a:r>
            <a:r>
              <a:rPr lang="en-US" sz="900" b="1" dirty="0">
                <a:hlinkClick r:id="rId4"/>
              </a:rPr>
              <a:t>Full Presentation</a:t>
            </a:r>
            <a:r>
              <a:rPr lang="en-US" sz="900" b="1" dirty="0"/>
              <a:t>). </a:t>
            </a:r>
            <a:r>
              <a:rPr lang="es-MX" sz="900" dirty="0">
                <a:hlinkClick r:id="rId4"/>
              </a:rPr>
              <a:t>http://www.slideshare.net/zdshelby/standards-drive-the-internet-of-things</a:t>
            </a:r>
            <a:endParaRPr lang="es-MX" sz="900" dirty="0"/>
          </a:p>
        </p:txBody>
      </p:sp>
    </p:spTree>
    <p:extLst>
      <p:ext uri="{BB962C8B-B14F-4D97-AF65-F5344CB8AC3E}">
        <p14:creationId xmlns:p14="http://schemas.microsoft.com/office/powerpoint/2010/main" val="21883622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Pila de Protocolos</a:t>
            </a:r>
            <a:endParaRPr lang="es-ES" sz="3600" dirty="0"/>
          </a:p>
        </p:txBody>
      </p:sp>
      <p:pic>
        <p:nvPicPr>
          <p:cNvPr id="12" name="Imagen 11"/>
          <p:cNvPicPr>
            <a:picLocks noChangeAspect="1"/>
          </p:cNvPicPr>
          <p:nvPr/>
        </p:nvPicPr>
        <p:blipFill>
          <a:blip r:embed="rId2"/>
          <a:stretch>
            <a:fillRect/>
          </a:stretch>
        </p:blipFill>
        <p:spPr>
          <a:xfrm>
            <a:off x="1428449" y="876211"/>
            <a:ext cx="6712660" cy="4877712"/>
          </a:xfrm>
          <a:prstGeom prst="rect">
            <a:avLst/>
          </a:prstGeom>
        </p:spPr>
      </p:pic>
      <p:sp>
        <p:nvSpPr>
          <p:cNvPr id="13" name="Rectángulo 12"/>
          <p:cNvSpPr/>
          <p:nvPr/>
        </p:nvSpPr>
        <p:spPr>
          <a:xfrm>
            <a:off x="5062558" y="5906234"/>
            <a:ext cx="3698448" cy="369332"/>
          </a:xfrm>
          <a:prstGeom prst="rect">
            <a:avLst/>
          </a:prstGeom>
        </p:spPr>
        <p:txBody>
          <a:bodyPr wrap="none">
            <a:spAutoFit/>
          </a:bodyPr>
          <a:lstStyle/>
          <a:p>
            <a:r>
              <a:rPr lang="es-MX" sz="900" b="1" dirty="0">
                <a:solidFill>
                  <a:schemeClr val="bg1">
                    <a:lumMod val="50000"/>
                  </a:schemeClr>
                </a:solidFill>
                <a:hlinkClick r:id="rId3"/>
              </a:rPr>
              <a:t>EU Butler Project - </a:t>
            </a:r>
            <a:r>
              <a:rPr lang="es-MX" sz="900" b="1" dirty="0" err="1">
                <a:solidFill>
                  <a:schemeClr val="bg1">
                    <a:lumMod val="50000"/>
                  </a:schemeClr>
                </a:solidFill>
                <a:hlinkClick r:id="rId3"/>
              </a:rPr>
              <a:t>Communication</a:t>
            </a:r>
            <a:r>
              <a:rPr lang="es-MX" sz="900" b="1" dirty="0">
                <a:solidFill>
                  <a:schemeClr val="bg1">
                    <a:lumMod val="50000"/>
                  </a:schemeClr>
                </a:solidFill>
                <a:hlinkClick r:id="rId3"/>
              </a:rPr>
              <a:t> </a:t>
            </a:r>
            <a:r>
              <a:rPr lang="es-MX" sz="900" b="1" dirty="0" err="1">
                <a:solidFill>
                  <a:schemeClr val="bg1">
                    <a:lumMod val="50000"/>
                  </a:schemeClr>
                </a:solidFill>
                <a:hlinkClick r:id="rId3"/>
              </a:rPr>
              <a:t>Issues</a:t>
            </a:r>
            <a:r>
              <a:rPr lang="es-MX" sz="900" b="1" dirty="0">
                <a:solidFill>
                  <a:schemeClr val="bg1">
                    <a:lumMod val="50000"/>
                  </a:schemeClr>
                </a:solidFill>
              </a:rPr>
              <a:t>. </a:t>
            </a:r>
          </a:p>
          <a:p>
            <a:r>
              <a:rPr lang="es-MX" sz="900" b="1" dirty="0">
                <a:solidFill>
                  <a:schemeClr val="bg1">
                    <a:lumMod val="50000"/>
                  </a:schemeClr>
                </a:solidFill>
              </a:rPr>
              <a:t>http://www.slideshare.net/butler-iot/butler-project-overview-13603599</a:t>
            </a:r>
            <a:endParaRPr lang="es-MX" sz="900" dirty="0">
              <a:solidFill>
                <a:schemeClr val="bg1">
                  <a:lumMod val="50000"/>
                </a:schemeClr>
              </a:solidFill>
            </a:endParaRPr>
          </a:p>
        </p:txBody>
      </p:sp>
    </p:spTree>
    <p:extLst>
      <p:ext uri="{BB962C8B-B14F-4D97-AF65-F5344CB8AC3E}">
        <p14:creationId xmlns:p14="http://schemas.microsoft.com/office/powerpoint/2010/main" val="5164859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2269728" y="2860585"/>
            <a:ext cx="587138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3600" dirty="0" smtClean="0">
                <a:latin typeface="Verdana" panose="020B0604030504040204" pitchFamily="34" charset="0"/>
              </a:rPr>
              <a:t>“Protocolos de Nivel de Aplicación”</a:t>
            </a:r>
            <a:endParaRPr lang="es-ES" altLang="es-MX" sz="36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3"/>
          <a:stretch>
            <a:fillRect/>
          </a:stretch>
        </p:blipFill>
        <p:spPr>
          <a:xfrm>
            <a:off x="676672" y="3078558"/>
            <a:ext cx="1593056" cy="764381"/>
          </a:xfrm>
          <a:prstGeom prst="rect">
            <a:avLst/>
          </a:prstGeom>
        </p:spPr>
      </p:pic>
    </p:spTree>
    <p:extLst>
      <p:ext uri="{BB962C8B-B14F-4D97-AF65-F5344CB8AC3E}">
        <p14:creationId xmlns:p14="http://schemas.microsoft.com/office/powerpoint/2010/main" val="21913186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Protocolos….HTTP</a:t>
            </a:r>
            <a:endParaRPr lang="es-ES" sz="3600" dirty="0"/>
          </a:p>
        </p:txBody>
      </p:sp>
      <p:sp>
        <p:nvSpPr>
          <p:cNvPr id="10" name="Rectángulo 9"/>
          <p:cNvSpPr/>
          <p:nvPr/>
        </p:nvSpPr>
        <p:spPr>
          <a:xfrm>
            <a:off x="1386056" y="772338"/>
            <a:ext cx="7503944" cy="5478423"/>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MX" sz="2000" dirty="0">
                <a:latin typeface="Verdana" panose="020B0604030504040204" pitchFamily="34" charset="0"/>
                <a:ea typeface="Verdana" panose="020B0604030504040204" pitchFamily="34" charset="0"/>
                <a:cs typeface="Verdana" panose="020B0604030504040204" pitchFamily="34" charset="0"/>
              </a:rPr>
              <a:t>HTTP </a:t>
            </a:r>
            <a:r>
              <a:rPr lang="es-MX" sz="2000" dirty="0" smtClean="0">
                <a:latin typeface="Verdana" panose="020B0604030504040204" pitchFamily="34" charset="0"/>
                <a:ea typeface="Verdana" panose="020B0604030504040204" pitchFamily="34" charset="0"/>
                <a:cs typeface="Verdana" panose="020B0604030504040204" pitchFamily="34" charset="0"/>
              </a:rPr>
              <a:t>es </a:t>
            </a:r>
            <a:r>
              <a:rPr lang="es-MX" sz="2000" dirty="0">
                <a:latin typeface="Verdana" panose="020B0604030504040204" pitchFamily="34" charset="0"/>
                <a:ea typeface="Verdana" panose="020B0604030504040204" pitchFamily="34" charset="0"/>
                <a:cs typeface="Verdana" panose="020B0604030504040204" pitchFamily="34" charset="0"/>
              </a:rPr>
              <a:t>el protocolo de comunicación que permite las transferencias de información en la web. HTTP define la sintaxis y la semántica que utilizan los elementos de software de la arquitectura web (cliente, servidor, proxy) para comunicarse. HTTP es un protocolo </a:t>
            </a:r>
            <a:r>
              <a:rPr lang="es-MX" sz="2000" b="1" dirty="0">
                <a:latin typeface="Verdana" panose="020B0604030504040204" pitchFamily="34" charset="0"/>
                <a:ea typeface="Verdana" panose="020B0604030504040204" pitchFamily="34" charset="0"/>
                <a:cs typeface="Verdana" panose="020B0604030504040204" pitchFamily="34" charset="0"/>
              </a:rPr>
              <a:t>sin estado</a:t>
            </a:r>
            <a:r>
              <a:rPr lang="es-MX" sz="2000" dirty="0">
                <a:latin typeface="Verdana" panose="020B0604030504040204" pitchFamily="34" charset="0"/>
                <a:ea typeface="Verdana" panose="020B0604030504040204" pitchFamily="34" charset="0"/>
                <a:cs typeface="Verdana" panose="020B0604030504040204" pitchFamily="34" charset="0"/>
              </a:rPr>
              <a:t>, es decir, no guarda ninguna información sobre conexiones anteriores</a:t>
            </a:r>
            <a:r>
              <a:rPr lang="es-MX" sz="2000" dirty="0" smtClean="0">
                <a:latin typeface="Verdana" panose="020B0604030504040204" pitchFamily="34" charset="0"/>
                <a:ea typeface="Verdana" panose="020B0604030504040204" pitchFamily="34" charset="0"/>
                <a:cs typeface="Verdana" panose="020B0604030504040204" pitchFamily="34" charset="0"/>
              </a:rPr>
              <a:t>.</a:t>
            </a:r>
          </a:p>
          <a:p>
            <a:pPr marL="285750" indent="-285750" algn="just">
              <a:spcBef>
                <a:spcPts val="1200"/>
              </a:spcBef>
              <a:buFont typeface="Wingdings" panose="05000000000000000000" pitchFamily="2" charset="2"/>
              <a:buChar char="q"/>
            </a:pPr>
            <a:r>
              <a:rPr lang="es-MX" sz="2000" dirty="0" smtClean="0">
                <a:latin typeface="Verdana" panose="020B0604030504040204" pitchFamily="34" charset="0"/>
                <a:ea typeface="Verdana" panose="020B0604030504040204" pitchFamily="34" charset="0"/>
                <a:cs typeface="Verdana" panose="020B0604030504040204" pitchFamily="34" charset="0"/>
              </a:rPr>
              <a:t>Está </a:t>
            </a:r>
            <a:r>
              <a:rPr lang="es-MX" sz="2000" dirty="0">
                <a:latin typeface="Verdana" panose="020B0604030504040204" pitchFamily="34" charset="0"/>
                <a:ea typeface="Verdana" panose="020B0604030504040204" pitchFamily="34" charset="0"/>
                <a:cs typeface="Verdana" panose="020B0604030504040204" pitchFamily="34" charset="0"/>
              </a:rPr>
              <a:t>soportado sobre los servicios de conexión </a:t>
            </a:r>
            <a:r>
              <a:rPr lang="es-MX" sz="2000" dirty="0" smtClean="0">
                <a:latin typeface="Verdana" panose="020B0604030504040204" pitchFamily="34" charset="0"/>
                <a:ea typeface="Verdana" panose="020B0604030504040204" pitchFamily="34" charset="0"/>
                <a:cs typeface="Verdana" panose="020B0604030504040204" pitchFamily="34" charset="0"/>
              </a:rPr>
              <a:t>TCP/IPv4</a:t>
            </a:r>
            <a:r>
              <a:rPr lang="es-MX" sz="2000" dirty="0">
                <a:latin typeface="Verdana" panose="020B0604030504040204" pitchFamily="34" charset="0"/>
                <a:ea typeface="Verdana" panose="020B0604030504040204" pitchFamily="34" charset="0"/>
                <a:cs typeface="Verdana" panose="020B0604030504040204" pitchFamily="34" charset="0"/>
              </a:rPr>
              <a:t>. Un proceso servidor escucha en un puerto de comunicaciones TCP (por defecto, el 80), y espera las solicitudes de conexión de los clientes web. </a:t>
            </a:r>
            <a:endParaRPr lang="es-MX"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sz="2000" dirty="0">
                <a:latin typeface="Verdana" panose="020B0604030504040204" pitchFamily="34" charset="0"/>
                <a:ea typeface="Verdana" panose="020B0604030504040204" pitchFamily="34" charset="0"/>
                <a:cs typeface="Verdana" panose="020B0604030504040204" pitchFamily="34" charset="0"/>
              </a:rPr>
              <a:t>HTTP se basa en operaciones de </a:t>
            </a:r>
            <a:r>
              <a:rPr lang="es-MX" sz="2000" b="1" dirty="0" smtClean="0">
                <a:latin typeface="Verdana" panose="020B0604030504040204" pitchFamily="34" charset="0"/>
                <a:ea typeface="Verdana" panose="020B0604030504040204" pitchFamily="34" charset="0"/>
                <a:cs typeface="Verdana" panose="020B0604030504040204" pitchFamily="34" charset="0"/>
              </a:rPr>
              <a:t>solicitud/respuesta</a:t>
            </a:r>
          </a:p>
          <a:p>
            <a:pPr marL="285750" indent="-285750" algn="just">
              <a:spcBef>
                <a:spcPts val="1200"/>
              </a:spcBef>
              <a:buFont typeface="Wingdings" panose="05000000000000000000" pitchFamily="2" charset="2"/>
              <a:buChar char="q"/>
            </a:pPr>
            <a:r>
              <a:rPr lang="es-MX" sz="2000" dirty="0">
                <a:latin typeface="Verdana" panose="020B0604030504040204" pitchFamily="34" charset="0"/>
                <a:ea typeface="Verdana" panose="020B0604030504040204" pitchFamily="34" charset="0"/>
                <a:cs typeface="Verdana" panose="020B0604030504040204" pitchFamily="34" charset="0"/>
              </a:rPr>
              <a:t>HTTP define una serie predefinida de métodos de petición que pueden utilizarse, pero tiene flexibilidad para ir añadiendo nuevos métodos para así añadir nuevas </a:t>
            </a:r>
            <a:r>
              <a:rPr lang="es-MX" sz="2000" dirty="0" smtClean="0">
                <a:latin typeface="Verdana" panose="020B0604030504040204" pitchFamily="34" charset="0"/>
                <a:ea typeface="Verdana" panose="020B0604030504040204" pitchFamily="34" charset="0"/>
                <a:cs typeface="Verdana" panose="020B0604030504040204" pitchFamily="34" charset="0"/>
              </a:rPr>
              <a:t>funcionalidades.</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uadroTexto 1"/>
          <p:cNvSpPr txBox="1"/>
          <p:nvPr/>
        </p:nvSpPr>
        <p:spPr>
          <a:xfrm>
            <a:off x="796412" y="266700"/>
            <a:ext cx="936475" cy="400110"/>
          </a:xfrm>
          <a:prstGeom prst="rect">
            <a:avLst/>
          </a:prstGeom>
          <a:solidFill>
            <a:srgbClr val="FFC0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99630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Protocolos….</a:t>
            </a:r>
            <a:r>
              <a:rPr lang="es-ES" sz="3600" dirty="0" err="1" smtClean="0"/>
              <a:t>Metodos</a:t>
            </a:r>
            <a:r>
              <a:rPr lang="es-ES" sz="3600" dirty="0" smtClean="0"/>
              <a:t> HTTP</a:t>
            </a:r>
            <a:endParaRPr lang="es-ES" sz="3600" dirty="0"/>
          </a:p>
        </p:txBody>
      </p:sp>
      <p:sp>
        <p:nvSpPr>
          <p:cNvPr id="2" name="CuadroTexto 1"/>
          <p:cNvSpPr txBox="1"/>
          <p:nvPr/>
        </p:nvSpPr>
        <p:spPr>
          <a:xfrm>
            <a:off x="796412" y="266700"/>
            <a:ext cx="936475" cy="400110"/>
          </a:xfrm>
          <a:prstGeom prst="rect">
            <a:avLst/>
          </a:prstGeom>
          <a:solidFill>
            <a:srgbClr val="FFC0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ángulo 10"/>
          <p:cNvSpPr/>
          <p:nvPr/>
        </p:nvSpPr>
        <p:spPr>
          <a:xfrm>
            <a:off x="1465001" y="644695"/>
            <a:ext cx="7257197" cy="4816703"/>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s-MX" sz="1600" dirty="0" smtClean="0">
                <a:latin typeface="Verdana" panose="020B0604030504040204" pitchFamily="34" charset="0"/>
                <a:ea typeface="Verdana" panose="020B0604030504040204" pitchFamily="34" charset="0"/>
                <a:cs typeface="Verdana" panose="020B0604030504040204" pitchFamily="34" charset="0"/>
              </a:rPr>
              <a:t>METODOS HTTP:</a:t>
            </a: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HEAD</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Solicita una respuesta idéntica correspondiente a una petición GET pero sin el cuerpo</a:t>
            </a:r>
            <a:r>
              <a:rPr lang="es-MX" sz="1600" dirty="0" smtClean="0">
                <a:latin typeface="Verdana" panose="020B0604030504040204" pitchFamily="34" charset="0"/>
                <a:ea typeface="Verdana" panose="020B0604030504040204" pitchFamily="34" charset="0"/>
                <a:cs typeface="Verdana" panose="020B0604030504040204" pitchFamily="34" charset="0"/>
              </a:rPr>
              <a:t>.</a:t>
            </a: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GET</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Pide el recurso especificado.  </a:t>
            </a:r>
            <a:endParaRPr lang="es-MX" sz="16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POST</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Envía los datos para que sean procesados por el recurso identificado. Los datos van incluidos en el cuerpo de la petición. Con este método se puede crear un nuevo recurso, actualizar algún recurso existente o ambas cosas. </a:t>
            </a:r>
            <a:endParaRPr lang="es-MX" sz="16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PUT</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Envía los datos en el cuerpo para actualizar un recurso especificado. </a:t>
            </a:r>
            <a:endParaRPr lang="es-MX" sz="16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DELETE</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Borra el recurso especificado. </a:t>
            </a:r>
            <a:endParaRPr lang="es-MX" sz="16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spcBef>
                <a:spcPts val="600"/>
              </a:spcBef>
              <a:buFont typeface="Courier New" panose="02070309020205020404" pitchFamily="49" charset="0"/>
              <a:buChar char="o"/>
            </a:pPr>
            <a:r>
              <a:rPr lang="es-MX" sz="1600" b="1" dirty="0" smtClean="0">
                <a:latin typeface="Verdana" panose="020B0604030504040204" pitchFamily="34" charset="0"/>
                <a:ea typeface="Verdana" panose="020B0604030504040204" pitchFamily="34" charset="0"/>
                <a:cs typeface="Verdana" panose="020B0604030504040204" pitchFamily="34" charset="0"/>
              </a:rPr>
              <a:t>CONNECT</a:t>
            </a:r>
            <a:r>
              <a:rPr lang="es-MX" sz="1600" b="1" dirty="0">
                <a:latin typeface="Verdana" panose="020B0604030504040204" pitchFamily="34" charset="0"/>
                <a:ea typeface="Verdana" panose="020B0604030504040204" pitchFamily="34" charset="0"/>
                <a:cs typeface="Verdana" panose="020B0604030504040204" pitchFamily="34" charset="0"/>
              </a:rPr>
              <a:t>: </a:t>
            </a:r>
            <a:r>
              <a:rPr lang="es-MX" sz="1600" dirty="0">
                <a:latin typeface="Verdana" panose="020B0604030504040204" pitchFamily="34" charset="0"/>
                <a:ea typeface="Verdana" panose="020B0604030504040204" pitchFamily="34" charset="0"/>
                <a:cs typeface="Verdana" panose="020B0604030504040204" pitchFamily="34" charset="0"/>
              </a:rPr>
              <a:t>Se utiliza para saber si se tiene acceso a un host, no necesariamente la petición llega al servidor, este método se utiliza principalmente para saber si un proxy da acceso a un host bajo condiciones especiales.  </a:t>
            </a:r>
          </a:p>
          <a:p>
            <a:pPr marL="285750" indent="-285750" algn="just">
              <a:spcBef>
                <a:spcPts val="600"/>
              </a:spcBef>
              <a:buFont typeface="Wingdings" panose="05000000000000000000" pitchFamily="2" charset="2"/>
              <a:buChar char="q"/>
            </a:pPr>
            <a:endParaRPr lang="es-ES" sz="16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780961" y="5164629"/>
            <a:ext cx="7985481" cy="1077218"/>
          </a:xfrm>
          <a:prstGeom prst="rect">
            <a:avLst/>
          </a:prstGeom>
          <a:solidFill>
            <a:srgbClr val="00B0F0"/>
          </a:solidFill>
        </p:spPr>
        <p:txBody>
          <a:bodyPr wrap="square">
            <a:spAutoFit/>
          </a:bodyPr>
          <a:lstStyle/>
          <a:p>
            <a:pPr algn="just">
              <a:spcAft>
                <a:spcPts val="800"/>
              </a:spcAft>
            </a:pPr>
            <a:r>
              <a:rPr lang="es-MX" sz="1600" dirty="0" smtClean="0">
                <a:latin typeface="Verdana" panose="020B0604030504040204" pitchFamily="34" charset="0"/>
                <a:ea typeface="Verdana" panose="020B0604030504040204" pitchFamily="34" charset="0"/>
                <a:cs typeface="Verdana" panose="020B0604030504040204" pitchFamily="34" charset="0"/>
              </a:rPr>
              <a:t>Los </a:t>
            </a:r>
            <a:r>
              <a:rPr lang="es-MX" sz="1600" dirty="0">
                <a:latin typeface="Verdana" panose="020B0604030504040204" pitchFamily="34" charset="0"/>
                <a:ea typeface="Verdana" panose="020B0604030504040204" pitchFamily="34" charset="0"/>
                <a:cs typeface="Verdana" panose="020B0604030504040204" pitchFamily="34" charset="0"/>
              </a:rPr>
              <a:t>servicios </a:t>
            </a:r>
            <a:r>
              <a:rPr lang="es-MX" sz="1600" b="1" dirty="0">
                <a:latin typeface="Verdana" panose="020B0604030504040204" pitchFamily="34" charset="0"/>
                <a:ea typeface="Verdana" panose="020B0604030504040204" pitchFamily="34" charset="0"/>
                <a:cs typeface="Verdana" panose="020B0604030504040204" pitchFamily="34" charset="0"/>
              </a:rPr>
              <a:t>REST </a:t>
            </a:r>
            <a:r>
              <a:rPr lang="es-MX" sz="1600" dirty="0" smtClean="0">
                <a:latin typeface="Verdana" panose="020B0604030504040204" pitchFamily="34" charset="0"/>
                <a:ea typeface="Verdana" panose="020B0604030504040204" pitchFamily="34" charset="0"/>
                <a:cs typeface="Verdana" panose="020B0604030504040204" pitchFamily="34" charset="0"/>
              </a:rPr>
              <a:t>basados </a:t>
            </a:r>
            <a:r>
              <a:rPr lang="es-MX" sz="1600" dirty="0">
                <a:latin typeface="Verdana" panose="020B0604030504040204" pitchFamily="34" charset="0"/>
                <a:ea typeface="Verdana" panose="020B0604030504040204" pitchFamily="34" charset="0"/>
                <a:cs typeface="Verdana" panose="020B0604030504040204" pitchFamily="34" charset="0"/>
              </a:rPr>
              <a:t>en este protocolo ofrecen una gran escalabilidad, por lo que se convierte en </a:t>
            </a:r>
            <a:r>
              <a:rPr lang="es-MX" sz="1600" b="1" dirty="0">
                <a:latin typeface="Verdana" panose="020B0604030504040204" pitchFamily="34" charset="0"/>
                <a:ea typeface="Verdana" panose="020B0604030504040204" pitchFamily="34" charset="0"/>
                <a:cs typeface="Verdana" panose="020B0604030504040204" pitchFamily="34" charset="0"/>
              </a:rPr>
              <a:t>la mejor opción para desarrollar un Cloud preparado para soportar peticiones de múltiples sensores.   </a:t>
            </a:r>
            <a:endParaRPr lang="es-MX" sz="1400" b="1" dirty="0">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547831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err="1">
                <a:latin typeface="Verdana" panose="020B0604030504040204" pitchFamily="34" charset="0"/>
                <a:ea typeface="Verdana" panose="020B0604030504040204" pitchFamily="34" charset="0"/>
                <a:cs typeface="Verdana" panose="020B0604030504040204" pitchFamily="34" charset="0"/>
              </a:rPr>
              <a:t>Servicios</a:t>
            </a:r>
            <a:r>
              <a:rPr lang="en-US" sz="3200" dirty="0">
                <a:latin typeface="Verdana" panose="020B0604030504040204" pitchFamily="34" charset="0"/>
                <a:ea typeface="Verdana" panose="020B0604030504040204" pitchFamily="34" charset="0"/>
                <a:cs typeface="Verdana" panose="020B0604030504040204" pitchFamily="34" charset="0"/>
              </a:rPr>
              <a:t> WEB (REST y SOAP)</a:t>
            </a:r>
          </a:p>
        </p:txBody>
      </p:sp>
      <p:sp>
        <p:nvSpPr>
          <p:cNvPr id="2" name="CuadroTexto 1"/>
          <p:cNvSpPr txBox="1"/>
          <p:nvPr/>
        </p:nvSpPr>
        <p:spPr>
          <a:xfrm>
            <a:off x="796412" y="266700"/>
            <a:ext cx="936475" cy="400110"/>
          </a:xfrm>
          <a:prstGeom prst="rect">
            <a:avLst/>
          </a:prstGeom>
          <a:solidFill>
            <a:srgbClr val="FFC0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Rectángulo 9"/>
          <p:cNvSpPr/>
          <p:nvPr/>
        </p:nvSpPr>
        <p:spPr>
          <a:xfrm>
            <a:off x="1598873" y="978568"/>
            <a:ext cx="7282782" cy="4555093"/>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El término servicios web designa una tecnología que utiliza un conjunto de protocolos y estándares que sirven para intercambiar datos entre aplicaciones. </a:t>
            </a:r>
            <a:r>
              <a:rPr lang="es-ES" dirty="0" smtClean="0">
                <a:latin typeface="Verdana" panose="020B0604030504040204" pitchFamily="34" charset="0"/>
                <a:ea typeface="Verdana" panose="020B0604030504040204" pitchFamily="34" charset="0"/>
                <a:cs typeface="Verdana" panose="020B0604030504040204" pitchFamily="34" charset="0"/>
              </a:rPr>
              <a:t>Esta </a:t>
            </a:r>
            <a:r>
              <a:rPr lang="es-ES" dirty="0">
                <a:latin typeface="Verdana" panose="020B0604030504040204" pitchFamily="34" charset="0"/>
                <a:ea typeface="Verdana" panose="020B0604030504040204" pitchFamily="34" charset="0"/>
                <a:cs typeface="Verdana" panose="020B0604030504040204" pitchFamily="34" charset="0"/>
              </a:rPr>
              <a:t>comunicación es independiente de la plataforma y del lenguaje de programación empleado.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Un </a:t>
            </a:r>
            <a:r>
              <a:rPr lang="es-ES" dirty="0">
                <a:latin typeface="Verdana" panose="020B0604030504040204" pitchFamily="34" charset="0"/>
                <a:ea typeface="Verdana" panose="020B0604030504040204" pitchFamily="34" charset="0"/>
                <a:cs typeface="Verdana" panose="020B0604030504040204" pitchFamily="34" charset="0"/>
              </a:rPr>
              <a:t>servicio web es una interfaz de software que describe un conjunto de operaciones. Distintas aplicaciones de software desarrolladas en lenguajes de programación diferentes, y ejecutadas sobre cualquier plataforma, pueden utilizar los servicios web para intercambiar datos en redes de ordenadores como Internet. La interoperabilidad se consigue mediante la adopción de estándares abiertos.   </a:t>
            </a:r>
          </a:p>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Dentro de los servicios web existen ciertos estándares. Los más destacados son </a:t>
            </a:r>
            <a:r>
              <a:rPr lang="es-ES" b="1" dirty="0">
                <a:latin typeface="Verdana" panose="020B0604030504040204" pitchFamily="34" charset="0"/>
                <a:ea typeface="Verdana" panose="020B0604030504040204" pitchFamily="34" charset="0"/>
                <a:cs typeface="Verdana" panose="020B0604030504040204" pitchFamily="34" charset="0"/>
              </a:rPr>
              <a:t>REST y </a:t>
            </a:r>
            <a:r>
              <a:rPr lang="es-ES" b="1" dirty="0" smtClean="0">
                <a:latin typeface="Verdana" panose="020B0604030504040204" pitchFamily="34" charset="0"/>
                <a:ea typeface="Verdana" panose="020B0604030504040204" pitchFamily="34" charset="0"/>
                <a:cs typeface="Verdana" panose="020B0604030504040204" pitchFamily="34" charset="0"/>
              </a:rPr>
              <a:t>SOAP</a:t>
            </a:r>
            <a:endParaRPr lang="es-ES"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272128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latin typeface="Verdana" panose="020B0604030504040204" pitchFamily="34" charset="0"/>
                <a:ea typeface="Verdana" panose="020B0604030504040204" pitchFamily="34" charset="0"/>
                <a:cs typeface="Verdana" panose="020B0604030504040204" pitchFamily="34" charset="0"/>
              </a:rPr>
              <a:t>REST</a:t>
            </a:r>
            <a:endParaRPr lang="en-US" sz="3200" dirty="0">
              <a:latin typeface="Verdana" panose="020B0604030504040204" pitchFamily="34" charset="0"/>
              <a:ea typeface="Verdana" panose="020B0604030504040204" pitchFamily="34" charset="0"/>
              <a:cs typeface="Verdana" panose="020B0604030504040204" pitchFamily="34" charset="0"/>
            </a:endParaRPr>
          </a:p>
        </p:txBody>
      </p:sp>
      <p:sp>
        <p:nvSpPr>
          <p:cNvPr id="2" name="CuadroTexto 1"/>
          <p:cNvSpPr txBox="1"/>
          <p:nvPr/>
        </p:nvSpPr>
        <p:spPr>
          <a:xfrm>
            <a:off x="508000" y="295245"/>
            <a:ext cx="1792478" cy="400110"/>
          </a:xfrm>
          <a:prstGeom prst="rect">
            <a:avLst/>
          </a:prstGeom>
          <a:solidFill>
            <a:schemeClr val="accent6">
              <a:lumMod val="60000"/>
              <a:lumOff val="40000"/>
            </a:schemeClr>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HTTP-REST</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ángulo 10"/>
          <p:cNvSpPr/>
          <p:nvPr/>
        </p:nvSpPr>
        <p:spPr>
          <a:xfrm>
            <a:off x="1379945" y="860822"/>
            <a:ext cx="7510055" cy="5539978"/>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La Transferencia de Estado Representacional (</a:t>
            </a:r>
            <a:r>
              <a:rPr lang="es-ES" b="1" dirty="0" err="1">
                <a:latin typeface="Verdana" panose="020B0604030504040204" pitchFamily="34" charset="0"/>
                <a:ea typeface="Verdana" panose="020B0604030504040204" pitchFamily="34" charset="0"/>
                <a:cs typeface="Verdana" panose="020B0604030504040204" pitchFamily="34" charset="0"/>
              </a:rPr>
              <a:t>Representational</a:t>
            </a:r>
            <a:r>
              <a:rPr lang="es-ES" b="1" dirty="0">
                <a:latin typeface="Verdana" panose="020B0604030504040204" pitchFamily="34" charset="0"/>
                <a:ea typeface="Verdana" panose="020B0604030504040204" pitchFamily="34" charset="0"/>
                <a:cs typeface="Verdana" panose="020B0604030504040204" pitchFamily="34" charset="0"/>
              </a:rPr>
              <a:t> </a:t>
            </a:r>
            <a:r>
              <a:rPr lang="es-ES" b="1" dirty="0" err="1">
                <a:latin typeface="Verdana" panose="020B0604030504040204" pitchFamily="34" charset="0"/>
                <a:ea typeface="Verdana" panose="020B0604030504040204" pitchFamily="34" charset="0"/>
                <a:cs typeface="Verdana" panose="020B0604030504040204" pitchFamily="34" charset="0"/>
              </a:rPr>
              <a:t>State</a:t>
            </a:r>
            <a:r>
              <a:rPr lang="es-ES" b="1" dirty="0">
                <a:latin typeface="Verdana" panose="020B0604030504040204" pitchFamily="34" charset="0"/>
                <a:ea typeface="Verdana" panose="020B0604030504040204" pitchFamily="34" charset="0"/>
                <a:cs typeface="Verdana" panose="020B0604030504040204" pitchFamily="34" charset="0"/>
              </a:rPr>
              <a:t> Transfer, </a:t>
            </a:r>
            <a:r>
              <a:rPr lang="es-ES" b="1" dirty="0" smtClean="0">
                <a:latin typeface="Verdana" panose="020B0604030504040204" pitchFamily="34" charset="0"/>
                <a:ea typeface="Verdana" panose="020B0604030504040204" pitchFamily="34" charset="0"/>
                <a:cs typeface="Verdana" panose="020B0604030504040204" pitchFamily="34" charset="0"/>
              </a:rPr>
              <a:t>REST</a:t>
            </a:r>
            <a:r>
              <a:rPr lang="es-ES" dirty="0" smtClean="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es un estilo de arquitectura software para sistemas hipermedia distribuidos que se apoya en el estándar HTTP. </a:t>
            </a:r>
          </a:p>
          <a:p>
            <a:pPr marL="285750" indent="-285750" algn="just">
              <a:spcBef>
                <a:spcPts val="1200"/>
              </a:spcBef>
              <a:buFont typeface="Wingdings" panose="05000000000000000000" pitchFamily="2" charset="2"/>
              <a:buChar char="q"/>
            </a:pPr>
            <a:r>
              <a:rPr lang="es-ES" b="1" dirty="0" smtClean="0">
                <a:latin typeface="Verdana" panose="020B0604030504040204" pitchFamily="34" charset="0"/>
                <a:ea typeface="Verdana" panose="020B0604030504040204" pitchFamily="34" charset="0"/>
                <a:cs typeface="Verdana" panose="020B0604030504040204" pitchFamily="34" charset="0"/>
              </a:rPr>
              <a:t>REST </a:t>
            </a:r>
            <a:r>
              <a:rPr lang="es-ES" dirty="0">
                <a:latin typeface="Verdana" panose="020B0604030504040204" pitchFamily="34" charset="0"/>
                <a:ea typeface="Verdana" panose="020B0604030504040204" pitchFamily="34" charset="0"/>
                <a:cs typeface="Verdana" panose="020B0604030504040204" pitchFamily="34" charset="0"/>
              </a:rPr>
              <a:t>permite crear servicios y aplicaciones que pueden ser usadas por cualquier dispositivo o cliente que entienda HTTP, convirtiéndose en un proceso más simple y convencional que otras alternativas como SOAP y XML-RPC.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REST </a:t>
            </a:r>
            <a:r>
              <a:rPr lang="es-ES" dirty="0">
                <a:latin typeface="Verdana" panose="020B0604030504040204" pitchFamily="34" charset="0"/>
                <a:ea typeface="Verdana" panose="020B0604030504040204" pitchFamily="34" charset="0"/>
                <a:cs typeface="Verdana" panose="020B0604030504040204" pitchFamily="34" charset="0"/>
              </a:rPr>
              <a:t>se utiliza para describir cualquier interfaz entre sistemas que utilicen HTTP, como por ejemplo aplicaciones web, siendo así el tipo de arquitectura más natural y estándar para crear </a:t>
            </a:r>
            <a:r>
              <a:rPr lang="es-ES" dirty="0" err="1">
                <a:latin typeface="Verdana" panose="020B0604030504040204" pitchFamily="34" charset="0"/>
                <a:ea typeface="Verdana" panose="020B0604030504040204" pitchFamily="34" charset="0"/>
                <a:cs typeface="Verdana" panose="020B0604030504040204" pitchFamily="34" charset="0"/>
              </a:rPr>
              <a:t>APIs</a:t>
            </a:r>
            <a:r>
              <a:rPr lang="es-ES" dirty="0">
                <a:latin typeface="Verdana" panose="020B0604030504040204" pitchFamily="34" charset="0"/>
                <a:ea typeface="Verdana" panose="020B0604030504040204" pitchFamily="34" charset="0"/>
                <a:cs typeface="Verdana" panose="020B0604030504040204" pitchFamily="34" charset="0"/>
              </a:rPr>
              <a:t> para servicios orientados a Internet. </a:t>
            </a:r>
          </a:p>
          <a:p>
            <a:pPr marL="285750" indent="-285750" algn="just">
              <a:spcBef>
                <a:spcPts val="1200"/>
              </a:spcBef>
              <a:buFont typeface="Wingdings" panose="05000000000000000000" pitchFamily="2" charset="2"/>
              <a:buChar char="q"/>
            </a:pPr>
            <a:r>
              <a:rPr lang="es-ES" b="1" dirty="0" smtClean="0">
                <a:latin typeface="Verdana" panose="020B0604030504040204" pitchFamily="34" charset="0"/>
                <a:ea typeface="Verdana" panose="020B0604030504040204" pitchFamily="34" charset="0"/>
                <a:cs typeface="Verdana" panose="020B0604030504040204" pitchFamily="34" charset="0"/>
              </a:rPr>
              <a:t>REST </a:t>
            </a:r>
            <a:r>
              <a:rPr lang="es-ES" b="1" dirty="0">
                <a:latin typeface="Verdana" panose="020B0604030504040204" pitchFamily="34" charset="0"/>
                <a:ea typeface="Verdana" panose="020B0604030504040204" pitchFamily="34" charset="0"/>
                <a:cs typeface="Verdana" panose="020B0604030504040204" pitchFamily="34" charset="0"/>
              </a:rPr>
              <a:t>es un protocolo cliente/servidor sin estado</a:t>
            </a:r>
            <a:r>
              <a:rPr lang="es-ES" dirty="0">
                <a:latin typeface="Verdana" panose="020B0604030504040204" pitchFamily="34" charset="0"/>
                <a:ea typeface="Verdana" panose="020B0604030504040204" pitchFamily="34" charset="0"/>
                <a:cs typeface="Verdana" panose="020B0604030504040204" pitchFamily="34" charset="0"/>
              </a:rPr>
              <a:t>, de manera que nunca se debe guardar el estado en el servidor. Toda la información necesaria que se requiere para solicitar un recurso debe estar contenida en el mensaje de la petición HTTP del cliente.  </a:t>
            </a:r>
          </a:p>
        </p:txBody>
      </p:sp>
    </p:spTree>
    <p:extLst>
      <p:ext uri="{BB962C8B-B14F-4D97-AF65-F5344CB8AC3E}">
        <p14:creationId xmlns:p14="http://schemas.microsoft.com/office/powerpoint/2010/main" val="17805161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109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Verdana" panose="020B0604030504040204" pitchFamily="34" charset="0"/>
                <a:ea typeface="Verdana" panose="020B0604030504040204" pitchFamily="34" charset="0"/>
                <a:cs typeface="Verdana" panose="020B0604030504040204" pitchFamily="34" charset="0"/>
              </a:rPr>
              <a:t>REST</a:t>
            </a:r>
          </a:p>
        </p:txBody>
      </p:sp>
      <p:sp>
        <p:nvSpPr>
          <p:cNvPr id="2" name="CuadroTexto 1"/>
          <p:cNvSpPr txBox="1"/>
          <p:nvPr/>
        </p:nvSpPr>
        <p:spPr>
          <a:xfrm>
            <a:off x="508000" y="295245"/>
            <a:ext cx="1792478" cy="400110"/>
          </a:xfrm>
          <a:prstGeom prst="rect">
            <a:avLst/>
          </a:prstGeom>
          <a:solidFill>
            <a:schemeClr val="accent6">
              <a:lumMod val="60000"/>
              <a:lumOff val="40000"/>
            </a:schemeClr>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HTTP-REST</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Rectángulo 9"/>
          <p:cNvSpPr/>
          <p:nvPr/>
        </p:nvSpPr>
        <p:spPr>
          <a:xfrm>
            <a:off x="1371600" y="892948"/>
            <a:ext cx="7510055" cy="526297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Sin </a:t>
            </a:r>
            <a:r>
              <a:rPr lang="es-ES" dirty="0">
                <a:latin typeface="Verdana" panose="020B0604030504040204" pitchFamily="34" charset="0"/>
                <a:ea typeface="Verdana" panose="020B0604030504040204" pitchFamily="34" charset="0"/>
                <a:cs typeface="Verdana" panose="020B0604030504040204" pitchFamily="34" charset="0"/>
              </a:rPr>
              <a:t>embargo, en la práctica, muchas aplicaciones basadas en HTTP utilizan cookies y otros mecanismos para mantener el estado de la sesión. Al no guardar estado, REST permite escalar mejor sin preocuparse de temas como el almacenamiento de variables de sesión e incluso se pueden emplear distintas tecnologías para servir determinadas partes o recursos de una misma </a:t>
            </a:r>
            <a:r>
              <a:rPr lang="es-ES" dirty="0" smtClean="0">
                <a:latin typeface="Verdana" panose="020B0604030504040204" pitchFamily="34" charset="0"/>
                <a:ea typeface="Verdana" panose="020B0604030504040204" pitchFamily="34" charset="0"/>
                <a:cs typeface="Verdana" panose="020B0604030504040204" pitchFamily="34" charset="0"/>
              </a:rPr>
              <a:t>API.  </a:t>
            </a:r>
            <a:endParaRPr lang="es-ES" dirty="0">
              <a:latin typeface="Verdana" panose="020B0604030504040204" pitchFamily="34" charset="0"/>
              <a:ea typeface="Verdana" panose="020B0604030504040204" pitchFamily="34" charset="0"/>
              <a:cs typeface="Verdana" panose="020B0604030504040204" pitchFamily="34" charset="0"/>
            </a:endParaRPr>
          </a:p>
          <a:p>
            <a:pPr algn="just">
              <a:spcBef>
                <a:spcPts val="1200"/>
              </a:spcBef>
            </a:pPr>
            <a:r>
              <a:rPr lang="es-ES" dirty="0">
                <a:latin typeface="Verdana" panose="020B0604030504040204" pitchFamily="34" charset="0"/>
                <a:ea typeface="Verdana" panose="020B0604030504040204" pitchFamily="34" charset="0"/>
                <a:cs typeface="Verdana" panose="020B0604030504040204" pitchFamily="34" charset="0"/>
              </a:rPr>
              <a:t>El modelo Richardson </a:t>
            </a:r>
            <a:r>
              <a:rPr lang="es-ES" dirty="0" err="1">
                <a:latin typeface="Verdana" panose="020B0604030504040204" pitchFamily="34" charset="0"/>
                <a:ea typeface="Verdana" panose="020B0604030504040204" pitchFamily="34" charset="0"/>
                <a:cs typeface="Verdana" panose="020B0604030504040204" pitchFamily="34" charset="0"/>
              </a:rPr>
              <a:t>Maturity</a:t>
            </a:r>
            <a:r>
              <a:rPr lang="es-ES" dirty="0">
                <a:latin typeface="Verdana" panose="020B0604030504040204" pitchFamily="34" charset="0"/>
                <a:ea typeface="Verdana" panose="020B0604030504040204" pitchFamily="34" charset="0"/>
                <a:cs typeface="Verdana" panose="020B0604030504040204" pitchFamily="34" charset="0"/>
              </a:rPr>
              <a:t> </a:t>
            </a:r>
            <a:r>
              <a:rPr lang="es-ES" dirty="0" err="1">
                <a:latin typeface="Verdana" panose="020B0604030504040204" pitchFamily="34" charset="0"/>
                <a:ea typeface="Verdana" panose="020B0604030504040204" pitchFamily="34" charset="0"/>
                <a:cs typeface="Verdana" panose="020B0604030504040204" pitchFamily="34" charset="0"/>
              </a:rPr>
              <a:t>Model</a:t>
            </a:r>
            <a:r>
              <a:rPr lang="es-ES" dirty="0">
                <a:latin typeface="Verdana" panose="020B0604030504040204" pitchFamily="34" charset="0"/>
                <a:ea typeface="Verdana" panose="020B0604030504040204" pitchFamily="34" charset="0"/>
                <a:cs typeface="Verdana" panose="020B0604030504040204" pitchFamily="34" charset="0"/>
              </a:rPr>
              <a:t> </a:t>
            </a:r>
            <a:r>
              <a:rPr lang="es-ES" dirty="0" smtClean="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define tres niveles de calidad para aplicar REST en el desarrollo de una aplicación web y más concretamente una API. Estos niveles son:  </a:t>
            </a:r>
          </a:p>
          <a:p>
            <a:pPr marL="342900" indent="-342900" algn="just">
              <a:spcBef>
                <a:spcPts val="1200"/>
              </a:spcBef>
              <a:buAutoNum type="arabicPeriod"/>
            </a:pPr>
            <a:r>
              <a:rPr lang="es-ES" dirty="0" smtClean="0">
                <a:latin typeface="Verdana" panose="020B0604030504040204" pitchFamily="34" charset="0"/>
                <a:ea typeface="Verdana" panose="020B0604030504040204" pitchFamily="34" charset="0"/>
                <a:cs typeface="Verdana" panose="020B0604030504040204" pitchFamily="34" charset="0"/>
              </a:rPr>
              <a:t>Uso </a:t>
            </a:r>
            <a:r>
              <a:rPr lang="es-ES" dirty="0">
                <a:latin typeface="Verdana" panose="020B0604030504040204" pitchFamily="34" charset="0"/>
                <a:ea typeface="Verdana" panose="020B0604030504040204" pitchFamily="34" charset="0"/>
                <a:cs typeface="Verdana" panose="020B0604030504040204" pitchFamily="34" charset="0"/>
              </a:rPr>
              <a:t>correcto de </a:t>
            </a:r>
            <a:r>
              <a:rPr lang="es-ES" dirty="0" err="1">
                <a:latin typeface="Verdana" panose="020B0604030504040204" pitchFamily="34" charset="0"/>
                <a:ea typeface="Verdana" panose="020B0604030504040204" pitchFamily="34" charset="0"/>
                <a:cs typeface="Verdana" panose="020B0604030504040204" pitchFamily="34" charset="0"/>
              </a:rPr>
              <a:t>URIs</a:t>
            </a:r>
            <a:r>
              <a:rPr lang="es-ES" dirty="0">
                <a:latin typeface="Verdana" panose="020B0604030504040204" pitchFamily="34" charset="0"/>
                <a:ea typeface="Verdana" panose="020B0604030504040204" pitchFamily="34" charset="0"/>
                <a:cs typeface="Verdana" panose="020B0604030504040204" pitchFamily="34" charset="0"/>
              </a:rPr>
              <a:t>. En un sistema REST, cada recurso es </a:t>
            </a:r>
            <a:r>
              <a:rPr lang="es-ES" dirty="0" err="1">
                <a:latin typeface="Verdana" panose="020B0604030504040204" pitchFamily="34" charset="0"/>
                <a:ea typeface="Verdana" panose="020B0604030504040204" pitchFamily="34" charset="0"/>
                <a:cs typeface="Verdana" panose="020B0604030504040204" pitchFamily="34" charset="0"/>
              </a:rPr>
              <a:t>direccionable</a:t>
            </a:r>
            <a:r>
              <a:rPr lang="es-ES" dirty="0">
                <a:latin typeface="Verdana" panose="020B0604030504040204" pitchFamily="34" charset="0"/>
                <a:ea typeface="Verdana" panose="020B0604030504040204" pitchFamily="34" charset="0"/>
                <a:cs typeface="Verdana" panose="020B0604030504040204" pitchFamily="34" charset="0"/>
              </a:rPr>
              <a:t> únicamente a través de su URI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342900" indent="-342900" algn="just">
              <a:spcBef>
                <a:spcPts val="1200"/>
              </a:spcBef>
              <a:buAutoNum type="arabicPeriod"/>
            </a:pPr>
            <a:r>
              <a:rPr lang="es-ES" dirty="0" smtClean="0">
                <a:latin typeface="Verdana" panose="020B0604030504040204" pitchFamily="34" charset="0"/>
                <a:ea typeface="Verdana" panose="020B0604030504040204" pitchFamily="34" charset="0"/>
                <a:cs typeface="Verdana" panose="020B0604030504040204" pitchFamily="34" charset="0"/>
              </a:rPr>
              <a:t>Uso </a:t>
            </a:r>
            <a:r>
              <a:rPr lang="es-ES" dirty="0">
                <a:latin typeface="Verdana" panose="020B0604030504040204" pitchFamily="34" charset="0"/>
                <a:ea typeface="Verdana" panose="020B0604030504040204" pitchFamily="34" charset="0"/>
                <a:cs typeface="Verdana" panose="020B0604030504040204" pitchFamily="34" charset="0"/>
              </a:rPr>
              <a:t>correcto de HTTP. Un conjunto de operaciones bien definidas que se aplican a todos los recursos de información: HTTP en sí define un conjunto pequeño de operaciones, las más importantes son POST</a:t>
            </a:r>
            <a:r>
              <a:rPr lang="es-ES" dirty="0" smtClean="0">
                <a:latin typeface="Verdana" panose="020B0604030504040204" pitchFamily="34" charset="0"/>
                <a:ea typeface="Verdana" panose="020B0604030504040204" pitchFamily="34" charset="0"/>
                <a:cs typeface="Verdana" panose="020B0604030504040204" pitchFamily="34" charset="0"/>
              </a:rPr>
              <a:t>, GET</a:t>
            </a:r>
            <a:r>
              <a:rPr lang="es-ES" dirty="0">
                <a:latin typeface="Verdana" panose="020B0604030504040204" pitchFamily="34" charset="0"/>
                <a:ea typeface="Verdana" panose="020B0604030504040204" pitchFamily="34" charset="0"/>
                <a:cs typeface="Verdana" panose="020B0604030504040204" pitchFamily="34" charset="0"/>
              </a:rPr>
              <a:t>, PUT y DELETE. </a:t>
            </a:r>
          </a:p>
        </p:txBody>
      </p:sp>
    </p:spTree>
    <p:extLst>
      <p:ext uri="{BB962C8B-B14F-4D97-AF65-F5344CB8AC3E}">
        <p14:creationId xmlns:p14="http://schemas.microsoft.com/office/powerpoint/2010/main" val="897829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CuadroTexto"/>
          <p:cNvSpPr txBox="1">
            <a:spLocks noChangeArrowheads="1"/>
          </p:cNvSpPr>
          <p:nvPr/>
        </p:nvSpPr>
        <p:spPr bwMode="auto">
          <a:xfrm>
            <a:off x="1519084" y="1316473"/>
            <a:ext cx="7282016"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b="1" dirty="0" smtClean="0">
                <a:latin typeface="Verdana" panose="020B0604030504040204" pitchFamily="34" charset="0"/>
              </a:rPr>
              <a:t>Apareciendo </a:t>
            </a:r>
            <a:r>
              <a:rPr lang="es-ES" altLang="es-MX" sz="2400" b="1" dirty="0">
                <a:latin typeface="Verdana" panose="020B0604030504040204" pitchFamily="34" charset="0"/>
              </a:rPr>
              <a:t>aceleradamente</a:t>
            </a:r>
            <a:r>
              <a:rPr lang="es-ES" altLang="es-MX" sz="2400" dirty="0">
                <a:latin typeface="Verdana" panose="020B0604030504040204" pitchFamily="34" charset="0"/>
              </a:rPr>
              <a:t> </a:t>
            </a:r>
            <a:endParaRPr lang="es-ES" altLang="es-MX" sz="2400" dirty="0" smtClean="0">
              <a:latin typeface="Verdana" panose="020B0604030504040204" pitchFamily="34" charset="0"/>
            </a:endParaRPr>
          </a:p>
          <a:p>
            <a:pPr algn="just" eaLnBrk="1" hangingPunct="1">
              <a:spcBef>
                <a:spcPts val="1200"/>
              </a:spcBef>
              <a:buFont typeface="Wingdings" panose="05000000000000000000" pitchFamily="2" charset="2"/>
              <a:buChar char="q"/>
            </a:pPr>
            <a:r>
              <a:rPr lang="es-ES" altLang="es-MX" sz="2400" dirty="0" smtClean="0">
                <a:latin typeface="Verdana" panose="020B0604030504040204" pitchFamily="34" charset="0"/>
              </a:rPr>
              <a:t>Elevado </a:t>
            </a:r>
            <a:r>
              <a:rPr lang="es-ES" altLang="es-MX" sz="2400" dirty="0">
                <a:latin typeface="Verdana" panose="020B0604030504040204" pitchFamily="34" charset="0"/>
              </a:rPr>
              <a:t>número de </a:t>
            </a:r>
            <a:r>
              <a:rPr lang="es-ES" altLang="es-MX" sz="2400" b="1" dirty="0">
                <a:latin typeface="Verdana" panose="020B0604030504040204" pitchFamily="34" charset="0"/>
              </a:rPr>
              <a:t>objetos con características de inteligencia digital</a:t>
            </a:r>
            <a:r>
              <a:rPr lang="es-ES" altLang="es-MX" sz="2400" dirty="0">
                <a:latin typeface="Verdana" panose="020B0604030504040204" pitchFamily="34" charset="0"/>
              </a:rPr>
              <a:t>,  dotados de interacción con el mundo real, con conexión a internet o a redes propias.</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Atributos de </a:t>
            </a:r>
            <a:r>
              <a:rPr lang="es-ES" altLang="es-MX" sz="2400" b="1" dirty="0">
                <a:latin typeface="Verdana" panose="020B0604030504040204" pitchFamily="34" charset="0"/>
              </a:rPr>
              <a:t>identificación </a:t>
            </a:r>
            <a:r>
              <a:rPr lang="es-ES" altLang="es-MX" sz="2400" dirty="0">
                <a:latin typeface="Verdana" panose="020B0604030504040204" pitchFamily="34" charset="0"/>
              </a:rPr>
              <a:t>plena de los objetos, accesibilidad </a:t>
            </a:r>
            <a:r>
              <a:rPr lang="es-ES" altLang="es-MX" sz="2400" b="1" dirty="0">
                <a:latin typeface="Verdana" panose="020B0604030504040204" pitchFamily="34" charset="0"/>
              </a:rPr>
              <a:t>en todo momento y lugar</a:t>
            </a:r>
            <a:r>
              <a:rPr lang="es-ES" altLang="es-MX" sz="2400" dirty="0">
                <a:latin typeface="Verdana" panose="020B0604030504040204" pitchFamily="34" charset="0"/>
              </a:rPr>
              <a:t>, </a:t>
            </a:r>
            <a:r>
              <a:rPr lang="es-ES" altLang="es-MX" sz="2400" dirty="0" err="1">
                <a:latin typeface="Verdana" panose="020B0604030504040204" pitchFamily="34" charset="0"/>
              </a:rPr>
              <a:t>direccionabilidad</a:t>
            </a:r>
            <a:r>
              <a:rPr lang="es-ES" altLang="es-MX" sz="2400" dirty="0">
                <a:latin typeface="Verdana" panose="020B0604030504040204" pitchFamily="34" charset="0"/>
              </a:rPr>
              <a:t> total e interacción con personas y procesos sociales. </a:t>
            </a:r>
          </a:p>
        </p:txBody>
      </p:sp>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77493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a:latin typeface="Verdana" panose="020B0604030504040204" pitchFamily="34" charset="0"/>
                <a:ea typeface="Verdana" panose="020B0604030504040204" pitchFamily="34" charset="0"/>
                <a:cs typeface="Verdana" panose="020B0604030504040204" pitchFamily="34" charset="0"/>
              </a:rPr>
              <a:t>REST</a:t>
            </a:r>
          </a:p>
        </p:txBody>
      </p:sp>
      <p:sp>
        <p:nvSpPr>
          <p:cNvPr id="11" name="Rectángulo 10"/>
          <p:cNvSpPr/>
          <p:nvPr/>
        </p:nvSpPr>
        <p:spPr>
          <a:xfrm>
            <a:off x="1433437" y="1013060"/>
            <a:ext cx="7250378" cy="4708981"/>
          </a:xfrm>
          <a:prstGeom prst="rect">
            <a:avLst/>
          </a:prstGeom>
        </p:spPr>
        <p:txBody>
          <a:bodyPr wrap="square">
            <a:spAutoFit/>
          </a:bodyPr>
          <a:lstStyle/>
          <a:p>
            <a:pPr algn="just"/>
            <a:r>
              <a:rPr lang="en-US" sz="2000" b="1" dirty="0" smtClean="0">
                <a:latin typeface="Verdana" panose="020B0604030504040204" pitchFamily="34" charset="0"/>
                <a:ea typeface="Verdana" panose="020B0604030504040204" pitchFamily="34" charset="0"/>
                <a:cs typeface="Verdana" panose="020B0604030504040204" pitchFamily="34" charset="0"/>
              </a:rPr>
              <a:t>Representational </a:t>
            </a:r>
            <a:r>
              <a:rPr lang="en-US" sz="2000" b="1" dirty="0">
                <a:latin typeface="Verdana" panose="020B0604030504040204" pitchFamily="34" charset="0"/>
                <a:ea typeface="Verdana" panose="020B0604030504040204" pitchFamily="34" charset="0"/>
                <a:cs typeface="Verdana" panose="020B0604030504040204" pitchFamily="34" charset="0"/>
              </a:rPr>
              <a:t>State Transfer (REST) </a:t>
            </a:r>
            <a:r>
              <a:rPr lang="en-US" sz="2000" dirty="0" smtClean="0">
                <a:latin typeface="Verdana" panose="020B0604030504040204" pitchFamily="34" charset="0"/>
                <a:ea typeface="Verdana" panose="020B0604030504040204" pitchFamily="34" charset="0"/>
                <a:cs typeface="Verdana" panose="020B0604030504040204" pitchFamily="34" charset="0"/>
              </a:rPr>
              <a:t>no </a:t>
            </a:r>
            <a:r>
              <a:rPr lang="en-US" sz="2000" dirty="0" err="1" smtClean="0">
                <a:latin typeface="Verdana" panose="020B0604030504040204" pitchFamily="34" charset="0"/>
                <a:ea typeface="Verdana" panose="020B0604030504040204" pitchFamily="34" charset="0"/>
                <a:cs typeface="Verdana" panose="020B0604030504040204" pitchFamily="34" charset="0"/>
              </a:rPr>
              <a:t>es</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realmente</a:t>
            </a:r>
            <a:r>
              <a:rPr lang="en-US" sz="2000" dirty="0" smtClean="0">
                <a:latin typeface="Verdana" panose="020B0604030504040204" pitchFamily="34" charset="0"/>
                <a:ea typeface="Verdana" panose="020B0604030504040204" pitchFamily="34" charset="0"/>
                <a:cs typeface="Verdana" panose="020B0604030504040204" pitchFamily="34" charset="0"/>
              </a:rPr>
              <a:t> un  protocol. REST </a:t>
            </a:r>
            <a:r>
              <a:rPr lang="en-US" sz="2000" dirty="0" err="1" smtClean="0">
                <a:latin typeface="Verdana" panose="020B0604030504040204" pitchFamily="34" charset="0"/>
                <a:ea typeface="Verdana" panose="020B0604030504040204" pitchFamily="34" charset="0"/>
                <a:cs typeface="Verdana" panose="020B0604030504040204" pitchFamily="34" charset="0"/>
              </a:rPr>
              <a:t>utiliza</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los</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metodos</a:t>
            </a:r>
            <a:r>
              <a:rPr lang="en-US" sz="2000" dirty="0" smtClean="0">
                <a:latin typeface="Verdana" panose="020B0604030504040204" pitchFamily="34" charset="0"/>
                <a:ea typeface="Verdana" panose="020B0604030504040204" pitchFamily="34" charset="0"/>
                <a:cs typeface="Verdana" panose="020B0604030504040204" pitchFamily="34" charset="0"/>
              </a:rPr>
              <a:t> HTTP </a:t>
            </a:r>
            <a:r>
              <a:rPr lang="en-US" sz="2000" b="1" dirty="0" smtClean="0">
                <a:latin typeface="Verdana" panose="020B0604030504040204" pitchFamily="34" charset="0"/>
                <a:ea typeface="Verdana" panose="020B0604030504040204" pitchFamily="34" charset="0"/>
                <a:cs typeface="Verdana" panose="020B0604030504040204" pitchFamily="34" charset="0"/>
              </a:rPr>
              <a:t>GET</a:t>
            </a:r>
            <a:r>
              <a:rPr lang="en-US" sz="2000" b="1" dirty="0">
                <a:latin typeface="Verdana" panose="020B0604030504040204" pitchFamily="34" charset="0"/>
                <a:ea typeface="Verdana" panose="020B0604030504040204" pitchFamily="34" charset="0"/>
                <a:cs typeface="Verdana" panose="020B0604030504040204" pitchFamily="34" charset="0"/>
              </a:rPr>
              <a:t>, POST, PUT, </a:t>
            </a:r>
            <a:r>
              <a:rPr lang="en-US" sz="2000" b="1" dirty="0" smtClean="0">
                <a:latin typeface="Verdana" panose="020B0604030504040204" pitchFamily="34" charset="0"/>
                <a:ea typeface="Verdana" panose="020B0604030504040204" pitchFamily="34" charset="0"/>
                <a:cs typeface="Verdana" panose="020B0604030504040204" pitchFamily="34" charset="0"/>
              </a:rPr>
              <a:t>y </a:t>
            </a:r>
            <a:r>
              <a:rPr lang="en-US" sz="2000" b="1" dirty="0">
                <a:latin typeface="Verdana" panose="020B0604030504040204" pitchFamily="34" charset="0"/>
                <a:ea typeface="Verdana" panose="020B0604030504040204" pitchFamily="34" charset="0"/>
                <a:cs typeface="Verdana" panose="020B0604030504040204" pitchFamily="34" charset="0"/>
              </a:rPr>
              <a:t>DELETE</a:t>
            </a:r>
            <a:r>
              <a:rPr lang="en-US" sz="2000" dirty="0">
                <a:latin typeface="Verdana" panose="020B0604030504040204" pitchFamily="34" charset="0"/>
                <a:ea typeface="Verdana" panose="020B0604030504040204" pitchFamily="34" charset="0"/>
                <a:cs typeface="Verdana" panose="020B0604030504040204" pitchFamily="34" charset="0"/>
              </a:rPr>
              <a:t> </a:t>
            </a:r>
            <a:r>
              <a:rPr lang="en-US" sz="2000" dirty="0" smtClean="0">
                <a:latin typeface="Verdana" panose="020B0604030504040204" pitchFamily="34" charset="0"/>
                <a:ea typeface="Verdana" panose="020B0604030504040204" pitchFamily="34" charset="0"/>
                <a:cs typeface="Verdana" panose="020B0604030504040204" pitchFamily="34" charset="0"/>
              </a:rPr>
              <a:t>para </a:t>
            </a:r>
            <a:r>
              <a:rPr lang="en-US" sz="2000" dirty="0" err="1" smtClean="0">
                <a:latin typeface="Verdana" panose="020B0604030504040204" pitchFamily="34" charset="0"/>
                <a:ea typeface="Verdana" panose="020B0604030504040204" pitchFamily="34" charset="0"/>
                <a:cs typeface="Verdana" panose="020B0604030504040204" pitchFamily="34" charset="0"/>
              </a:rPr>
              <a:t>proveer</a:t>
            </a:r>
            <a:r>
              <a:rPr lang="en-US" sz="2000" dirty="0" smtClean="0">
                <a:latin typeface="Verdana" panose="020B0604030504040204" pitchFamily="34" charset="0"/>
                <a:ea typeface="Verdana" panose="020B0604030504040204" pitchFamily="34" charset="0"/>
                <a:cs typeface="Verdana" panose="020B0604030504040204" pitchFamily="34" charset="0"/>
              </a:rPr>
              <a:t> un Sistema de </a:t>
            </a:r>
            <a:r>
              <a:rPr lang="en-US" sz="2000" dirty="0" err="1" smtClean="0">
                <a:latin typeface="Verdana" panose="020B0604030504040204" pitchFamily="34" charset="0"/>
                <a:ea typeface="Verdana" panose="020B0604030504040204" pitchFamily="34" charset="0"/>
                <a:cs typeface="Verdana" panose="020B0604030504040204" pitchFamily="34" charset="0"/>
              </a:rPr>
              <a:t>mensajeria</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orientada</a:t>
            </a:r>
            <a:r>
              <a:rPr lang="en-US" sz="2000" dirty="0" smtClean="0">
                <a:latin typeface="Verdana" panose="020B0604030504040204" pitchFamily="34" charset="0"/>
                <a:ea typeface="Verdana" panose="020B0604030504040204" pitchFamily="34" charset="0"/>
                <a:cs typeface="Verdana" panose="020B0604030504040204" pitchFamily="34" charset="0"/>
              </a:rPr>
              <a:t> al </a:t>
            </a:r>
            <a:r>
              <a:rPr lang="en-US" sz="2000" dirty="0" err="1" smtClean="0">
                <a:latin typeface="Verdana" panose="020B0604030504040204" pitchFamily="34" charset="0"/>
                <a:ea typeface="Verdana" panose="020B0604030504040204" pitchFamily="34" charset="0"/>
                <a:cs typeface="Verdana" panose="020B0604030504040204" pitchFamily="34" charset="0"/>
              </a:rPr>
              <a:t>recurso</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donde</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todas</a:t>
            </a:r>
            <a:r>
              <a:rPr lang="en-US" sz="2000" dirty="0" smtClean="0">
                <a:latin typeface="Verdana" panose="020B0604030504040204" pitchFamily="34" charset="0"/>
                <a:ea typeface="Verdana" panose="020B0604030504040204" pitchFamily="34" charset="0"/>
                <a:cs typeface="Verdana" panose="020B0604030504040204" pitchFamily="34" charset="0"/>
              </a:rPr>
              <a:t> las </a:t>
            </a:r>
            <a:r>
              <a:rPr lang="en-US" sz="2000" dirty="0" err="1" smtClean="0">
                <a:latin typeface="Verdana" panose="020B0604030504040204" pitchFamily="34" charset="0"/>
                <a:ea typeface="Verdana" panose="020B0604030504040204" pitchFamily="34" charset="0"/>
                <a:cs typeface="Verdana" panose="020B0604030504040204" pitchFamily="34" charset="0"/>
              </a:rPr>
              <a:t>acciones</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pueden</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ser</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realizadas</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simplemente</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por</a:t>
            </a:r>
            <a:r>
              <a:rPr lang="en-US" sz="2000" dirty="0" smtClean="0">
                <a:latin typeface="Verdana" panose="020B0604030504040204" pitchFamily="34" charset="0"/>
                <a:ea typeface="Verdana" panose="020B0604030504040204" pitchFamily="34" charset="0"/>
                <a:cs typeface="Verdana" panose="020B0604030504040204" pitchFamily="34" charset="0"/>
              </a:rPr>
              <a:t> el </a:t>
            </a:r>
            <a:r>
              <a:rPr lang="en-US" sz="2000" dirty="0" err="1" smtClean="0">
                <a:latin typeface="Verdana" panose="020B0604030504040204" pitchFamily="34" charset="0"/>
                <a:ea typeface="Verdana" panose="020B0604030504040204" pitchFamily="34" charset="0"/>
                <a:cs typeface="Verdana" panose="020B0604030504040204" pitchFamily="34" charset="0"/>
              </a:rPr>
              <a:t>uso</a:t>
            </a:r>
            <a:r>
              <a:rPr lang="en-US" sz="2000" dirty="0" smtClean="0">
                <a:latin typeface="Verdana" panose="020B0604030504040204" pitchFamily="34" charset="0"/>
                <a:ea typeface="Verdana" panose="020B0604030504040204" pitchFamily="34" charset="0"/>
                <a:cs typeface="Verdana" panose="020B0604030504040204" pitchFamily="34" charset="0"/>
              </a:rPr>
              <a:t> de commandos </a:t>
            </a:r>
            <a:r>
              <a:rPr lang="en-US" sz="2000" dirty="0" err="1" smtClean="0">
                <a:latin typeface="Verdana" panose="020B0604030504040204" pitchFamily="34" charset="0"/>
                <a:ea typeface="Verdana" panose="020B0604030504040204" pitchFamily="34" charset="0"/>
                <a:cs typeface="Verdana" panose="020B0604030504040204" pitchFamily="34" charset="0"/>
              </a:rPr>
              <a:t>peticion</a:t>
            </a:r>
            <a:r>
              <a:rPr lang="en-US" sz="2000" dirty="0" smtClean="0">
                <a:latin typeface="Verdana" panose="020B0604030504040204" pitchFamily="34" charset="0"/>
                <a:ea typeface="Verdana" panose="020B0604030504040204" pitchFamily="34" charset="0"/>
                <a:cs typeface="Verdana" panose="020B0604030504040204" pitchFamily="34" charset="0"/>
              </a:rPr>
              <a:t>/</a:t>
            </a:r>
            <a:r>
              <a:rPr lang="en-US" sz="2000" dirty="0" err="1" smtClean="0">
                <a:latin typeface="Verdana" panose="020B0604030504040204" pitchFamily="34" charset="0"/>
                <a:ea typeface="Verdana" panose="020B0604030504040204" pitchFamily="34" charset="0"/>
                <a:cs typeface="Verdana" panose="020B0604030504040204" pitchFamily="34" charset="0"/>
              </a:rPr>
              <a:t>respuesta</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sincronos</a:t>
            </a:r>
            <a:r>
              <a:rPr lang="en-US" sz="2000" dirty="0" smtClean="0">
                <a:latin typeface="Verdana" panose="020B0604030504040204" pitchFamily="34" charset="0"/>
                <a:ea typeface="Verdana" panose="020B0604030504040204" pitchFamily="34" charset="0"/>
                <a:cs typeface="Verdana" panose="020B0604030504040204" pitchFamily="34" charset="0"/>
              </a:rPr>
              <a:t>. </a:t>
            </a:r>
          </a:p>
          <a:p>
            <a:pPr algn="just"/>
            <a:endParaRPr lang="en-US" sz="2000" dirty="0">
              <a:latin typeface="Verdana" panose="020B0604030504040204" pitchFamily="34" charset="0"/>
              <a:ea typeface="Verdana" panose="020B0604030504040204" pitchFamily="34" charset="0"/>
              <a:cs typeface="Verdana" panose="020B0604030504040204" pitchFamily="34" charset="0"/>
            </a:endParaRPr>
          </a:p>
          <a:p>
            <a:pPr algn="just"/>
            <a:r>
              <a:rPr lang="en-US" sz="2000" b="1" dirty="0" err="1" smtClean="0">
                <a:latin typeface="Verdana" panose="020B0604030504040204" pitchFamily="34" charset="0"/>
                <a:ea typeface="Verdana" panose="020B0604030504040204" pitchFamily="34" charset="0"/>
                <a:cs typeface="Verdana" panose="020B0604030504040204" pitchFamily="34" charset="0"/>
              </a:rPr>
              <a:t>Caracteristicas</a:t>
            </a:r>
            <a:r>
              <a:rPr lang="en-US" sz="2000" b="1" dirty="0" smtClean="0">
                <a:latin typeface="Verdana" panose="020B0604030504040204" pitchFamily="34" charset="0"/>
                <a:ea typeface="Verdana" panose="020B0604030504040204" pitchFamily="34" charset="0"/>
                <a:cs typeface="Verdana" panose="020B0604030504040204" pitchFamily="34" charset="0"/>
              </a:rPr>
              <a:t>:</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q"/>
            </a:pPr>
            <a:r>
              <a:rPr lang="en-US" sz="2000" dirty="0" err="1" smtClean="0">
                <a:latin typeface="Verdana" panose="020B0604030504040204" pitchFamily="34" charset="0"/>
                <a:ea typeface="Verdana" panose="020B0604030504040204" pitchFamily="34" charset="0"/>
                <a:cs typeface="Verdana" panose="020B0604030504040204" pitchFamily="34" charset="0"/>
              </a:rPr>
              <a:t>Arquitectura</a:t>
            </a:r>
            <a:r>
              <a:rPr lang="en-US" sz="2000" dirty="0" smtClean="0">
                <a:latin typeface="Verdana" panose="020B0604030504040204" pitchFamily="34" charset="0"/>
                <a:ea typeface="Verdana" panose="020B0604030504040204" pitchFamily="34" charset="0"/>
                <a:cs typeface="Verdana" panose="020B0604030504040204" pitchFamily="34" charset="0"/>
              </a:rPr>
              <a:t> PETICION/RESPUESTA </a:t>
            </a:r>
          </a:p>
          <a:p>
            <a:pPr marL="800100" lvl="1" indent="-342900">
              <a:buFont typeface="Wingdings" panose="05000000000000000000" pitchFamily="2" charset="2"/>
              <a:buChar char="q"/>
            </a:pPr>
            <a:r>
              <a:rPr lang="en-US" sz="2000" b="1"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Basado</a:t>
            </a:r>
            <a:r>
              <a:rPr lang="en-US" sz="20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n-US" sz="2000" b="1"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en</a:t>
            </a:r>
            <a:r>
              <a:rPr lang="en-US" sz="20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 TCP/IP</a:t>
            </a:r>
            <a:endParaRPr lang="en-US" sz="2000" b="1" dirty="0">
              <a:solidFill>
                <a:srgbClr val="FFC000"/>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q"/>
            </a:pPr>
            <a:r>
              <a:rPr lang="en-US" sz="2000" dirty="0" smtClean="0">
                <a:latin typeface="Verdana" panose="020B0604030504040204" pitchFamily="34" charset="0"/>
                <a:ea typeface="Verdana" panose="020B0604030504040204" pitchFamily="34" charset="0"/>
                <a:cs typeface="Verdana" panose="020B0604030504040204" pitchFamily="34" charset="0"/>
              </a:rPr>
              <a:t>No </a:t>
            </a:r>
            <a:r>
              <a:rPr lang="en-US" sz="2000" dirty="0" err="1" smtClean="0">
                <a:latin typeface="Verdana" panose="020B0604030504040204" pitchFamily="34" charset="0"/>
                <a:ea typeface="Verdana" panose="020B0604030504040204" pitchFamily="34" charset="0"/>
                <a:cs typeface="Verdana" panose="020B0604030504040204" pitchFamily="34" charset="0"/>
              </a:rPr>
              <a:t>soporta</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Calidad</a:t>
            </a:r>
            <a:r>
              <a:rPr lang="en-US" sz="2000" dirty="0" smtClean="0">
                <a:latin typeface="Verdana" panose="020B0604030504040204" pitchFamily="34" charset="0"/>
                <a:ea typeface="Verdana" panose="020B0604030504040204" pitchFamily="34" charset="0"/>
                <a:cs typeface="Verdana" panose="020B0604030504040204" pitchFamily="34" charset="0"/>
              </a:rPr>
              <a:t> de </a:t>
            </a:r>
            <a:r>
              <a:rPr lang="en-US" sz="2000" dirty="0" err="1" smtClean="0">
                <a:latin typeface="Verdana" panose="020B0604030504040204" pitchFamily="34" charset="0"/>
                <a:ea typeface="Verdana" panose="020B0604030504040204" pitchFamily="34" charset="0"/>
                <a:cs typeface="Verdana" panose="020B0604030504040204" pitchFamily="34" charset="0"/>
              </a:rPr>
              <a:t>Servicio</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QoS</a:t>
            </a:r>
            <a:r>
              <a:rPr lang="en-US" sz="2000" dirty="0" smtClean="0">
                <a:latin typeface="Verdana" panose="020B0604030504040204" pitchFamily="34" charset="0"/>
                <a:ea typeface="Verdana" panose="020B0604030504040204" pitchFamily="34" charset="0"/>
                <a:cs typeface="Verdana" panose="020B0604030504040204" pitchFamily="34" charset="0"/>
              </a:rPr>
              <a:t>)</a:t>
            </a:r>
          </a:p>
          <a:p>
            <a:pPr marL="800100" lvl="1" indent="-342900">
              <a:buFont typeface="Wingdings" panose="05000000000000000000" pitchFamily="2" charset="2"/>
              <a:buChar char="q"/>
            </a:pPr>
            <a:r>
              <a:rPr lang="en-US" sz="2000" dirty="0" err="1" smtClean="0">
                <a:latin typeface="Verdana" panose="020B0604030504040204" pitchFamily="34" charset="0"/>
                <a:ea typeface="Verdana" panose="020B0604030504040204" pitchFamily="34" charset="0"/>
                <a:cs typeface="Verdana" panose="020B0604030504040204" pitchFamily="34" charset="0"/>
              </a:rPr>
              <a:t>Implementacion</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Compleja</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en</a:t>
            </a:r>
            <a:r>
              <a:rPr lang="en-US" sz="2000" dirty="0" smtClean="0">
                <a:latin typeface="Verdana" panose="020B0604030504040204" pitchFamily="34" charset="0"/>
                <a:ea typeface="Verdana" panose="020B0604030504040204" pitchFamily="34" charset="0"/>
                <a:cs typeface="Verdana" panose="020B0604030504040204" pitchFamily="34" charset="0"/>
              </a:rPr>
              <a:t> el </a:t>
            </a:r>
            <a:r>
              <a:rPr lang="en-US" sz="2000" dirty="0" err="1" smtClean="0">
                <a:latin typeface="Verdana" panose="020B0604030504040204" pitchFamily="34" charset="0"/>
                <a:ea typeface="Verdana" panose="020B0604030504040204" pitchFamily="34" charset="0"/>
                <a:cs typeface="Verdana" panose="020B0604030504040204" pitchFamily="34" charset="0"/>
              </a:rPr>
              <a:t>lado</a:t>
            </a:r>
            <a:r>
              <a:rPr lang="en-US" sz="2000" dirty="0" smtClean="0">
                <a:latin typeface="Verdana" panose="020B0604030504040204" pitchFamily="34" charset="0"/>
                <a:ea typeface="Verdana" panose="020B0604030504040204" pitchFamily="34" charset="0"/>
                <a:cs typeface="Verdana" panose="020B0604030504040204" pitchFamily="34" charset="0"/>
              </a:rPr>
              <a:t> del </a:t>
            </a:r>
            <a:r>
              <a:rPr lang="en-US" sz="2000" dirty="0" err="1" smtClean="0">
                <a:latin typeface="Verdana" panose="020B0604030504040204" pitchFamily="34" charset="0"/>
                <a:ea typeface="Verdana" panose="020B0604030504040204" pitchFamily="34" charset="0"/>
                <a:cs typeface="Verdana" panose="020B0604030504040204" pitchFamily="34" charset="0"/>
              </a:rPr>
              <a:t>cliente</a:t>
            </a:r>
            <a:r>
              <a:rPr lang="en-US" sz="2000" dirty="0" smtClean="0">
                <a:latin typeface="Verdana" panose="020B0604030504040204" pitchFamily="34" charset="0"/>
                <a:ea typeface="Verdana" panose="020B0604030504040204" pitchFamily="34" charset="0"/>
                <a:cs typeface="Verdana" panose="020B0604030504040204" pitchFamily="34" charset="0"/>
              </a:rPr>
              <a:t>.</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q"/>
            </a:pPr>
            <a:r>
              <a:rPr lang="en-US" sz="2000" dirty="0" err="1" smtClean="0">
                <a:latin typeface="Verdana" panose="020B0604030504040204" pitchFamily="34" charset="0"/>
                <a:ea typeface="Verdana" panose="020B0604030504040204" pitchFamily="34" charset="0"/>
                <a:cs typeface="Verdana" panose="020B0604030504040204" pitchFamily="34" charset="0"/>
              </a:rPr>
              <a:t>Cabecera</a:t>
            </a:r>
            <a:r>
              <a:rPr lang="en-US" sz="2000" dirty="0" smtClean="0">
                <a:latin typeface="Verdana" panose="020B0604030504040204" pitchFamily="34" charset="0"/>
                <a:ea typeface="Verdana" panose="020B0604030504040204" pitchFamily="34" charset="0"/>
                <a:cs typeface="Verdana" panose="020B0604030504040204" pitchFamily="34" charset="0"/>
              </a:rPr>
              <a:t> Grande (</a:t>
            </a:r>
            <a:r>
              <a:rPr lang="en-US" sz="2000" dirty="0" err="1" smtClean="0">
                <a:latin typeface="Verdana" panose="020B0604030504040204" pitchFamily="34" charset="0"/>
                <a:ea typeface="Verdana" panose="020B0604030504040204" pitchFamily="34" charset="0"/>
                <a:cs typeface="Verdana" panose="020B0604030504040204" pitchFamily="34" charset="0"/>
              </a:rPr>
              <a:t>comparada</a:t>
            </a:r>
            <a:r>
              <a:rPr lang="en-US" sz="2000" dirty="0" smtClean="0">
                <a:latin typeface="Verdana" panose="020B0604030504040204" pitchFamily="34" charset="0"/>
                <a:ea typeface="Verdana" panose="020B0604030504040204" pitchFamily="34" charset="0"/>
                <a:cs typeface="Verdana" panose="020B0604030504040204" pitchFamily="34" charset="0"/>
              </a:rPr>
              <a:t> con </a:t>
            </a:r>
            <a:r>
              <a:rPr lang="en-US" sz="2000" dirty="0" err="1" smtClean="0">
                <a:latin typeface="Verdana" panose="020B0604030504040204" pitchFamily="34" charset="0"/>
                <a:ea typeface="Verdana" panose="020B0604030504040204" pitchFamily="34" charset="0"/>
                <a:cs typeface="Verdana" panose="020B0604030504040204" pitchFamily="34" charset="0"/>
              </a:rPr>
              <a:t>otros</a:t>
            </a: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protocolos</a:t>
            </a:r>
            <a:r>
              <a:rPr lang="en-US" sz="2000" dirty="0" smtClean="0">
                <a:latin typeface="Verdana" panose="020B0604030504040204" pitchFamily="34" charset="0"/>
                <a:ea typeface="Verdana" panose="020B0604030504040204" pitchFamily="34" charset="0"/>
                <a:cs typeface="Verdana" panose="020B0604030504040204" pitchFamily="34" charset="0"/>
              </a:rPr>
              <a:t> para </a:t>
            </a:r>
            <a:r>
              <a:rPr lang="en-US" sz="2000" dirty="0" err="1" smtClean="0">
                <a:latin typeface="Verdana" panose="020B0604030504040204" pitchFamily="34" charset="0"/>
                <a:ea typeface="Verdana" panose="020B0604030504040204" pitchFamily="34" charset="0"/>
                <a:cs typeface="Verdana" panose="020B0604030504040204" pitchFamily="34" charset="0"/>
              </a:rPr>
              <a:t>IoT</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q"/>
            </a:pPr>
            <a:r>
              <a:rPr lang="en-US" sz="2000" dirty="0" err="1" smtClean="0">
                <a:latin typeface="Verdana" panose="020B0604030504040204" pitchFamily="34" charset="0"/>
                <a:ea typeface="Verdana" panose="020B0604030504040204" pitchFamily="34" charset="0"/>
                <a:cs typeface="Verdana" panose="020B0604030504040204" pitchFamily="34" charset="0"/>
              </a:rPr>
              <a:t>Usa</a:t>
            </a:r>
            <a:r>
              <a:rPr lang="en-US" sz="2000" dirty="0" smtClean="0">
                <a:latin typeface="Verdana" panose="020B0604030504040204" pitchFamily="34" charset="0"/>
                <a:ea typeface="Verdana" panose="020B0604030504040204" pitchFamily="34" charset="0"/>
                <a:cs typeface="Verdana" panose="020B0604030504040204" pitchFamily="34" charset="0"/>
              </a:rPr>
              <a:t> SSL/TLS para </a:t>
            </a:r>
            <a:r>
              <a:rPr lang="en-US" sz="2000" dirty="0" err="1" smtClean="0">
                <a:latin typeface="Verdana" panose="020B0604030504040204" pitchFamily="34" charset="0"/>
                <a:ea typeface="Verdana" panose="020B0604030504040204" pitchFamily="34" charset="0"/>
                <a:cs typeface="Verdana" panose="020B0604030504040204" pitchFamily="34" charset="0"/>
              </a:rPr>
              <a:t>seguridad</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4344277" y="6078142"/>
            <a:ext cx="4339538" cy="215444"/>
          </a:xfrm>
          <a:prstGeom prst="rect">
            <a:avLst/>
          </a:prstGeom>
        </p:spPr>
        <p:txBody>
          <a:bodyPr wrap="square">
            <a:spAutoFit/>
          </a:bodyPr>
          <a:lstStyle/>
          <a:p>
            <a:r>
              <a:rPr lang="es-MX" sz="800" dirty="0">
                <a:solidFill>
                  <a:schemeClr val="bg1">
                    <a:lumMod val="65000"/>
                  </a:schemeClr>
                </a:solidFill>
                <a:hlinkClick r:id="rId2"/>
              </a:rPr>
              <a:t>http://</a:t>
            </a:r>
            <a:r>
              <a:rPr lang="es-MX" sz="800" dirty="0" smtClean="0">
                <a:solidFill>
                  <a:schemeClr val="bg1">
                    <a:lumMod val="65000"/>
                  </a:schemeClr>
                </a:solidFill>
                <a:hlinkClick r:id="rId2"/>
              </a:rPr>
              <a:t>en.wikipedia.org/wiki/Representational_state_transfer</a:t>
            </a:r>
            <a:r>
              <a:rPr lang="es-MX" sz="800" dirty="0" smtClean="0">
                <a:solidFill>
                  <a:schemeClr val="bg1">
                    <a:lumMod val="65000"/>
                  </a:schemeClr>
                </a:solidFill>
              </a:rPr>
              <a:t> </a:t>
            </a:r>
            <a:r>
              <a:rPr lang="en-US" sz="800" i="1" dirty="0" smtClean="0">
                <a:solidFill>
                  <a:schemeClr val="bg1">
                    <a:lumMod val="65000"/>
                  </a:schemeClr>
                </a:solidFill>
                <a:hlinkClick r:id="rId3"/>
              </a:rPr>
              <a:t>Additional </a:t>
            </a:r>
            <a:r>
              <a:rPr lang="en-US" sz="800" i="1" dirty="0">
                <a:solidFill>
                  <a:schemeClr val="bg1">
                    <a:lumMod val="65000"/>
                  </a:schemeClr>
                </a:solidFill>
                <a:hlinkClick r:id="rId3"/>
              </a:rPr>
              <a:t>Resources in context of </a:t>
            </a:r>
            <a:r>
              <a:rPr lang="en-US" sz="800" i="1" dirty="0" err="1">
                <a:solidFill>
                  <a:schemeClr val="bg1">
                    <a:lumMod val="65000"/>
                  </a:schemeClr>
                </a:solidFill>
                <a:hlinkClick r:id="rId3"/>
              </a:rPr>
              <a:t>IoT</a:t>
            </a:r>
            <a:endParaRPr lang="en-US" sz="800" i="1" dirty="0">
              <a:solidFill>
                <a:schemeClr val="bg1">
                  <a:lumMod val="65000"/>
                </a:schemeClr>
              </a:solidFill>
            </a:endParaRPr>
          </a:p>
        </p:txBody>
      </p:sp>
      <p:sp>
        <p:nvSpPr>
          <p:cNvPr id="13" name="CuadroTexto 12"/>
          <p:cNvSpPr txBox="1"/>
          <p:nvPr/>
        </p:nvSpPr>
        <p:spPr>
          <a:xfrm>
            <a:off x="508000" y="295245"/>
            <a:ext cx="1792478" cy="400110"/>
          </a:xfrm>
          <a:prstGeom prst="rect">
            <a:avLst/>
          </a:prstGeom>
          <a:solidFill>
            <a:schemeClr val="accent6">
              <a:lumMod val="60000"/>
              <a:lumOff val="40000"/>
            </a:schemeClr>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HTTP-REST</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648696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700" i="1" dirty="0" smtClean="0">
                <a:latin typeface="Verdana" panose="020B0604030504040204" pitchFamily="34" charset="0"/>
                <a:ea typeface="Verdana" panose="020B0604030504040204" pitchFamily="34" charset="0"/>
                <a:cs typeface="Verdana" panose="020B0604030504040204" pitchFamily="34" charset="0"/>
              </a:rPr>
              <a:t>Simple </a:t>
            </a:r>
            <a:r>
              <a:rPr lang="es-ES" sz="2700" i="1" dirty="0" err="1">
                <a:latin typeface="Verdana" panose="020B0604030504040204" pitchFamily="34" charset="0"/>
                <a:ea typeface="Verdana" panose="020B0604030504040204" pitchFamily="34" charset="0"/>
                <a:cs typeface="Verdana" panose="020B0604030504040204" pitchFamily="34" charset="0"/>
              </a:rPr>
              <a:t>Object</a:t>
            </a:r>
            <a:r>
              <a:rPr lang="es-ES" sz="2700" i="1" dirty="0">
                <a:latin typeface="Verdana" panose="020B0604030504040204" pitchFamily="34" charset="0"/>
                <a:ea typeface="Verdana" panose="020B0604030504040204" pitchFamily="34" charset="0"/>
                <a:cs typeface="Verdana" panose="020B0604030504040204" pitchFamily="34" charset="0"/>
              </a:rPr>
              <a:t> Access </a:t>
            </a:r>
            <a:r>
              <a:rPr lang="es-ES" sz="2700" i="1" dirty="0" err="1">
                <a:latin typeface="Verdana" panose="020B0604030504040204" pitchFamily="34" charset="0"/>
                <a:ea typeface="Verdana" panose="020B0604030504040204" pitchFamily="34" charset="0"/>
                <a:cs typeface="Verdana" panose="020B0604030504040204" pitchFamily="34" charset="0"/>
              </a:rPr>
              <a:t>Protocol</a:t>
            </a:r>
            <a:endParaRPr lang="en-US" sz="27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ángulo 10"/>
          <p:cNvSpPr/>
          <p:nvPr/>
        </p:nvSpPr>
        <p:spPr>
          <a:xfrm>
            <a:off x="1388283" y="988159"/>
            <a:ext cx="7493372" cy="4985980"/>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SOAP </a:t>
            </a:r>
            <a:r>
              <a:rPr lang="es-ES" dirty="0" smtClean="0">
                <a:latin typeface="Verdana" panose="020B0604030504040204" pitchFamily="34" charset="0"/>
                <a:ea typeface="Verdana" panose="020B0604030504040204" pitchFamily="34" charset="0"/>
                <a:cs typeface="Verdana" panose="020B0604030504040204" pitchFamily="34" charset="0"/>
              </a:rPr>
              <a:t>(</a:t>
            </a:r>
            <a:r>
              <a:rPr lang="es-ES" b="1" i="1" dirty="0">
                <a:latin typeface="Verdana" panose="020B0604030504040204" pitchFamily="34" charset="0"/>
                <a:ea typeface="Verdana" panose="020B0604030504040204" pitchFamily="34" charset="0"/>
                <a:cs typeface="Verdana" panose="020B0604030504040204" pitchFamily="34" charset="0"/>
              </a:rPr>
              <a:t>Simple </a:t>
            </a:r>
            <a:r>
              <a:rPr lang="es-ES" b="1" i="1" dirty="0" err="1">
                <a:latin typeface="Verdana" panose="020B0604030504040204" pitchFamily="34" charset="0"/>
                <a:ea typeface="Verdana" panose="020B0604030504040204" pitchFamily="34" charset="0"/>
                <a:cs typeface="Verdana" panose="020B0604030504040204" pitchFamily="34" charset="0"/>
              </a:rPr>
              <a:t>Object</a:t>
            </a:r>
            <a:r>
              <a:rPr lang="es-ES" b="1" i="1" dirty="0">
                <a:latin typeface="Verdana" panose="020B0604030504040204" pitchFamily="34" charset="0"/>
                <a:ea typeface="Verdana" panose="020B0604030504040204" pitchFamily="34" charset="0"/>
                <a:cs typeface="Verdana" panose="020B0604030504040204" pitchFamily="34" charset="0"/>
              </a:rPr>
              <a:t> Access </a:t>
            </a:r>
            <a:r>
              <a:rPr lang="es-ES" b="1" i="1" dirty="0" err="1">
                <a:latin typeface="Verdana" panose="020B0604030504040204" pitchFamily="34" charset="0"/>
                <a:ea typeface="Verdana" panose="020B0604030504040204" pitchFamily="34" charset="0"/>
                <a:cs typeface="Verdana" panose="020B0604030504040204" pitchFamily="34" charset="0"/>
              </a:rPr>
              <a:t>Protocol</a:t>
            </a:r>
            <a:r>
              <a:rPr lang="es-ES" dirty="0">
                <a:latin typeface="Verdana" panose="020B0604030504040204" pitchFamily="34" charset="0"/>
                <a:ea typeface="Verdana" panose="020B0604030504040204" pitchFamily="34" charset="0"/>
                <a:cs typeface="Verdana" panose="020B0604030504040204" pitchFamily="34" charset="0"/>
              </a:rPr>
              <a:t>) es un protocolo estándar que define cómo dos objetos en diferentes procesos pueden comunicarse por medio de intercambio de datos </a:t>
            </a:r>
            <a:r>
              <a:rPr lang="es-ES" b="1" dirty="0">
                <a:latin typeface="Verdana" panose="020B0604030504040204" pitchFamily="34" charset="0"/>
                <a:ea typeface="Verdana" panose="020B0604030504040204" pitchFamily="34" charset="0"/>
                <a:cs typeface="Verdana" panose="020B0604030504040204" pitchFamily="34" charset="0"/>
              </a:rPr>
              <a:t>XML.</a:t>
            </a:r>
            <a:r>
              <a:rPr lang="es-ES" dirty="0">
                <a:latin typeface="Verdana" panose="020B0604030504040204" pitchFamily="34" charset="0"/>
                <a:ea typeface="Verdana" panose="020B0604030504040204" pitchFamily="34" charset="0"/>
                <a:cs typeface="Verdana" panose="020B0604030504040204" pitchFamily="34" charset="0"/>
              </a:rPr>
              <a:t>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SOAP </a:t>
            </a:r>
            <a:r>
              <a:rPr lang="es-ES" dirty="0">
                <a:latin typeface="Verdana" panose="020B0604030504040204" pitchFamily="34" charset="0"/>
                <a:ea typeface="Verdana" panose="020B0604030504040204" pitchFamily="34" charset="0"/>
                <a:cs typeface="Verdana" panose="020B0604030504040204" pitchFamily="34" charset="0"/>
              </a:rPr>
              <a:t>permite la comunicación entre aplicaciones a través de mensajería en una dirección sin estado, es independiente de la plataforma y del lenguaje y está basado en </a:t>
            </a:r>
            <a:r>
              <a:rPr lang="es-ES" dirty="0" smtClean="0">
                <a:latin typeface="Verdana" panose="020B0604030504040204" pitchFamily="34" charset="0"/>
                <a:ea typeface="Verdana" panose="020B0604030504040204" pitchFamily="34" charset="0"/>
                <a:cs typeface="Verdana" panose="020B0604030504040204" pitchFamily="34" charset="0"/>
              </a:rPr>
              <a:t>XML.</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Deriva </a:t>
            </a:r>
            <a:r>
              <a:rPr lang="es-ES" dirty="0">
                <a:latin typeface="Verdana" panose="020B0604030504040204" pitchFamily="34" charset="0"/>
                <a:ea typeface="Verdana" panose="020B0604030504040204" pitchFamily="34" charset="0"/>
                <a:cs typeface="Verdana" panose="020B0604030504040204" pitchFamily="34" charset="0"/>
              </a:rPr>
              <a:t>del protocolo </a:t>
            </a:r>
            <a:r>
              <a:rPr lang="es-ES" dirty="0" smtClean="0">
                <a:latin typeface="Verdana" panose="020B0604030504040204" pitchFamily="34" charset="0"/>
                <a:ea typeface="Verdana" panose="020B0604030504040204" pitchFamily="34" charset="0"/>
                <a:cs typeface="Verdana" panose="020B0604030504040204" pitchFamily="34" charset="0"/>
              </a:rPr>
              <a:t>XML-RPC.  </a:t>
            </a:r>
            <a:r>
              <a:rPr lang="es-ES" dirty="0">
                <a:latin typeface="Verdana" panose="020B0604030504040204" pitchFamily="34" charset="0"/>
                <a:ea typeface="Verdana" panose="020B0604030504040204" pitchFamily="34" charset="0"/>
                <a:cs typeface="Verdana" panose="020B0604030504040204" pitchFamily="34" charset="0"/>
              </a:rPr>
              <a:t>SOAP fue creado principalmente por Microsoft e IBM y actualmente está bajo la supervisión de la W3C.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SOAP </a:t>
            </a:r>
            <a:r>
              <a:rPr lang="es-ES" dirty="0">
                <a:latin typeface="Verdana" panose="020B0604030504040204" pitchFamily="34" charset="0"/>
                <a:ea typeface="Verdana" panose="020B0604030504040204" pitchFamily="34" charset="0"/>
                <a:cs typeface="Verdana" panose="020B0604030504040204" pitchFamily="34" charset="0"/>
              </a:rPr>
              <a:t>permite cualquier modelo de programación y es independiente de la plataforma. Además,  puede ser utilizado sobre cualquier protocolo de transporte, como por ejemplo HTTP,  garantizando  que  cualquier  cliente  con  un  navegador  estándar pueda conectarse con a servidor </a:t>
            </a:r>
            <a:r>
              <a:rPr lang="es-ES" dirty="0" smtClean="0">
                <a:latin typeface="Verdana" panose="020B0604030504040204" pitchFamily="34" charset="0"/>
                <a:ea typeface="Verdana" panose="020B0604030504040204" pitchFamily="34" charset="0"/>
                <a:cs typeface="Verdana" panose="020B0604030504040204" pitchFamily="34" charset="0"/>
              </a:rPr>
              <a:t>remoto</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39931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700" i="1" dirty="0" smtClean="0">
                <a:latin typeface="Verdana" panose="020B0604030504040204" pitchFamily="34" charset="0"/>
                <a:ea typeface="Verdana" panose="020B0604030504040204" pitchFamily="34" charset="0"/>
                <a:cs typeface="Verdana" panose="020B0604030504040204" pitchFamily="34" charset="0"/>
              </a:rPr>
              <a:t>Simple </a:t>
            </a:r>
            <a:r>
              <a:rPr lang="es-ES" sz="2700" i="1" dirty="0" err="1">
                <a:latin typeface="Verdana" panose="020B0604030504040204" pitchFamily="34" charset="0"/>
                <a:ea typeface="Verdana" panose="020B0604030504040204" pitchFamily="34" charset="0"/>
                <a:cs typeface="Verdana" panose="020B0604030504040204" pitchFamily="34" charset="0"/>
              </a:rPr>
              <a:t>Object</a:t>
            </a:r>
            <a:r>
              <a:rPr lang="es-ES" sz="2700" i="1" dirty="0">
                <a:latin typeface="Verdana" panose="020B0604030504040204" pitchFamily="34" charset="0"/>
                <a:ea typeface="Verdana" panose="020B0604030504040204" pitchFamily="34" charset="0"/>
                <a:cs typeface="Verdana" panose="020B0604030504040204" pitchFamily="34" charset="0"/>
              </a:rPr>
              <a:t> Access </a:t>
            </a:r>
            <a:r>
              <a:rPr lang="es-ES" sz="2700" i="1" dirty="0" err="1">
                <a:latin typeface="Verdana" panose="020B0604030504040204" pitchFamily="34" charset="0"/>
                <a:ea typeface="Verdana" panose="020B0604030504040204" pitchFamily="34" charset="0"/>
                <a:cs typeface="Verdana" panose="020B0604030504040204" pitchFamily="34" charset="0"/>
              </a:rPr>
              <a:t>Protocol</a:t>
            </a:r>
            <a:endParaRPr lang="en-US" sz="27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ángulo 10"/>
          <p:cNvSpPr/>
          <p:nvPr/>
        </p:nvSpPr>
        <p:spPr>
          <a:xfrm>
            <a:off x="1091381" y="796434"/>
            <a:ext cx="7790274" cy="5570756"/>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Los  </a:t>
            </a:r>
            <a:r>
              <a:rPr lang="es-ES" dirty="0">
                <a:latin typeface="Verdana" panose="020B0604030504040204" pitchFamily="34" charset="0"/>
                <a:ea typeface="Verdana" panose="020B0604030504040204" pitchFamily="34" charset="0"/>
                <a:cs typeface="Verdana" panose="020B0604030504040204" pitchFamily="34" charset="0"/>
              </a:rPr>
              <a:t>mensajes  SOAP  son  transmisiones  unidireccionales  desde  un  emisor  a  un  receptor. Se  suelen  combinar  mensajes  para  implementar  patrones,  como  petición/respuesta.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Un </a:t>
            </a:r>
            <a:r>
              <a:rPr lang="es-ES" dirty="0">
                <a:latin typeface="Verdana" panose="020B0604030504040204" pitchFamily="34" charset="0"/>
                <a:ea typeface="Verdana" panose="020B0604030504040204" pitchFamily="34" charset="0"/>
                <a:cs typeface="Verdana" panose="020B0604030504040204" pitchFamily="34" charset="0"/>
              </a:rPr>
              <a:t>mensaje SOAP es un documento XML con una estructura detallada de la siguiente manera: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spcBef>
                <a:spcPts val="1200"/>
              </a:spcBef>
              <a:buFont typeface="Arial" panose="020B0604020202020204" pitchFamily="34" charset="0"/>
              <a:buChar char="•"/>
            </a:pPr>
            <a:r>
              <a:rPr lang="es-ES" b="1" dirty="0" err="1" smtClean="0">
                <a:latin typeface="Verdana" panose="020B0604030504040204" pitchFamily="34" charset="0"/>
                <a:ea typeface="Verdana" panose="020B0604030504040204" pitchFamily="34" charset="0"/>
                <a:cs typeface="Verdana" panose="020B0604030504040204" pitchFamily="34" charset="0"/>
              </a:rPr>
              <a:t>Envelope</a:t>
            </a:r>
            <a:r>
              <a:rPr lang="es-ES" b="1" dirty="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es la parte que identifica al mensaje SOAP como tal y es obligatoria.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spcBef>
                <a:spcPts val="1200"/>
              </a:spcBef>
              <a:buFont typeface="Arial" panose="020B0604020202020204" pitchFamily="34" charset="0"/>
              <a:buChar char="•"/>
            </a:pPr>
            <a:r>
              <a:rPr lang="es-ES" b="1" dirty="0" err="1" smtClean="0">
                <a:latin typeface="Verdana" panose="020B0604030504040204" pitchFamily="34" charset="0"/>
                <a:ea typeface="Verdana" panose="020B0604030504040204" pitchFamily="34" charset="0"/>
                <a:cs typeface="Verdana" panose="020B0604030504040204" pitchFamily="34" charset="0"/>
              </a:rPr>
              <a:t>Header</a:t>
            </a:r>
            <a:r>
              <a:rPr lang="es-ES" b="1" dirty="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permite enviar información relativa a como debe ser procesado el mensaje. Es una herramienta para que los mensajes puedan ser enviados de la forma más conveniente para las aplicaciones.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spcBef>
                <a:spcPts val="1200"/>
              </a:spcBef>
              <a:buFont typeface="Arial" panose="020B0604020202020204" pitchFamily="34" charset="0"/>
              <a:buChar char="•"/>
            </a:pPr>
            <a:r>
              <a:rPr lang="es-ES" b="1" dirty="0" err="1" smtClean="0">
                <a:latin typeface="Verdana" panose="020B0604030504040204" pitchFamily="34" charset="0"/>
                <a:ea typeface="Verdana" panose="020B0604030504040204" pitchFamily="34" charset="0"/>
                <a:cs typeface="Verdana" panose="020B0604030504040204" pitchFamily="34" charset="0"/>
              </a:rPr>
              <a:t>Body</a:t>
            </a:r>
            <a:r>
              <a:rPr lang="es-ES" b="1" dirty="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contiene la información relativa a la llamada y la respuesta.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spcBef>
                <a:spcPts val="1200"/>
              </a:spcBef>
              <a:buFont typeface="Arial" panose="020B0604020202020204" pitchFamily="34" charset="0"/>
              <a:buChar char="•"/>
            </a:pPr>
            <a:r>
              <a:rPr lang="es-ES" b="1" dirty="0" err="1" smtClean="0">
                <a:latin typeface="Verdana" panose="020B0604030504040204" pitchFamily="34" charset="0"/>
                <a:ea typeface="Verdana" panose="020B0604030504040204" pitchFamily="34" charset="0"/>
                <a:cs typeface="Verdana" panose="020B0604030504040204" pitchFamily="34" charset="0"/>
              </a:rPr>
              <a:t>Fault</a:t>
            </a:r>
            <a:r>
              <a:rPr lang="es-ES" b="1" dirty="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bloque que contiene información relativa a errores que se hayan producido durante el procesado del mensaje y el </a:t>
            </a:r>
            <a:r>
              <a:rPr lang="es-ES" dirty="0" smtClean="0">
                <a:latin typeface="Verdana" panose="020B0604030504040204" pitchFamily="34" charset="0"/>
                <a:ea typeface="Verdana" panose="020B0604030504040204" pitchFamily="34" charset="0"/>
                <a:cs typeface="Verdana" panose="020B0604030504040204" pitchFamily="34" charset="0"/>
              </a:rPr>
              <a:t>envío</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61607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700" i="1" dirty="0" smtClean="0">
                <a:latin typeface="Verdana" panose="020B0604030504040204" pitchFamily="34" charset="0"/>
                <a:ea typeface="Verdana" panose="020B0604030504040204" pitchFamily="34" charset="0"/>
                <a:cs typeface="Verdana" panose="020B0604030504040204" pitchFamily="34" charset="0"/>
              </a:rPr>
              <a:t>Simple </a:t>
            </a:r>
            <a:r>
              <a:rPr lang="es-ES" sz="2700" i="1" dirty="0" err="1">
                <a:latin typeface="Verdana" panose="020B0604030504040204" pitchFamily="34" charset="0"/>
                <a:ea typeface="Verdana" panose="020B0604030504040204" pitchFamily="34" charset="0"/>
                <a:cs typeface="Verdana" panose="020B0604030504040204" pitchFamily="34" charset="0"/>
              </a:rPr>
              <a:t>Object</a:t>
            </a:r>
            <a:r>
              <a:rPr lang="es-ES" sz="2700" i="1" dirty="0">
                <a:latin typeface="Verdana" panose="020B0604030504040204" pitchFamily="34" charset="0"/>
                <a:ea typeface="Verdana" panose="020B0604030504040204" pitchFamily="34" charset="0"/>
                <a:cs typeface="Verdana" panose="020B0604030504040204" pitchFamily="34" charset="0"/>
              </a:rPr>
              <a:t> Access </a:t>
            </a:r>
            <a:r>
              <a:rPr lang="es-ES" sz="2700" i="1" dirty="0" err="1">
                <a:latin typeface="Verdana" panose="020B0604030504040204" pitchFamily="34" charset="0"/>
                <a:ea typeface="Verdana" panose="020B0604030504040204" pitchFamily="34" charset="0"/>
                <a:cs typeface="Verdana" panose="020B0604030504040204" pitchFamily="34" charset="0"/>
              </a:rPr>
              <a:t>Protocol</a:t>
            </a:r>
            <a:endParaRPr lang="en-US" sz="27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1393029" y="1094450"/>
            <a:ext cx="7408071" cy="3631763"/>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Los </a:t>
            </a:r>
            <a:r>
              <a:rPr lang="es-ES" sz="2000" dirty="0">
                <a:latin typeface="Verdana" panose="020B0604030504040204" pitchFamily="34" charset="0"/>
                <a:ea typeface="Verdana" panose="020B0604030504040204" pitchFamily="34" charset="0"/>
                <a:cs typeface="Verdana" panose="020B0604030504040204" pitchFamily="34" charset="0"/>
              </a:rPr>
              <a:t>mensajes deben ser procesados de la siguiente manera: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lvl="1" algn="just">
              <a:spcBef>
                <a:spcPts val="1200"/>
              </a:spcBef>
            </a:pPr>
            <a:r>
              <a:rPr lang="es-ES" sz="2000" dirty="0" smtClean="0">
                <a:latin typeface="Verdana" panose="020B0604030504040204" pitchFamily="34" charset="0"/>
                <a:ea typeface="Verdana" panose="020B0604030504040204" pitchFamily="34" charset="0"/>
                <a:cs typeface="Verdana" panose="020B0604030504040204" pitchFamily="34" charset="0"/>
              </a:rPr>
              <a:t>1</a:t>
            </a:r>
            <a:r>
              <a:rPr lang="es-ES" sz="2000" dirty="0">
                <a:latin typeface="Verdana" panose="020B0604030504040204" pitchFamily="34" charset="0"/>
                <a:ea typeface="Verdana" panose="020B0604030504040204" pitchFamily="34" charset="0"/>
                <a:cs typeface="Verdana" panose="020B0604030504040204" pitchFamily="34" charset="0"/>
              </a:rPr>
              <a:t>. Identificación de las partes del mensaje SOAP dirigidas a la aplicación.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lvl="1" algn="just">
              <a:spcBef>
                <a:spcPts val="1200"/>
              </a:spcBef>
            </a:pPr>
            <a:r>
              <a:rPr lang="es-ES" sz="2000" dirty="0" smtClean="0">
                <a:latin typeface="Verdana" panose="020B0604030504040204" pitchFamily="34" charset="0"/>
                <a:ea typeface="Verdana" panose="020B0604030504040204" pitchFamily="34" charset="0"/>
                <a:cs typeface="Verdana" panose="020B0604030504040204" pitchFamily="34" charset="0"/>
              </a:rPr>
              <a:t>2</a:t>
            </a:r>
            <a:r>
              <a:rPr lang="es-ES" sz="2000" dirty="0">
                <a:latin typeface="Verdana" panose="020B0604030504040204" pitchFamily="34" charset="0"/>
                <a:ea typeface="Verdana" panose="020B0604030504040204" pitchFamily="34" charset="0"/>
                <a:cs typeface="Verdana" panose="020B0604030504040204" pitchFamily="34" charset="0"/>
              </a:rPr>
              <a:t>. Aceptar y procesar las partes anteriores adecuadamente. Si no se pueden procesar se descarta el mensaje.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lvl="1" algn="just">
              <a:spcBef>
                <a:spcPts val="1200"/>
              </a:spcBef>
            </a:pPr>
            <a:r>
              <a:rPr lang="es-ES" sz="2000" dirty="0" smtClean="0">
                <a:latin typeface="Verdana" panose="020B0604030504040204" pitchFamily="34" charset="0"/>
                <a:ea typeface="Verdana" panose="020B0604030504040204" pitchFamily="34" charset="0"/>
                <a:cs typeface="Verdana" panose="020B0604030504040204" pitchFamily="34" charset="0"/>
              </a:rPr>
              <a:t>3</a:t>
            </a:r>
            <a:r>
              <a:rPr lang="es-ES" sz="2000" dirty="0">
                <a:latin typeface="Verdana" panose="020B0604030504040204" pitchFamily="34" charset="0"/>
                <a:ea typeface="Verdana" panose="020B0604030504040204" pitchFamily="34" charset="0"/>
                <a:cs typeface="Verdana" panose="020B0604030504040204" pitchFamily="34" charset="0"/>
              </a:rPr>
              <a:t>. Si la aplicación SOAP no es el destino final, eliminar las partes del primer paso y reenviar el mensaje. </a:t>
            </a:r>
          </a:p>
        </p:txBody>
      </p:sp>
    </p:spTree>
    <p:extLst>
      <p:ext uri="{BB962C8B-B14F-4D97-AF65-F5344CB8AC3E}">
        <p14:creationId xmlns:p14="http://schemas.microsoft.com/office/powerpoint/2010/main" val="9443360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700" i="1" dirty="0" smtClean="0">
                <a:latin typeface="Verdana" panose="020B0604030504040204" pitchFamily="34" charset="0"/>
                <a:ea typeface="Verdana" panose="020B0604030504040204" pitchFamily="34" charset="0"/>
                <a:cs typeface="Verdana" panose="020B0604030504040204" pitchFamily="34" charset="0"/>
              </a:rPr>
              <a:t>Simple </a:t>
            </a:r>
            <a:r>
              <a:rPr lang="es-ES" sz="2700" i="1" dirty="0" err="1">
                <a:latin typeface="Verdana" panose="020B0604030504040204" pitchFamily="34" charset="0"/>
                <a:ea typeface="Verdana" panose="020B0604030504040204" pitchFamily="34" charset="0"/>
                <a:cs typeface="Verdana" panose="020B0604030504040204" pitchFamily="34" charset="0"/>
              </a:rPr>
              <a:t>Object</a:t>
            </a:r>
            <a:r>
              <a:rPr lang="es-ES" sz="2700" i="1" dirty="0">
                <a:latin typeface="Verdana" panose="020B0604030504040204" pitchFamily="34" charset="0"/>
                <a:ea typeface="Verdana" panose="020B0604030504040204" pitchFamily="34" charset="0"/>
                <a:cs typeface="Verdana" panose="020B0604030504040204" pitchFamily="34" charset="0"/>
              </a:rPr>
              <a:t> Access </a:t>
            </a:r>
            <a:r>
              <a:rPr lang="es-ES" sz="2700" i="1" dirty="0" err="1">
                <a:latin typeface="Verdana" panose="020B0604030504040204" pitchFamily="34" charset="0"/>
                <a:ea typeface="Verdana" panose="020B0604030504040204" pitchFamily="34" charset="0"/>
                <a:cs typeface="Verdana" panose="020B0604030504040204" pitchFamily="34" charset="0"/>
              </a:rPr>
              <a:t>Protocol</a:t>
            </a:r>
            <a:endParaRPr lang="en-US" sz="27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Rectángulo 10"/>
          <p:cNvSpPr/>
          <p:nvPr/>
        </p:nvSpPr>
        <p:spPr>
          <a:xfrm>
            <a:off x="2571323" y="1229103"/>
            <a:ext cx="6189683" cy="4347344"/>
          </a:xfrm>
          <a:prstGeom prst="rect">
            <a:avLst/>
          </a:prstGeom>
        </p:spPr>
        <p:txBody>
          <a:bodyPr wrap="square">
            <a:spAutoFit/>
          </a:bodyPr>
          <a:lstStyle/>
          <a:p>
            <a:pPr marL="257168" indent="-257168" algn="just">
              <a:spcBef>
                <a:spcPts val="900"/>
              </a:spcBef>
              <a:spcAft>
                <a:spcPts val="750"/>
              </a:spcAft>
              <a:buFont typeface="Wingdings" panose="05000000000000000000" pitchFamily="2" charset="2"/>
              <a:buChar char="q"/>
            </a:pPr>
            <a:r>
              <a:rPr lang="es-ES" b="1" dirty="0">
                <a:latin typeface="Tahoma" panose="020B0604030504040204" pitchFamily="34" charset="0"/>
                <a:ea typeface="Tahoma" panose="020B0604030504040204" pitchFamily="34" charset="0"/>
                <a:cs typeface="Tahoma" panose="020B0604030504040204" pitchFamily="34" charset="0"/>
              </a:rPr>
              <a:t>SOAP</a:t>
            </a:r>
            <a:r>
              <a:rPr lang="es-ES" dirty="0">
                <a:latin typeface="Tahoma" panose="020B0604030504040204" pitchFamily="34" charset="0"/>
                <a:ea typeface="Tahoma" panose="020B0604030504040204" pitchFamily="34" charset="0"/>
                <a:cs typeface="Tahoma" panose="020B0604030504040204" pitchFamily="34" charset="0"/>
              </a:rPr>
              <a:t> (</a:t>
            </a:r>
            <a:r>
              <a:rPr lang="es-ES" i="1" dirty="0">
                <a:latin typeface="Tahoma" panose="020B0604030504040204" pitchFamily="34" charset="0"/>
                <a:ea typeface="Tahoma" panose="020B0604030504040204" pitchFamily="34" charset="0"/>
                <a:cs typeface="Tahoma" panose="020B0604030504040204" pitchFamily="34" charset="0"/>
              </a:rPr>
              <a:t>Simple </a:t>
            </a:r>
            <a:r>
              <a:rPr lang="es-ES" i="1" dirty="0" err="1">
                <a:latin typeface="Tahoma" panose="020B0604030504040204" pitchFamily="34" charset="0"/>
                <a:ea typeface="Tahoma" panose="020B0604030504040204" pitchFamily="34" charset="0"/>
                <a:cs typeface="Tahoma" panose="020B0604030504040204" pitchFamily="34" charset="0"/>
              </a:rPr>
              <a:t>Object</a:t>
            </a:r>
            <a:r>
              <a:rPr lang="es-ES" i="1" dirty="0">
                <a:latin typeface="Tahoma" panose="020B0604030504040204" pitchFamily="34" charset="0"/>
                <a:ea typeface="Tahoma" panose="020B0604030504040204" pitchFamily="34" charset="0"/>
                <a:cs typeface="Tahoma" panose="020B0604030504040204" pitchFamily="34" charset="0"/>
              </a:rPr>
              <a:t> Access </a:t>
            </a:r>
            <a:r>
              <a:rPr lang="es-ES" i="1" dirty="0" err="1">
                <a:latin typeface="Tahoma" panose="020B0604030504040204" pitchFamily="34" charset="0"/>
                <a:ea typeface="Tahoma" panose="020B0604030504040204" pitchFamily="34" charset="0"/>
                <a:cs typeface="Tahoma" panose="020B0604030504040204" pitchFamily="34" charset="0"/>
              </a:rPr>
              <a:t>Protocol</a:t>
            </a:r>
            <a:r>
              <a:rPr lang="es-ES" dirty="0">
                <a:latin typeface="Tahoma" panose="020B0604030504040204" pitchFamily="34" charset="0"/>
                <a:ea typeface="Tahoma" panose="020B0604030504040204" pitchFamily="34" charset="0"/>
                <a:cs typeface="Tahoma" panose="020B0604030504040204" pitchFamily="34" charset="0"/>
              </a:rPr>
              <a:t>) es un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hlinkClick r:id="rId2" tooltip="Protocolo (informática)"/>
              </a:rPr>
              <a:t>protocolo</a:t>
            </a:r>
            <a:r>
              <a:rPr lang="es-ES" dirty="0">
                <a:latin typeface="Tahoma" panose="020B0604030504040204" pitchFamily="34" charset="0"/>
                <a:ea typeface="Tahoma" panose="020B0604030504040204" pitchFamily="34" charset="0"/>
                <a:cs typeface="Tahoma" panose="020B0604030504040204" pitchFamily="34" charset="0"/>
              </a:rPr>
              <a:t>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hlinkClick r:id="rId3" tooltip="Norma (tecnología)"/>
              </a:rPr>
              <a:t>estándar</a:t>
            </a:r>
            <a:r>
              <a:rPr lang="es-ES" dirty="0">
                <a:latin typeface="Tahoma" panose="020B0604030504040204" pitchFamily="34" charset="0"/>
                <a:ea typeface="Tahoma" panose="020B0604030504040204" pitchFamily="34" charset="0"/>
                <a:cs typeface="Tahoma" panose="020B0604030504040204" pitchFamily="34" charset="0"/>
              </a:rPr>
              <a:t> que define cómo dos objetos en diferentes procesos pueden comunicarse por medio de intercambio de datos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hlinkClick r:id="rId4" tooltip="XML"/>
              </a:rPr>
              <a:t>XML</a:t>
            </a:r>
            <a:r>
              <a:rPr lang="es-ES" dirty="0">
                <a:latin typeface="Tahoma" panose="020B0604030504040204" pitchFamily="34" charset="0"/>
                <a:ea typeface="Tahoma" panose="020B0604030504040204" pitchFamily="34" charset="0"/>
                <a:cs typeface="Tahoma" panose="020B0604030504040204" pitchFamily="34" charset="0"/>
              </a:rPr>
              <a:t>. </a:t>
            </a:r>
          </a:p>
          <a:p>
            <a:pPr marL="257168" indent="-257168" algn="just">
              <a:spcBef>
                <a:spcPts val="900"/>
              </a:spcBef>
              <a:spcAft>
                <a:spcPts val="750"/>
              </a:spcAft>
              <a:buFont typeface="Wingdings" panose="05000000000000000000" pitchFamily="2" charset="2"/>
              <a:buChar char="q"/>
            </a:pPr>
            <a:r>
              <a:rPr lang="es-ES" dirty="0">
                <a:latin typeface="Tahoma" panose="020B0604030504040204" pitchFamily="34" charset="0"/>
                <a:ea typeface="Tahoma" panose="020B0604030504040204" pitchFamily="34" charset="0"/>
                <a:cs typeface="Tahoma" panose="020B0604030504040204" pitchFamily="34" charset="0"/>
              </a:rPr>
              <a:t>SOAP fue diseñado como un protocolo de acceso a objetos en 1998 por </a:t>
            </a:r>
            <a:r>
              <a:rPr lang="es-ES" dirty="0" err="1">
                <a:latin typeface="Tahoma" panose="020B0604030504040204" pitchFamily="34" charset="0"/>
                <a:ea typeface="Tahoma" panose="020B0604030504040204" pitchFamily="34" charset="0"/>
                <a:cs typeface="Tahoma" panose="020B0604030504040204" pitchFamily="34" charset="0"/>
              </a:rPr>
              <a:t>Dave</a:t>
            </a:r>
            <a:r>
              <a:rPr lang="es-ES" dirty="0">
                <a:latin typeface="Tahoma" panose="020B0604030504040204" pitchFamily="34" charset="0"/>
                <a:ea typeface="Tahoma" panose="020B0604030504040204" pitchFamily="34" charset="0"/>
                <a:cs typeface="Tahoma" panose="020B0604030504040204" pitchFamily="34" charset="0"/>
              </a:rPr>
              <a:t> </a:t>
            </a:r>
            <a:r>
              <a:rPr lang="es-ES" dirty="0" err="1">
                <a:latin typeface="Tahoma" panose="020B0604030504040204" pitchFamily="34" charset="0"/>
                <a:ea typeface="Tahoma" panose="020B0604030504040204" pitchFamily="34" charset="0"/>
                <a:cs typeface="Tahoma" panose="020B0604030504040204" pitchFamily="34" charset="0"/>
              </a:rPr>
              <a:t>Winer</a:t>
            </a:r>
            <a:r>
              <a:rPr lang="es-ES" dirty="0">
                <a:latin typeface="Tahoma" panose="020B0604030504040204" pitchFamily="34" charset="0"/>
                <a:ea typeface="Tahoma" panose="020B0604030504040204" pitchFamily="34" charset="0"/>
                <a:cs typeface="Tahoma" panose="020B0604030504040204" pitchFamily="34" charset="0"/>
              </a:rPr>
              <a:t>, Don Box, Bob </a:t>
            </a:r>
            <a:r>
              <a:rPr lang="es-ES" dirty="0" err="1">
                <a:latin typeface="Tahoma" panose="020B0604030504040204" pitchFamily="34" charset="0"/>
                <a:ea typeface="Tahoma" panose="020B0604030504040204" pitchFamily="34" charset="0"/>
                <a:cs typeface="Tahoma" panose="020B0604030504040204" pitchFamily="34" charset="0"/>
              </a:rPr>
              <a:t>Atkinson</a:t>
            </a:r>
            <a:r>
              <a:rPr lang="es-ES" dirty="0">
                <a:latin typeface="Tahoma" panose="020B0604030504040204" pitchFamily="34" charset="0"/>
                <a:ea typeface="Tahoma" panose="020B0604030504040204" pitchFamily="34" charset="0"/>
                <a:cs typeface="Tahoma" panose="020B0604030504040204" pitchFamily="34" charset="0"/>
              </a:rPr>
              <a:t> y </a:t>
            </a:r>
            <a:r>
              <a:rPr lang="es-ES" dirty="0" err="1">
                <a:latin typeface="Tahoma" panose="020B0604030504040204" pitchFamily="34" charset="0"/>
                <a:ea typeface="Tahoma" panose="020B0604030504040204" pitchFamily="34" charset="0"/>
                <a:cs typeface="Tahoma" panose="020B0604030504040204" pitchFamily="34" charset="0"/>
              </a:rPr>
              <a:t>Mohsen</a:t>
            </a:r>
            <a:r>
              <a:rPr lang="es-ES" dirty="0">
                <a:latin typeface="Tahoma" panose="020B0604030504040204" pitchFamily="34" charset="0"/>
                <a:ea typeface="Tahoma" panose="020B0604030504040204" pitchFamily="34" charset="0"/>
                <a:cs typeface="Tahoma" panose="020B0604030504040204" pitchFamily="34" charset="0"/>
              </a:rPr>
              <a:t> Al-</a:t>
            </a:r>
            <a:r>
              <a:rPr lang="es-ES" dirty="0" err="1">
                <a:latin typeface="Tahoma" panose="020B0604030504040204" pitchFamily="34" charset="0"/>
                <a:ea typeface="Tahoma" panose="020B0604030504040204" pitchFamily="34" charset="0"/>
                <a:cs typeface="Tahoma" panose="020B0604030504040204" pitchFamily="34" charset="0"/>
              </a:rPr>
              <a:t>Ghosein</a:t>
            </a:r>
            <a:r>
              <a:rPr lang="es-ES" dirty="0">
                <a:latin typeface="Tahoma" panose="020B0604030504040204" pitchFamily="34" charset="0"/>
                <a:ea typeface="Tahoma" panose="020B0604030504040204" pitchFamily="34" charset="0"/>
                <a:cs typeface="Tahoma" panose="020B0604030504040204" pitchFamily="34" charset="0"/>
              </a:rPr>
              <a:t> por Microsoft, donde </a:t>
            </a:r>
            <a:r>
              <a:rPr lang="es-ES" dirty="0" err="1">
                <a:latin typeface="Tahoma" panose="020B0604030504040204" pitchFamily="34" charset="0"/>
                <a:ea typeface="Tahoma" panose="020B0604030504040204" pitchFamily="34" charset="0"/>
                <a:cs typeface="Tahoma" panose="020B0604030504040204" pitchFamily="34" charset="0"/>
              </a:rPr>
              <a:t>Atkinson</a:t>
            </a:r>
            <a:r>
              <a:rPr lang="es-ES" dirty="0">
                <a:latin typeface="Tahoma" panose="020B0604030504040204" pitchFamily="34" charset="0"/>
                <a:ea typeface="Tahoma" panose="020B0604030504040204" pitchFamily="34" charset="0"/>
                <a:cs typeface="Tahoma" panose="020B0604030504040204" pitchFamily="34" charset="0"/>
              </a:rPr>
              <a:t> y Al-</a:t>
            </a:r>
            <a:r>
              <a:rPr lang="es-ES" dirty="0" err="1">
                <a:latin typeface="Tahoma" panose="020B0604030504040204" pitchFamily="34" charset="0"/>
                <a:ea typeface="Tahoma" panose="020B0604030504040204" pitchFamily="34" charset="0"/>
                <a:cs typeface="Tahoma" panose="020B0604030504040204" pitchFamily="34" charset="0"/>
              </a:rPr>
              <a:t>Ghosein</a:t>
            </a:r>
            <a:r>
              <a:rPr lang="es-ES" dirty="0">
                <a:latin typeface="Tahoma" panose="020B0604030504040204" pitchFamily="34" charset="0"/>
                <a:ea typeface="Tahoma" panose="020B0604030504040204" pitchFamily="34" charset="0"/>
                <a:cs typeface="Tahoma" panose="020B0604030504040204" pitchFamily="34" charset="0"/>
              </a:rPr>
              <a:t> trabajaban en aquel entonces. </a:t>
            </a:r>
          </a:p>
          <a:p>
            <a:pPr marL="257168" indent="-257168" algn="just">
              <a:spcBef>
                <a:spcPts val="900"/>
              </a:spcBef>
              <a:spcAft>
                <a:spcPts val="750"/>
              </a:spcAft>
              <a:buFont typeface="Wingdings" panose="05000000000000000000" pitchFamily="2" charset="2"/>
              <a:buChar char="q"/>
            </a:pPr>
            <a:r>
              <a:rPr lang="es-ES" dirty="0">
                <a:latin typeface="Tahoma" panose="020B0604030504040204" pitchFamily="34" charset="0"/>
                <a:ea typeface="Tahoma" panose="020B0604030504040204" pitchFamily="34" charset="0"/>
                <a:cs typeface="Tahoma" panose="020B0604030504040204" pitchFamily="34" charset="0"/>
              </a:rPr>
              <a:t>La </a:t>
            </a:r>
            <a:r>
              <a:rPr lang="es-ES" u="sng" dirty="0">
                <a:latin typeface="Tahoma" panose="020B0604030504040204" pitchFamily="34" charset="0"/>
                <a:ea typeface="Tahoma" panose="020B0604030504040204" pitchFamily="34" charset="0"/>
                <a:cs typeface="Tahoma" panose="020B0604030504040204" pitchFamily="34" charset="0"/>
                <a:hlinkClick r:id="rId5" tooltip="Especificación SOAP (aún no redactado)"/>
              </a:rPr>
              <a:t>especificación SOAP</a:t>
            </a:r>
            <a:r>
              <a:rPr lang="es-ES" dirty="0">
                <a:latin typeface="Tahoma" panose="020B0604030504040204" pitchFamily="34" charset="0"/>
                <a:ea typeface="Tahoma" panose="020B0604030504040204" pitchFamily="34" charset="0"/>
                <a:cs typeface="Tahoma" panose="020B0604030504040204" pitchFamily="34" charset="0"/>
              </a:rPr>
              <a:t> actualmente es mantenida por el XML </a:t>
            </a:r>
            <a:r>
              <a:rPr lang="es-ES" dirty="0" err="1">
                <a:latin typeface="Tahoma" panose="020B0604030504040204" pitchFamily="34" charset="0"/>
                <a:ea typeface="Tahoma" panose="020B0604030504040204" pitchFamily="34" charset="0"/>
                <a:cs typeface="Tahoma" panose="020B0604030504040204" pitchFamily="34" charset="0"/>
              </a:rPr>
              <a:t>Protocol</a:t>
            </a:r>
            <a:r>
              <a:rPr lang="es-ES" dirty="0">
                <a:latin typeface="Tahoma" panose="020B0604030504040204" pitchFamily="34" charset="0"/>
                <a:ea typeface="Tahoma" panose="020B0604030504040204" pitchFamily="34" charset="0"/>
                <a:cs typeface="Tahoma" panose="020B0604030504040204" pitchFamily="34" charset="0"/>
              </a:rPr>
              <a:t> </a:t>
            </a:r>
            <a:r>
              <a:rPr lang="es-ES" dirty="0" err="1">
                <a:latin typeface="Tahoma" panose="020B0604030504040204" pitchFamily="34" charset="0"/>
                <a:ea typeface="Tahoma" panose="020B0604030504040204" pitchFamily="34" charset="0"/>
                <a:cs typeface="Tahoma" panose="020B0604030504040204" pitchFamily="34" charset="0"/>
              </a:rPr>
              <a:t>Working</a:t>
            </a:r>
            <a:r>
              <a:rPr lang="es-ES" dirty="0">
                <a:latin typeface="Tahoma" panose="020B0604030504040204" pitchFamily="34" charset="0"/>
                <a:ea typeface="Tahoma" panose="020B0604030504040204" pitchFamily="34" charset="0"/>
                <a:cs typeface="Tahoma" panose="020B0604030504040204" pitchFamily="34" charset="0"/>
              </a:rPr>
              <a:t> </a:t>
            </a:r>
            <a:r>
              <a:rPr lang="es-ES" dirty="0" err="1">
                <a:latin typeface="Tahoma" panose="020B0604030504040204" pitchFamily="34" charset="0"/>
                <a:ea typeface="Tahoma" panose="020B0604030504040204" pitchFamily="34" charset="0"/>
                <a:cs typeface="Tahoma" panose="020B0604030504040204" pitchFamily="34" charset="0"/>
              </a:rPr>
              <a:t>Group</a:t>
            </a:r>
            <a:r>
              <a:rPr lang="es-ES" dirty="0">
                <a:latin typeface="Tahoma" panose="020B0604030504040204" pitchFamily="34" charset="0"/>
                <a:ea typeface="Tahoma" panose="020B0604030504040204" pitchFamily="34" charset="0"/>
                <a:cs typeface="Tahoma" panose="020B0604030504040204" pitchFamily="34" charset="0"/>
              </a:rPr>
              <a:t> del </a:t>
            </a:r>
            <a:r>
              <a:rPr lang="es-ES" u="sng" dirty="0" err="1">
                <a:latin typeface="Tahoma" panose="020B0604030504040204" pitchFamily="34" charset="0"/>
                <a:ea typeface="Tahoma" panose="020B0604030504040204" pitchFamily="34" charset="0"/>
                <a:cs typeface="Tahoma" panose="020B0604030504040204" pitchFamily="34" charset="0"/>
                <a:hlinkClick r:id="rId6" tooltip="World Wide Web Consortium"/>
              </a:rPr>
              <a:t>World</a:t>
            </a:r>
            <a:r>
              <a:rPr lang="es-ES" u="sng" dirty="0">
                <a:latin typeface="Tahoma" panose="020B0604030504040204" pitchFamily="34" charset="0"/>
                <a:ea typeface="Tahoma" panose="020B0604030504040204" pitchFamily="34" charset="0"/>
                <a:cs typeface="Tahoma" panose="020B0604030504040204" pitchFamily="34" charset="0"/>
                <a:hlinkClick r:id="rId6" tooltip="World Wide Web Consortium"/>
              </a:rPr>
              <a:t> Wide Web </a:t>
            </a:r>
            <a:r>
              <a:rPr lang="es-ES" u="sng" dirty="0" err="1">
                <a:latin typeface="Tahoma" panose="020B0604030504040204" pitchFamily="34" charset="0"/>
                <a:ea typeface="Tahoma" panose="020B0604030504040204" pitchFamily="34" charset="0"/>
                <a:cs typeface="Tahoma" panose="020B0604030504040204" pitchFamily="34" charset="0"/>
                <a:hlinkClick r:id="rId6" tooltip="World Wide Web Consortium"/>
              </a:rPr>
              <a:t>Consortium</a:t>
            </a:r>
            <a:r>
              <a:rPr lang="es-ES" dirty="0">
                <a:latin typeface="Tahoma" panose="020B0604030504040204" pitchFamily="34" charset="0"/>
                <a:ea typeface="Tahoma" panose="020B0604030504040204" pitchFamily="34" charset="0"/>
                <a:cs typeface="Tahoma" panose="020B0604030504040204" pitchFamily="34" charset="0"/>
              </a:rPr>
              <a:t>.</a:t>
            </a:r>
          </a:p>
          <a:p>
            <a:pPr marL="257168" indent="-257168" algn="just">
              <a:spcBef>
                <a:spcPts val="900"/>
              </a:spcBef>
              <a:spcAft>
                <a:spcPts val="750"/>
              </a:spcAft>
              <a:buFont typeface="Wingdings" panose="05000000000000000000" pitchFamily="2" charset="2"/>
              <a:buChar char="q"/>
            </a:pPr>
            <a:r>
              <a:rPr lang="es-ES" dirty="0">
                <a:latin typeface="Tahoma" panose="020B0604030504040204" pitchFamily="34" charset="0"/>
                <a:ea typeface="Tahoma" panose="020B0604030504040204" pitchFamily="34" charset="0"/>
                <a:cs typeface="Tahoma" panose="020B0604030504040204" pitchFamily="34" charset="0"/>
              </a:rPr>
              <a:t>Está actualmente bajo el auspicio de la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hlinkClick r:id="rId6" tooltip="World Wide Web Consortium"/>
              </a:rPr>
              <a:t>W3C</a:t>
            </a:r>
            <a:r>
              <a:rPr lang="es-ES" dirty="0">
                <a:latin typeface="Tahoma" panose="020B0604030504040204" pitchFamily="34" charset="0"/>
                <a:ea typeface="Tahoma" panose="020B0604030504040204" pitchFamily="34" charset="0"/>
                <a:cs typeface="Tahoma" panose="020B0604030504040204" pitchFamily="34" charset="0"/>
              </a:rPr>
              <a:t>. Es uno de los protocolos utilizados en los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hlinkClick r:id="rId7" tooltip="Servicios Web"/>
              </a:rPr>
              <a:t>servicios Web</a:t>
            </a:r>
            <a:r>
              <a:rPr lang="es-ES" dirty="0">
                <a:latin typeface="Tahoma" panose="020B0604030504040204" pitchFamily="34" charset="0"/>
                <a:ea typeface="Tahoma" panose="020B0604030504040204" pitchFamily="34" charset="0"/>
                <a:cs typeface="Tahoma" panose="020B0604030504040204" pitchFamily="34" charset="0"/>
              </a:rPr>
              <a:t>. </a:t>
            </a:r>
            <a:endParaRPr lang="es-MX" dirty="0">
              <a:latin typeface="Tahoma" panose="020B0604030504040204" pitchFamily="34" charset="0"/>
              <a:ea typeface="Tahoma" panose="020B0604030504040204" pitchFamily="34" charset="0"/>
              <a:cs typeface="Tahoma" panose="020B0604030504040204" pitchFamily="34" charset="0"/>
            </a:endParaRPr>
          </a:p>
        </p:txBody>
      </p:sp>
      <p:pic>
        <p:nvPicPr>
          <p:cNvPr id="12" name="Imagen 11" descr="https://upload.wikimedia.org/wikipedia/commons/thumb/5/59/SOAP.svg/220px-SOAP.svg.png">
            <a:hlinkClick r:id="rId8"/>
          </p:cNvPr>
          <p:cNvPicPr/>
          <p:nvPr/>
        </p:nvPicPr>
        <p:blipFill>
          <a:blip r:embed="rId9"/>
          <a:srcRect/>
          <a:stretch>
            <a:fillRect/>
          </a:stretch>
        </p:blipFill>
        <p:spPr bwMode="auto">
          <a:xfrm>
            <a:off x="543452" y="2051255"/>
            <a:ext cx="1929535" cy="2114172"/>
          </a:xfrm>
          <a:prstGeom prst="rect">
            <a:avLst/>
          </a:prstGeom>
          <a:noFill/>
          <a:ln w="9525">
            <a:noFill/>
            <a:miter lim="800000"/>
            <a:headEnd/>
            <a:tailEnd/>
          </a:ln>
        </p:spPr>
      </p:pic>
      <p:sp>
        <p:nvSpPr>
          <p:cNvPr id="13" name="Rectángulo 12"/>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10"/>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4027895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700" i="1" dirty="0" smtClean="0">
                <a:latin typeface="Verdana" panose="020B0604030504040204" pitchFamily="34" charset="0"/>
                <a:ea typeface="Verdana" panose="020B0604030504040204" pitchFamily="34" charset="0"/>
                <a:cs typeface="Verdana" panose="020B0604030504040204" pitchFamily="34" charset="0"/>
              </a:rPr>
              <a:t>Simple </a:t>
            </a:r>
            <a:r>
              <a:rPr lang="es-ES" sz="2700" i="1" dirty="0" err="1">
                <a:latin typeface="Verdana" panose="020B0604030504040204" pitchFamily="34" charset="0"/>
                <a:ea typeface="Verdana" panose="020B0604030504040204" pitchFamily="34" charset="0"/>
                <a:cs typeface="Verdana" panose="020B0604030504040204" pitchFamily="34" charset="0"/>
              </a:rPr>
              <a:t>Object</a:t>
            </a:r>
            <a:r>
              <a:rPr lang="es-ES" sz="2700" i="1" dirty="0">
                <a:latin typeface="Verdana" panose="020B0604030504040204" pitchFamily="34" charset="0"/>
                <a:ea typeface="Verdana" panose="020B0604030504040204" pitchFamily="34" charset="0"/>
                <a:cs typeface="Verdana" panose="020B0604030504040204" pitchFamily="34" charset="0"/>
              </a:rPr>
              <a:t> Access </a:t>
            </a:r>
            <a:r>
              <a:rPr lang="es-ES" sz="2700" i="1" dirty="0" err="1">
                <a:latin typeface="Verdana" panose="020B0604030504040204" pitchFamily="34" charset="0"/>
                <a:ea typeface="Verdana" panose="020B0604030504040204" pitchFamily="34" charset="0"/>
                <a:cs typeface="Verdana" panose="020B0604030504040204" pitchFamily="34" charset="0"/>
              </a:rPr>
              <a:t>Protocol</a:t>
            </a:r>
            <a:endParaRPr lang="en-US" sz="27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descr="https://upload.wikimedia.org/wikipedia/commons/thumb/5/59/SOAP.svg/220px-SOAP.svg.png">
            <a:hlinkClick r:id="rId2"/>
          </p:cNvPr>
          <p:cNvPicPr/>
          <p:nvPr/>
        </p:nvPicPr>
        <p:blipFill>
          <a:blip r:embed="rId3"/>
          <a:srcRect/>
          <a:stretch>
            <a:fillRect/>
          </a:stretch>
        </p:blipFill>
        <p:spPr bwMode="auto">
          <a:xfrm>
            <a:off x="478324" y="2095500"/>
            <a:ext cx="1929535" cy="2114172"/>
          </a:xfrm>
          <a:prstGeom prst="rect">
            <a:avLst/>
          </a:prstGeom>
          <a:noFill/>
          <a:ln w="9525">
            <a:noFill/>
            <a:miter lim="800000"/>
            <a:headEnd/>
            <a:tailEnd/>
          </a:ln>
        </p:spPr>
      </p:pic>
      <p:sp>
        <p:nvSpPr>
          <p:cNvPr id="12" name="Rectángulo 11"/>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ángulo 12"/>
          <p:cNvSpPr/>
          <p:nvPr/>
        </p:nvSpPr>
        <p:spPr>
          <a:xfrm>
            <a:off x="2366642" y="765760"/>
            <a:ext cx="6523358" cy="5496889"/>
          </a:xfrm>
          <a:prstGeom prst="rect">
            <a:avLst/>
          </a:prstGeom>
        </p:spPr>
        <p:txBody>
          <a:bodyPr wrap="square">
            <a:spAutoFit/>
          </a:bodyPr>
          <a:lstStyle/>
          <a:p>
            <a:pPr marL="257168" indent="-257168" algn="just">
              <a:lnSpc>
                <a:spcPct val="115000"/>
              </a:lnSpc>
              <a:spcAft>
                <a:spcPts val="750"/>
              </a:spcAft>
              <a:buSzPts val="1000"/>
              <a:buFont typeface="Wingdings" panose="05000000000000000000" pitchFamily="2" charset="2"/>
              <a:buChar char="q"/>
              <a:tabLst>
                <a:tab pos="342892" algn="l"/>
              </a:tabLst>
            </a:pPr>
            <a:r>
              <a:rPr lang="es-ES" b="1" dirty="0" err="1">
                <a:latin typeface="Verdana" panose="020B0604030504040204" pitchFamily="34" charset="0"/>
                <a:ea typeface="Verdana" panose="020B0604030504040204" pitchFamily="34" charset="0"/>
                <a:cs typeface="Verdana" panose="020B0604030504040204" pitchFamily="34" charset="0"/>
              </a:rPr>
              <a:t>Envelope</a:t>
            </a:r>
            <a:r>
              <a:rPr lang="es-ES" b="1" dirty="0">
                <a:latin typeface="Verdana" panose="020B0604030504040204" pitchFamily="34" charset="0"/>
                <a:ea typeface="Verdana" panose="020B0604030504040204" pitchFamily="34" charset="0"/>
                <a:cs typeface="Verdana" panose="020B0604030504040204" pitchFamily="34" charset="0"/>
              </a:rPr>
              <a:t> (obligatoria)</a:t>
            </a:r>
            <a:r>
              <a:rPr lang="es-ES" dirty="0">
                <a:latin typeface="Verdana" panose="020B0604030504040204" pitchFamily="34" charset="0"/>
                <a:ea typeface="Verdana" panose="020B0604030504040204" pitchFamily="34" charset="0"/>
                <a:cs typeface="Verdana" panose="020B0604030504040204" pitchFamily="34" charset="0"/>
              </a:rPr>
              <a:t>: raíz que de la estructura, es la parte que identifica al mensaje SOAP como tal.</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lnSpc>
                <a:spcPct val="115000"/>
              </a:lnSpc>
              <a:spcAft>
                <a:spcPts val="750"/>
              </a:spcAft>
              <a:buSzPts val="1000"/>
              <a:buFont typeface="Wingdings" panose="05000000000000000000" pitchFamily="2" charset="2"/>
              <a:buChar char="q"/>
              <a:tabLst>
                <a:tab pos="342892" algn="l"/>
              </a:tabLst>
            </a:pPr>
            <a:r>
              <a:rPr lang="es-ES" b="1" dirty="0" err="1">
                <a:latin typeface="Verdana" panose="020B0604030504040204" pitchFamily="34" charset="0"/>
                <a:ea typeface="Verdana" panose="020B0604030504040204" pitchFamily="34" charset="0"/>
                <a:cs typeface="Verdana" panose="020B0604030504040204" pitchFamily="34" charset="0"/>
              </a:rPr>
              <a:t>Header</a:t>
            </a:r>
            <a:r>
              <a:rPr lang="es-ES" dirty="0">
                <a:latin typeface="Verdana" panose="020B0604030504040204" pitchFamily="34" charset="0"/>
                <a:ea typeface="Verdana" panose="020B0604030504040204" pitchFamily="34" charset="0"/>
                <a:cs typeface="Verdana" panose="020B0604030504040204" pitchFamily="34" charset="0"/>
              </a:rPr>
              <a:t>: esta parte es un mecanismo de extensión ya que permite enviar información relativa a como debe ser procesado el mensaje. Es una herramienta para que los mensajes puedan ser enviados de la forma más conveniente para las aplicaciones. El elemento "</a:t>
            </a:r>
            <a:r>
              <a:rPr lang="es-ES" dirty="0" err="1">
                <a:latin typeface="Verdana" panose="020B0604030504040204" pitchFamily="34" charset="0"/>
                <a:ea typeface="Verdana" panose="020B0604030504040204" pitchFamily="34" charset="0"/>
                <a:cs typeface="Verdana" panose="020B0604030504040204" pitchFamily="34" charset="0"/>
              </a:rPr>
              <a:t>Header</a:t>
            </a:r>
            <a:r>
              <a:rPr lang="es-ES" dirty="0">
                <a:latin typeface="Verdana" panose="020B0604030504040204" pitchFamily="34" charset="0"/>
                <a:ea typeface="Verdana" panose="020B0604030504040204" pitchFamily="34" charset="0"/>
                <a:cs typeface="Verdana" panose="020B0604030504040204" pitchFamily="34" charset="0"/>
              </a:rPr>
              <a:t>" se compone a su vez de </a:t>
            </a:r>
            <a:r>
              <a:rPr lang="es-ES" b="1" dirty="0">
                <a:latin typeface="Verdana" panose="020B0604030504040204" pitchFamily="34" charset="0"/>
                <a:ea typeface="Verdana" panose="020B0604030504040204" pitchFamily="34" charset="0"/>
                <a:cs typeface="Verdana" panose="020B0604030504040204" pitchFamily="34" charset="0"/>
              </a:rPr>
              <a:t>"</a:t>
            </a:r>
            <a:r>
              <a:rPr lang="es-ES" b="1" dirty="0" err="1">
                <a:latin typeface="Verdana" panose="020B0604030504040204" pitchFamily="34" charset="0"/>
                <a:ea typeface="Verdana" panose="020B0604030504040204" pitchFamily="34" charset="0"/>
                <a:cs typeface="Verdana" panose="020B0604030504040204" pitchFamily="34" charset="0"/>
              </a:rPr>
              <a:t>Header</a:t>
            </a:r>
            <a:r>
              <a:rPr lang="es-ES" b="1" dirty="0">
                <a:latin typeface="Verdana" panose="020B0604030504040204" pitchFamily="34" charset="0"/>
                <a:ea typeface="Verdana" panose="020B0604030504040204" pitchFamily="34" charset="0"/>
                <a:cs typeface="Verdana" panose="020B0604030504040204" pitchFamily="34" charset="0"/>
              </a:rPr>
              <a:t> Blocks"</a:t>
            </a:r>
            <a:r>
              <a:rPr lang="es-ES" dirty="0">
                <a:latin typeface="Verdana" panose="020B0604030504040204" pitchFamily="34" charset="0"/>
                <a:ea typeface="Verdana" panose="020B0604030504040204" pitchFamily="34" charset="0"/>
                <a:cs typeface="Verdana" panose="020B0604030504040204" pitchFamily="34" charset="0"/>
              </a:rPr>
              <a:t> que delimitan las unidades de información necesarias para el </a:t>
            </a:r>
            <a:r>
              <a:rPr lang="es-ES" dirty="0" err="1">
                <a:latin typeface="Verdana" panose="020B0604030504040204" pitchFamily="34" charset="0"/>
                <a:ea typeface="Verdana" panose="020B0604030504040204" pitchFamily="34" charset="0"/>
                <a:cs typeface="Verdana" panose="020B0604030504040204" pitchFamily="34" charset="0"/>
              </a:rPr>
              <a:t>header</a:t>
            </a:r>
            <a:r>
              <a:rPr lang="es-ES" dirty="0">
                <a:latin typeface="Verdana" panose="020B0604030504040204" pitchFamily="34" charset="0"/>
                <a:ea typeface="Verdana" panose="020B0604030504040204" pitchFamily="34" charset="0"/>
                <a:cs typeface="Verdana" panose="020B0604030504040204" pitchFamily="34" charset="0"/>
              </a:rPr>
              <a:t>.</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lnSpc>
                <a:spcPct val="115000"/>
              </a:lnSpc>
              <a:spcAft>
                <a:spcPts val="750"/>
              </a:spcAft>
              <a:buSzPts val="1000"/>
              <a:buFont typeface="Wingdings" panose="05000000000000000000" pitchFamily="2" charset="2"/>
              <a:buChar char="q"/>
              <a:tabLst>
                <a:tab pos="342892" algn="l"/>
              </a:tabLst>
            </a:pPr>
            <a:r>
              <a:rPr lang="es-ES" b="1" dirty="0" err="1">
                <a:latin typeface="Verdana" panose="020B0604030504040204" pitchFamily="34" charset="0"/>
                <a:ea typeface="Verdana" panose="020B0604030504040204" pitchFamily="34" charset="0"/>
                <a:cs typeface="Verdana" panose="020B0604030504040204" pitchFamily="34" charset="0"/>
              </a:rPr>
              <a:t>Body</a:t>
            </a:r>
            <a:r>
              <a:rPr lang="es-ES" b="1" dirty="0">
                <a:latin typeface="Verdana" panose="020B0604030504040204" pitchFamily="34" charset="0"/>
                <a:ea typeface="Verdana" panose="020B0604030504040204" pitchFamily="34" charset="0"/>
                <a:cs typeface="Verdana" panose="020B0604030504040204" pitchFamily="34" charset="0"/>
              </a:rPr>
              <a:t> (obligatoria)</a:t>
            </a:r>
            <a:r>
              <a:rPr lang="es-ES" dirty="0">
                <a:latin typeface="Verdana" panose="020B0604030504040204" pitchFamily="34" charset="0"/>
                <a:ea typeface="Verdana" panose="020B0604030504040204" pitchFamily="34" charset="0"/>
                <a:cs typeface="Verdana" panose="020B0604030504040204" pitchFamily="34" charset="0"/>
              </a:rPr>
              <a:t>: contiene la información relativa a la llamada y la respuesta.</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lnSpc>
                <a:spcPct val="115000"/>
              </a:lnSpc>
              <a:spcAft>
                <a:spcPts val="750"/>
              </a:spcAft>
              <a:buSzPts val="1000"/>
              <a:buFont typeface="Wingdings" panose="05000000000000000000" pitchFamily="2" charset="2"/>
              <a:buChar char="q"/>
              <a:tabLst>
                <a:tab pos="342892" algn="l"/>
              </a:tabLst>
            </a:pPr>
            <a:r>
              <a:rPr lang="es-ES" b="1" dirty="0" err="1">
                <a:latin typeface="Verdana" panose="020B0604030504040204" pitchFamily="34" charset="0"/>
                <a:ea typeface="Verdana" panose="020B0604030504040204" pitchFamily="34" charset="0"/>
                <a:cs typeface="Verdana" panose="020B0604030504040204" pitchFamily="34" charset="0"/>
              </a:rPr>
              <a:t>Fault</a:t>
            </a:r>
            <a:r>
              <a:rPr lang="es-ES" dirty="0">
                <a:latin typeface="Verdana" panose="020B0604030504040204" pitchFamily="34" charset="0"/>
                <a:ea typeface="Verdana" panose="020B0604030504040204" pitchFamily="34" charset="0"/>
                <a:cs typeface="Verdana" panose="020B0604030504040204" pitchFamily="34" charset="0"/>
              </a:rPr>
              <a:t>: bloque que contiene información relativa a errores que se hayan producido durante el procesado del mensaje y el envío desde el "SOAP </a:t>
            </a:r>
            <a:r>
              <a:rPr lang="es-ES" dirty="0" err="1">
                <a:latin typeface="Verdana" panose="020B0604030504040204" pitchFamily="34" charset="0"/>
                <a:ea typeface="Verdana" panose="020B0604030504040204" pitchFamily="34" charset="0"/>
                <a:cs typeface="Verdana" panose="020B0604030504040204" pitchFamily="34" charset="0"/>
              </a:rPr>
              <a:t>Sender</a:t>
            </a:r>
            <a:r>
              <a:rPr lang="es-ES" dirty="0">
                <a:latin typeface="Verdana" panose="020B0604030504040204" pitchFamily="34" charset="0"/>
                <a:ea typeface="Verdana" panose="020B0604030504040204" pitchFamily="34" charset="0"/>
                <a:cs typeface="Verdana" panose="020B0604030504040204" pitchFamily="34" charset="0"/>
              </a:rPr>
              <a:t>" hasta el "</a:t>
            </a:r>
            <a:r>
              <a:rPr lang="es-ES" dirty="0" err="1">
                <a:latin typeface="Verdana" panose="020B0604030504040204" pitchFamily="34" charset="0"/>
                <a:ea typeface="Verdana" panose="020B0604030504040204" pitchFamily="34" charset="0"/>
                <a:cs typeface="Verdana" panose="020B0604030504040204" pitchFamily="34" charset="0"/>
              </a:rPr>
              <a:t>Ultimate</a:t>
            </a:r>
            <a:r>
              <a:rPr lang="es-ES" dirty="0">
                <a:latin typeface="Verdana" panose="020B0604030504040204" pitchFamily="34" charset="0"/>
                <a:ea typeface="Verdana" panose="020B0604030504040204" pitchFamily="34" charset="0"/>
                <a:cs typeface="Verdana" panose="020B0604030504040204" pitchFamily="34" charset="0"/>
              </a:rPr>
              <a:t> SOAP Receiver"</a:t>
            </a:r>
            <a:endParaRPr lang="es-MX"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634677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a:latin typeface="Verdana" panose="020B0604030504040204" pitchFamily="34" charset="0"/>
                <a:ea typeface="Verdana" panose="020B0604030504040204" pitchFamily="34" charset="0"/>
                <a:cs typeface="Verdana" panose="020B0604030504040204" pitchFamily="34" charset="0"/>
              </a:rPr>
              <a:t>SOAP..</a:t>
            </a:r>
            <a:r>
              <a:rPr lang="en-US" sz="3600" dirty="0" err="1">
                <a:latin typeface="Verdana" panose="020B0604030504040204" pitchFamily="34" charset="0"/>
                <a:ea typeface="Verdana" panose="020B0604030504040204" pitchFamily="34" charset="0"/>
                <a:cs typeface="Verdana" panose="020B0604030504040204" pitchFamily="34" charset="0"/>
              </a:rPr>
              <a:t>sobre</a:t>
            </a:r>
            <a:r>
              <a:rPr lang="en-US" sz="3600" dirty="0">
                <a:latin typeface="Verdana" panose="020B0604030504040204" pitchFamily="34" charset="0"/>
                <a:ea typeface="Verdana" panose="020B0604030504040204" pitchFamily="34" charset="0"/>
                <a:cs typeface="Verdana" panose="020B0604030504040204" pitchFamily="34" charset="0"/>
              </a:rPr>
              <a:t> e-mail </a:t>
            </a:r>
            <a:endParaRPr lang="en-US" sz="3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4" name="Imagen 13" descr="https://upload.wikimedia.org/wikipedia/commons/thumb/5/59/SOAP.svg/220px-SOAP.svg.png">
            <a:hlinkClick r:id="rId2"/>
          </p:cNvPr>
          <p:cNvPicPr/>
          <p:nvPr/>
        </p:nvPicPr>
        <p:blipFill>
          <a:blip r:embed="rId3"/>
          <a:srcRect/>
          <a:stretch>
            <a:fillRect/>
          </a:stretch>
        </p:blipFill>
        <p:spPr bwMode="auto">
          <a:xfrm>
            <a:off x="597765" y="1948016"/>
            <a:ext cx="1929535" cy="2114172"/>
          </a:xfrm>
          <a:prstGeom prst="rect">
            <a:avLst/>
          </a:prstGeom>
          <a:noFill/>
          <a:ln w="9525">
            <a:noFill/>
            <a:miter lim="800000"/>
            <a:headEnd/>
            <a:tailEnd/>
          </a:ln>
        </p:spPr>
      </p:pic>
      <p:sp>
        <p:nvSpPr>
          <p:cNvPr id="15" name="Rectángulo 14"/>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3087593" y="1147982"/>
            <a:ext cx="5730564" cy="4366195"/>
          </a:xfrm>
          <a:prstGeom prst="rect">
            <a:avLst/>
          </a:prstGeom>
        </p:spPr>
        <p:txBody>
          <a:bodyPr wrap="square">
            <a:spAutoFit/>
          </a:bodyPr>
          <a:lstStyle/>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De: a.oyvind@miempresa.example.com</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A: reservas@empresaviajes.example.org</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Asunto: Viaje a LA</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err="1">
                <a:latin typeface="Verdana" panose="020B0604030504040204" pitchFamily="34" charset="0"/>
                <a:ea typeface="Verdana" panose="020B0604030504040204" pitchFamily="34" charset="0"/>
                <a:cs typeface="Verdana" panose="020B0604030504040204" pitchFamily="34" charset="0"/>
              </a:rPr>
              <a:t>Fecha</a:t>
            </a:r>
            <a:r>
              <a:rPr lang="en-US" sz="1050" dirty="0">
                <a:latin typeface="Verdana" panose="020B0604030504040204" pitchFamily="34" charset="0"/>
                <a:ea typeface="Verdana" panose="020B0604030504040204" pitchFamily="34" charset="0"/>
                <a:cs typeface="Verdana" panose="020B0604030504040204" pitchFamily="34" charset="0"/>
              </a:rPr>
              <a:t>: Thu, 29 Nov 2001 13:20:00 EST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Message-Id: &lt;EE492E16A090090276D208424960C0C@miempresa.example.com&gt;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Content-Type: application/</a:t>
            </a:r>
            <a:r>
              <a:rPr lang="en-US" sz="1050" dirty="0" err="1">
                <a:latin typeface="Verdana" panose="020B0604030504040204" pitchFamily="34" charset="0"/>
                <a:ea typeface="Verdana" panose="020B0604030504040204" pitchFamily="34" charset="0"/>
                <a:cs typeface="Verdana" panose="020B0604030504040204" pitchFamily="34" charset="0"/>
              </a:rPr>
              <a:t>soap+xml</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&lt;?xml version='1.0' ?&gt;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b="1" dirty="0">
                <a:latin typeface="Verdana" panose="020B0604030504040204" pitchFamily="34" charset="0"/>
                <a:ea typeface="Verdana" panose="020B0604030504040204" pitchFamily="34" charset="0"/>
                <a:cs typeface="Verdana" panose="020B0604030504040204" pitchFamily="34" charset="0"/>
              </a:rPr>
              <a:t>&lt;</a:t>
            </a:r>
            <a:r>
              <a:rPr lang="en-US" sz="1050" b="1" dirty="0" err="1">
                <a:latin typeface="Verdana" panose="020B0604030504040204" pitchFamily="34" charset="0"/>
                <a:ea typeface="Verdana" panose="020B0604030504040204" pitchFamily="34" charset="0"/>
                <a:cs typeface="Verdana" panose="020B0604030504040204" pitchFamily="34" charset="0"/>
              </a:rPr>
              <a:t>env:Envelope</a:t>
            </a:r>
            <a:r>
              <a:rPr lang="en-US" sz="1050" b="1" dirty="0">
                <a:latin typeface="Verdana" panose="020B0604030504040204" pitchFamily="34" charset="0"/>
                <a:ea typeface="Verdana" panose="020B0604030504040204" pitchFamily="34" charset="0"/>
                <a:cs typeface="Verdana" panose="020B0604030504040204" pitchFamily="34" charset="0"/>
              </a:rPr>
              <a:t> </a:t>
            </a:r>
            <a:r>
              <a:rPr lang="en-US" sz="1050" dirty="0" err="1">
                <a:latin typeface="Verdana" panose="020B0604030504040204" pitchFamily="34" charset="0"/>
                <a:ea typeface="Verdana" panose="020B0604030504040204" pitchFamily="34" charset="0"/>
                <a:cs typeface="Verdana" panose="020B0604030504040204" pitchFamily="34" charset="0"/>
              </a:rPr>
              <a:t>xmlns:env</a:t>
            </a:r>
            <a:r>
              <a:rPr lang="en-US" sz="1050" dirty="0">
                <a:latin typeface="Verdana" panose="020B0604030504040204" pitchFamily="34" charset="0"/>
                <a:ea typeface="Verdana" panose="020B0604030504040204" pitchFamily="34" charset="0"/>
                <a:cs typeface="Verdana" panose="020B0604030504040204" pitchFamily="34" charset="0"/>
              </a:rPr>
              <a:t>="http://www.w3.org/2003/05/soap-envelope"&gt; </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a:t>
            </a:r>
            <a:r>
              <a:rPr lang="en-US" sz="1050" b="1" dirty="0">
                <a:latin typeface="Verdana" panose="020B0604030504040204" pitchFamily="34" charset="0"/>
                <a:ea typeface="Verdana" panose="020B0604030504040204" pitchFamily="34" charset="0"/>
                <a:cs typeface="Verdana" panose="020B0604030504040204" pitchFamily="34" charset="0"/>
              </a:rPr>
              <a:t>&lt;</a:t>
            </a:r>
            <a:r>
              <a:rPr lang="en-US" sz="1050" b="1" dirty="0" err="1">
                <a:latin typeface="Verdana" panose="020B0604030504040204" pitchFamily="34" charset="0"/>
                <a:ea typeface="Verdana" panose="020B0604030504040204" pitchFamily="34" charset="0"/>
                <a:cs typeface="Verdana" panose="020B0604030504040204" pitchFamily="34" charset="0"/>
              </a:rPr>
              <a:t>env:Header</a:t>
            </a:r>
            <a:r>
              <a:rPr lang="en-US" sz="1050" b="1" dirty="0">
                <a:latin typeface="Verdana" panose="020B0604030504040204" pitchFamily="34" charset="0"/>
                <a:ea typeface="Verdana" panose="020B0604030504040204" pitchFamily="34" charset="0"/>
                <a:cs typeface="Verdana" panose="020B0604030504040204" pitchFamily="34" charset="0"/>
              </a:rPr>
              <a:t>&gt;</a:t>
            </a:r>
            <a:endParaRPr lang="es-MX" sz="1050" b="1"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&lt;</a:t>
            </a:r>
            <a:r>
              <a:rPr lang="en-US" sz="1050" dirty="0" err="1">
                <a:latin typeface="Verdana" panose="020B0604030504040204" pitchFamily="34" charset="0"/>
                <a:ea typeface="Verdana" panose="020B0604030504040204" pitchFamily="34" charset="0"/>
                <a:cs typeface="Verdana" panose="020B0604030504040204" pitchFamily="34" charset="0"/>
              </a:rPr>
              <a:t>m:reserva</a:t>
            </a:r>
            <a:r>
              <a:rPr lang="en-US" sz="1050" dirty="0">
                <a:latin typeface="Verdana" panose="020B0604030504040204" pitchFamily="34" charset="0"/>
                <a:ea typeface="Verdana" panose="020B0604030504040204" pitchFamily="34" charset="0"/>
                <a:cs typeface="Verdana" panose="020B0604030504040204" pitchFamily="34" charset="0"/>
              </a:rPr>
              <a:t> </a:t>
            </a:r>
            <a:r>
              <a:rPr lang="en-US" sz="1050" dirty="0" err="1">
                <a:latin typeface="Verdana" panose="020B0604030504040204" pitchFamily="34" charset="0"/>
                <a:ea typeface="Verdana" panose="020B0604030504040204" pitchFamily="34" charset="0"/>
                <a:cs typeface="Verdana" panose="020B0604030504040204" pitchFamily="34" charset="0"/>
              </a:rPr>
              <a:t>xmlns:m</a:t>
            </a:r>
            <a:r>
              <a:rPr lang="en-US" sz="1050" dirty="0">
                <a:latin typeface="Verdana" panose="020B0604030504040204" pitchFamily="34" charset="0"/>
                <a:ea typeface="Verdana" panose="020B0604030504040204" pitchFamily="34" charset="0"/>
                <a:cs typeface="Verdana" panose="020B0604030504040204" pitchFamily="34" charset="0"/>
              </a:rPr>
              <a:t>="[[http://www.example.org]]" </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a:t>
            </a:r>
            <a:r>
              <a:rPr lang="en-US" sz="1050" dirty="0" err="1">
                <a:latin typeface="Verdana" panose="020B0604030504040204" pitchFamily="34" charset="0"/>
                <a:ea typeface="Verdana" panose="020B0604030504040204" pitchFamily="34" charset="0"/>
                <a:cs typeface="Verdana" panose="020B0604030504040204" pitchFamily="34" charset="0"/>
              </a:rPr>
              <a:t>env:role</a:t>
            </a:r>
            <a:r>
              <a:rPr lang="en-US" sz="1050" dirty="0">
                <a:latin typeface="Verdana" panose="020B0604030504040204" pitchFamily="34" charset="0"/>
                <a:ea typeface="Verdana" panose="020B0604030504040204" pitchFamily="34" charset="0"/>
                <a:cs typeface="Verdana" panose="020B0604030504040204" pitchFamily="34" charset="0"/>
              </a:rPr>
              <a:t>="http://www.w3.org/2003/05/soap-envelope/role/next"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env:mustUnderstand</a:t>
            </a:r>
            <a:r>
              <a:rPr lang="es-ES" sz="1050" dirty="0">
                <a:latin typeface="Verdana" panose="020B0604030504040204" pitchFamily="34" charset="0"/>
                <a:ea typeface="Verdana" panose="020B0604030504040204" pitchFamily="34" charset="0"/>
                <a:cs typeface="Verdana" panose="020B0604030504040204" pitchFamily="34" charset="0"/>
              </a:rPr>
              <a:t>="true"&gt;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m:referencia</a:t>
            </a:r>
            <a:r>
              <a:rPr lang="es-ES" sz="1050" dirty="0">
                <a:latin typeface="Verdana" panose="020B0604030504040204" pitchFamily="34" charset="0"/>
                <a:ea typeface="Verdana" panose="020B0604030504040204" pitchFamily="34" charset="0"/>
                <a:cs typeface="Verdana" panose="020B0604030504040204" pitchFamily="34" charset="0"/>
              </a:rPr>
              <a:t>&gt;uuid:093a2da1-q345-739r-ba5d-pqff98fe8j7d&lt;/</a:t>
            </a:r>
            <a:r>
              <a:rPr lang="es-ES" sz="1050" dirty="0" err="1">
                <a:latin typeface="Verdana" panose="020B0604030504040204" pitchFamily="34" charset="0"/>
                <a:ea typeface="Verdana" panose="020B0604030504040204" pitchFamily="34" charset="0"/>
                <a:cs typeface="Verdana" panose="020B0604030504040204" pitchFamily="34" charset="0"/>
              </a:rPr>
              <a:t>m:referencia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m:fechaYHora</a:t>
            </a:r>
            <a:r>
              <a:rPr lang="es-ES" sz="1050" dirty="0">
                <a:latin typeface="Verdana" panose="020B0604030504040204" pitchFamily="34" charset="0"/>
                <a:ea typeface="Verdana" panose="020B0604030504040204" pitchFamily="34" charset="0"/>
                <a:cs typeface="Verdana" panose="020B0604030504040204" pitchFamily="34" charset="0"/>
              </a:rPr>
              <a:t>&gt;2001-11-29T13:20:00.000-05:00&lt;/</a:t>
            </a:r>
            <a:r>
              <a:rPr lang="es-ES" sz="1050" dirty="0" err="1">
                <a:latin typeface="Verdana" panose="020B0604030504040204" pitchFamily="34" charset="0"/>
                <a:ea typeface="Verdana" panose="020B0604030504040204" pitchFamily="34" charset="0"/>
                <a:cs typeface="Verdana" panose="020B0604030504040204" pitchFamily="34" charset="0"/>
              </a:rPr>
              <a:t>m:fechaYHora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m:reserva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n:pasajero</a:t>
            </a: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xmlns:n</a:t>
            </a:r>
            <a:r>
              <a:rPr lang="es-ES" sz="1050" dirty="0">
                <a:latin typeface="Verdana" panose="020B0604030504040204" pitchFamily="34" charset="0"/>
                <a:ea typeface="Verdana" panose="020B0604030504040204" pitchFamily="34" charset="0"/>
                <a:cs typeface="Verdana" panose="020B0604030504040204" pitchFamily="34" charset="0"/>
              </a:rPr>
              <a:t>="http://miempresa.example.com/empleados"</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env:role</a:t>
            </a:r>
            <a:r>
              <a:rPr lang="es-ES" sz="1050" dirty="0">
                <a:latin typeface="Verdana" panose="020B0604030504040204" pitchFamily="34" charset="0"/>
                <a:ea typeface="Verdana" panose="020B0604030504040204" pitchFamily="34" charset="0"/>
                <a:cs typeface="Verdana" panose="020B0604030504040204" pitchFamily="34" charset="0"/>
              </a:rPr>
              <a:t>="http://www.w3.org/2003/05/soap-envelope/role/next"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env:mustUnderstand</a:t>
            </a:r>
            <a:r>
              <a:rPr lang="es-ES" sz="1050" dirty="0">
                <a:latin typeface="Verdana" panose="020B0604030504040204" pitchFamily="34" charset="0"/>
                <a:ea typeface="Verdana" panose="020B0604030504040204" pitchFamily="34" charset="0"/>
                <a:cs typeface="Verdana" panose="020B0604030504040204" pitchFamily="34" charset="0"/>
              </a:rPr>
              <a:t>="true"&gt;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n:nombre</a:t>
            </a:r>
            <a:r>
              <a:rPr lang="es-ES" sz="1050" dirty="0">
                <a:latin typeface="Verdana" panose="020B0604030504040204" pitchFamily="34" charset="0"/>
                <a:ea typeface="Verdana" panose="020B0604030504040204" pitchFamily="34" charset="0"/>
                <a:cs typeface="Verdana" panose="020B0604030504040204" pitchFamily="34" charset="0"/>
              </a:rPr>
              <a:t>&gt;</a:t>
            </a:r>
            <a:r>
              <a:rPr lang="es-ES" sz="1050" dirty="0" err="1">
                <a:latin typeface="Verdana" panose="020B0604030504040204" pitchFamily="34" charset="0"/>
                <a:ea typeface="Verdana" panose="020B0604030504040204" pitchFamily="34" charset="0"/>
                <a:cs typeface="Verdana" panose="020B0604030504040204" pitchFamily="34" charset="0"/>
              </a:rPr>
              <a:t>Åke</a:t>
            </a: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Jógvan</a:t>
            </a: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Øyvind</a:t>
            </a:r>
            <a:r>
              <a:rPr lang="es-ES" sz="1050" dirty="0">
                <a:latin typeface="Verdana" panose="020B0604030504040204" pitchFamily="34" charset="0"/>
                <a:ea typeface="Verdana" panose="020B0604030504040204" pitchFamily="34" charset="0"/>
                <a:cs typeface="Verdana" panose="020B0604030504040204" pitchFamily="34" charset="0"/>
              </a:rPr>
              <a:t>&lt;/</a:t>
            </a:r>
            <a:r>
              <a:rPr lang="es-ES" sz="1050" dirty="0" err="1">
                <a:latin typeface="Verdana" panose="020B0604030504040204" pitchFamily="34" charset="0"/>
                <a:ea typeface="Verdana" panose="020B0604030504040204" pitchFamily="34" charset="0"/>
                <a:cs typeface="Verdana" panose="020B0604030504040204" pitchFamily="34" charset="0"/>
              </a:rPr>
              <a:t>n:nombre</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n:pasajero</a:t>
            </a:r>
            <a:r>
              <a:rPr lang="es-ES" sz="1050" dirty="0">
                <a:latin typeface="Verdana" panose="020B0604030504040204" pitchFamily="34" charset="0"/>
                <a:ea typeface="Verdana" panose="020B0604030504040204" pitchFamily="34" charset="0"/>
                <a:cs typeface="Verdana" panose="020B0604030504040204" pitchFamily="34" charset="0"/>
              </a:rPr>
              <a:t> &gt;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a:t>
            </a:r>
            <a:r>
              <a:rPr lang="en-US" sz="1050" b="1" dirty="0">
                <a:latin typeface="Verdana" panose="020B0604030504040204" pitchFamily="34" charset="0"/>
                <a:ea typeface="Verdana" panose="020B0604030504040204" pitchFamily="34" charset="0"/>
                <a:cs typeface="Verdana" panose="020B0604030504040204" pitchFamily="34" charset="0"/>
              </a:rPr>
              <a:t>&lt;/</a:t>
            </a:r>
            <a:r>
              <a:rPr lang="en-US" sz="1050" b="1" dirty="0" err="1">
                <a:latin typeface="Verdana" panose="020B0604030504040204" pitchFamily="34" charset="0"/>
                <a:ea typeface="Verdana" panose="020B0604030504040204" pitchFamily="34" charset="0"/>
                <a:cs typeface="Verdana" panose="020B0604030504040204" pitchFamily="34" charset="0"/>
              </a:rPr>
              <a:t>env:Header</a:t>
            </a:r>
            <a:r>
              <a:rPr lang="en-US" sz="1050" b="1" dirty="0">
                <a:latin typeface="Verdana" panose="020B0604030504040204" pitchFamily="34" charset="0"/>
                <a:ea typeface="Verdana" panose="020B0604030504040204" pitchFamily="34" charset="0"/>
                <a:cs typeface="Verdana" panose="020B0604030504040204" pitchFamily="34" charset="0"/>
              </a:rPr>
              <a:t>&gt;</a:t>
            </a:r>
            <a:endParaRPr lang="es-MX" sz="105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465401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a:latin typeface="Verdana" panose="020B0604030504040204" pitchFamily="34" charset="0"/>
                <a:ea typeface="Verdana" panose="020B0604030504040204" pitchFamily="34" charset="0"/>
                <a:cs typeface="Verdana" panose="020B0604030504040204" pitchFamily="34" charset="0"/>
              </a:rPr>
              <a:t>SOAP..</a:t>
            </a:r>
            <a:r>
              <a:rPr lang="en-US" sz="3600" dirty="0" err="1">
                <a:latin typeface="Verdana" panose="020B0604030504040204" pitchFamily="34" charset="0"/>
                <a:ea typeface="Verdana" panose="020B0604030504040204" pitchFamily="34" charset="0"/>
                <a:cs typeface="Verdana" panose="020B0604030504040204" pitchFamily="34" charset="0"/>
              </a:rPr>
              <a:t>sobre</a:t>
            </a:r>
            <a:r>
              <a:rPr lang="en-US" sz="3600" dirty="0">
                <a:latin typeface="Verdana" panose="020B0604030504040204" pitchFamily="34" charset="0"/>
                <a:ea typeface="Verdana" panose="020B0604030504040204" pitchFamily="34" charset="0"/>
                <a:cs typeface="Verdana" panose="020B0604030504040204" pitchFamily="34" charset="0"/>
              </a:rPr>
              <a:t> e-mail </a:t>
            </a:r>
            <a:endParaRPr lang="en-US" sz="3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descr="https://upload.wikimedia.org/wikipedia/commons/thumb/5/59/SOAP.svg/220px-SOAP.svg.png">
            <a:hlinkClick r:id="rId2"/>
          </p:cNvPr>
          <p:cNvPicPr/>
          <p:nvPr/>
        </p:nvPicPr>
        <p:blipFill>
          <a:blip r:embed="rId3"/>
          <a:srcRect/>
          <a:stretch>
            <a:fillRect/>
          </a:stretch>
        </p:blipFill>
        <p:spPr bwMode="auto">
          <a:xfrm>
            <a:off x="805038" y="1874274"/>
            <a:ext cx="1929535" cy="2114172"/>
          </a:xfrm>
          <a:prstGeom prst="rect">
            <a:avLst/>
          </a:prstGeom>
          <a:noFill/>
          <a:ln w="9525">
            <a:noFill/>
            <a:miter lim="800000"/>
            <a:headEnd/>
            <a:tailEnd/>
          </a:ln>
        </p:spPr>
      </p:pic>
      <p:sp>
        <p:nvSpPr>
          <p:cNvPr id="12" name="Rectángulo 11"/>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ángulo 12"/>
          <p:cNvSpPr/>
          <p:nvPr/>
        </p:nvSpPr>
        <p:spPr>
          <a:xfrm>
            <a:off x="3148476" y="1179476"/>
            <a:ext cx="5933147" cy="4180375"/>
          </a:xfrm>
          <a:prstGeom prst="rect">
            <a:avLst/>
          </a:prstGeom>
        </p:spPr>
        <p:txBody>
          <a:bodyPr wrap="square">
            <a:spAutoFit/>
          </a:bodyPr>
          <a:lstStyle/>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b="1" dirty="0">
                <a:latin typeface="Verdana" panose="020B0604030504040204" pitchFamily="34" charset="0"/>
                <a:ea typeface="Verdana" panose="020B0604030504040204" pitchFamily="34" charset="0"/>
                <a:cs typeface="Verdana" panose="020B0604030504040204" pitchFamily="34" charset="0"/>
              </a:rPr>
              <a:t>&lt;</a:t>
            </a:r>
            <a:r>
              <a:rPr lang="en-US" sz="1050" b="1" dirty="0" err="1">
                <a:latin typeface="Verdana" panose="020B0604030504040204" pitchFamily="34" charset="0"/>
                <a:ea typeface="Verdana" panose="020B0604030504040204" pitchFamily="34" charset="0"/>
                <a:cs typeface="Verdana" panose="020B0604030504040204" pitchFamily="34" charset="0"/>
              </a:rPr>
              <a:t>env:Body</a:t>
            </a:r>
            <a:r>
              <a:rPr lang="en-US" sz="1050" b="1" dirty="0">
                <a:latin typeface="Verdana" panose="020B0604030504040204" pitchFamily="34" charset="0"/>
                <a:ea typeface="Verdana" panose="020B0604030504040204" pitchFamily="34" charset="0"/>
                <a:cs typeface="Verdana" panose="020B0604030504040204" pitchFamily="34" charset="0"/>
              </a:rPr>
              <a:t>&gt;</a:t>
            </a: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&lt;</a:t>
            </a:r>
            <a:r>
              <a:rPr lang="en-US" sz="1050" dirty="0" err="1">
                <a:latin typeface="Verdana" panose="020B0604030504040204" pitchFamily="34" charset="0"/>
                <a:ea typeface="Verdana" panose="020B0604030504040204" pitchFamily="34" charset="0"/>
                <a:cs typeface="Verdana" panose="020B0604030504040204" pitchFamily="34" charset="0"/>
              </a:rPr>
              <a:t>p:itinerario</a:t>
            </a:r>
            <a:r>
              <a:rPr lang="en-US" sz="1050" dirty="0">
                <a:latin typeface="Verdana" panose="020B0604030504040204" pitchFamily="34" charset="0"/>
                <a:ea typeface="Verdana" panose="020B0604030504040204" pitchFamily="34" charset="0"/>
                <a:cs typeface="Verdana" panose="020B0604030504040204" pitchFamily="34" charset="0"/>
              </a:rPr>
              <a:t> </a:t>
            </a:r>
            <a:r>
              <a:rPr lang="en-US" sz="1050" dirty="0" err="1">
                <a:latin typeface="Verdana" panose="020B0604030504040204" pitchFamily="34" charset="0"/>
                <a:ea typeface="Verdana" panose="020B0604030504040204" pitchFamily="34" charset="0"/>
                <a:cs typeface="Verdana" panose="020B0604030504040204" pitchFamily="34" charset="0"/>
              </a:rPr>
              <a:t>xmlns:p</a:t>
            </a:r>
            <a:r>
              <a:rPr lang="en-US" sz="1050" dirty="0">
                <a:latin typeface="Verdana" panose="020B0604030504040204" pitchFamily="34" charset="0"/>
                <a:ea typeface="Verdana" panose="020B0604030504040204" pitchFamily="34" charset="0"/>
                <a:cs typeface="Verdana" panose="020B0604030504040204" pitchFamily="34" charset="0"/>
              </a:rPr>
              <a:t>="http://empresaviajes.example.org/</a:t>
            </a:r>
            <a:r>
              <a:rPr lang="en-US" sz="1050" dirty="0" err="1">
                <a:latin typeface="Verdana" panose="020B0604030504040204" pitchFamily="34" charset="0"/>
                <a:ea typeface="Verdana" panose="020B0604030504040204" pitchFamily="34" charset="0"/>
                <a:cs typeface="Verdana" panose="020B0604030504040204" pitchFamily="34" charset="0"/>
              </a:rPr>
              <a:t>reserva</a:t>
            </a:r>
            <a:r>
              <a:rPr lang="en-US" sz="1050" dirty="0">
                <a:latin typeface="Verdana" panose="020B0604030504040204" pitchFamily="34" charset="0"/>
                <a:ea typeface="Verdana" panose="020B0604030504040204" pitchFamily="34" charset="0"/>
                <a:cs typeface="Verdana" panose="020B0604030504040204" pitchFamily="34" charset="0"/>
              </a:rPr>
              <a:t>/</a:t>
            </a:r>
            <a:r>
              <a:rPr lang="en-US" sz="1050" dirty="0" err="1">
                <a:latin typeface="Verdana" panose="020B0604030504040204" pitchFamily="34" charset="0"/>
                <a:ea typeface="Verdana" panose="020B0604030504040204" pitchFamily="34" charset="0"/>
                <a:cs typeface="Verdana" panose="020B0604030504040204" pitchFamily="34" charset="0"/>
              </a:rPr>
              <a:t>viaje</a:t>
            </a:r>
            <a:r>
              <a:rPr lang="en-U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n-US" sz="1050" dirty="0">
                <a:latin typeface="Verdana" panose="020B0604030504040204" pitchFamily="34" charset="0"/>
                <a:ea typeface="Verdana" panose="020B0604030504040204" pitchFamily="34" charset="0"/>
                <a:cs typeface="Verdana" panose="020B0604030504040204" pitchFamily="34" charset="0"/>
              </a:rPr>
              <a:t>      </a:t>
            </a:r>
            <a:r>
              <a:rPr lang="es-ES" sz="1050" dirty="0">
                <a:latin typeface="Verdana" panose="020B0604030504040204" pitchFamily="34" charset="0"/>
                <a:ea typeface="Verdana" panose="020B0604030504040204" pitchFamily="34" charset="0"/>
                <a:cs typeface="Verdana" panose="020B0604030504040204" pitchFamily="34" charset="0"/>
              </a:rPr>
              <a:t>&lt;</a:t>
            </a:r>
            <a:r>
              <a:rPr lang="es-ES" sz="1050" dirty="0" err="1">
                <a:latin typeface="Verdana" panose="020B0604030504040204" pitchFamily="34" charset="0"/>
                <a:ea typeface="Verdana" panose="020B0604030504040204" pitchFamily="34" charset="0"/>
                <a:cs typeface="Verdana" panose="020B0604030504040204" pitchFamily="34" charset="0"/>
              </a:rPr>
              <a:t>p:ida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p:salida</a:t>
            </a:r>
            <a:r>
              <a:rPr lang="es-ES" sz="1050" dirty="0">
                <a:latin typeface="Verdana" panose="020B0604030504040204" pitchFamily="34" charset="0"/>
                <a:ea typeface="Verdana" panose="020B0604030504040204" pitchFamily="34" charset="0"/>
                <a:cs typeface="Verdana" panose="020B0604030504040204" pitchFamily="34" charset="0"/>
              </a:rPr>
              <a:t>&gt;Nueva York&lt;/</a:t>
            </a:r>
            <a:r>
              <a:rPr lang="es-ES" sz="1050" dirty="0" err="1">
                <a:latin typeface="Verdana" panose="020B0604030504040204" pitchFamily="34" charset="0"/>
                <a:ea typeface="Verdana" panose="020B0604030504040204" pitchFamily="34" charset="0"/>
                <a:cs typeface="Verdana" panose="020B0604030504040204" pitchFamily="34" charset="0"/>
              </a:rPr>
              <a:t>p:salida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p:llegada</a:t>
            </a:r>
            <a:r>
              <a:rPr lang="es-ES" sz="1050" dirty="0">
                <a:latin typeface="Verdana" panose="020B0604030504040204" pitchFamily="34" charset="0"/>
                <a:ea typeface="Verdana" panose="020B0604030504040204" pitchFamily="34" charset="0"/>
                <a:cs typeface="Verdana" panose="020B0604030504040204" pitchFamily="34" charset="0"/>
              </a:rPr>
              <a:t>&gt;Los </a:t>
            </a:r>
            <a:r>
              <a:rPr lang="es-ES" sz="1050" dirty="0" err="1">
                <a:latin typeface="Verdana" panose="020B0604030504040204" pitchFamily="34" charset="0"/>
                <a:ea typeface="Verdana" panose="020B0604030504040204" pitchFamily="34" charset="0"/>
                <a:cs typeface="Verdana" panose="020B0604030504040204" pitchFamily="34" charset="0"/>
              </a:rPr>
              <a:t>Angeles</a:t>
            </a:r>
            <a:r>
              <a:rPr lang="es-ES" sz="1050" dirty="0">
                <a:latin typeface="Verdana" panose="020B0604030504040204" pitchFamily="34" charset="0"/>
                <a:ea typeface="Verdana" panose="020B0604030504040204" pitchFamily="34" charset="0"/>
                <a:cs typeface="Verdana" panose="020B0604030504040204" pitchFamily="34" charset="0"/>
              </a:rPr>
              <a:t>&lt;/</a:t>
            </a:r>
            <a:r>
              <a:rPr lang="es-ES" sz="1050" dirty="0" err="1">
                <a:latin typeface="Verdana" panose="020B0604030504040204" pitchFamily="34" charset="0"/>
                <a:ea typeface="Verdana" panose="020B0604030504040204" pitchFamily="34" charset="0"/>
                <a:cs typeface="Verdana" panose="020B0604030504040204" pitchFamily="34" charset="0"/>
              </a:rPr>
              <a:t>p:llegada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p:fechaSalida</a:t>
            </a:r>
            <a:r>
              <a:rPr lang="es-ES" sz="1050" dirty="0">
                <a:latin typeface="Verdana" panose="020B0604030504040204" pitchFamily="34" charset="0"/>
                <a:ea typeface="Verdana" panose="020B0604030504040204" pitchFamily="34" charset="0"/>
                <a:cs typeface="Verdana" panose="020B0604030504040204" pitchFamily="34" charset="0"/>
              </a:rPr>
              <a:t>&gt;2001-12-14&lt;/</a:t>
            </a:r>
            <a:r>
              <a:rPr lang="es-ES" sz="1050" dirty="0" err="1">
                <a:latin typeface="Verdana" panose="020B0604030504040204" pitchFamily="34" charset="0"/>
                <a:ea typeface="Verdana" panose="020B0604030504040204" pitchFamily="34" charset="0"/>
                <a:cs typeface="Verdana" panose="020B0604030504040204" pitchFamily="34" charset="0"/>
              </a:rPr>
              <a:t>p:fechaSalida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p:horaSalida</a:t>
            </a:r>
            <a:r>
              <a:rPr lang="es-ES" sz="1050" dirty="0">
                <a:latin typeface="Verdana" panose="020B0604030504040204" pitchFamily="34" charset="0"/>
                <a:ea typeface="Verdana" panose="020B0604030504040204" pitchFamily="34" charset="0"/>
                <a:cs typeface="Verdana" panose="020B0604030504040204" pitchFamily="34" charset="0"/>
              </a:rPr>
              <a:t>&gt;última hora de la tarde&lt;/</a:t>
            </a:r>
            <a:r>
              <a:rPr lang="es-ES" sz="1050" dirty="0" err="1">
                <a:latin typeface="Verdana" panose="020B0604030504040204" pitchFamily="34" charset="0"/>
                <a:ea typeface="Verdana" panose="020B0604030504040204" pitchFamily="34" charset="0"/>
                <a:cs typeface="Verdana" panose="020B0604030504040204" pitchFamily="34" charset="0"/>
              </a:rPr>
              <a:t>p:horaSalida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p:preferenciaAsiento</a:t>
            </a:r>
            <a:r>
              <a:rPr lang="es-ES" sz="1050" dirty="0">
                <a:latin typeface="Verdana" panose="020B0604030504040204" pitchFamily="34" charset="0"/>
                <a:ea typeface="Verdana" panose="020B0604030504040204" pitchFamily="34" charset="0"/>
                <a:cs typeface="Verdana" panose="020B0604030504040204" pitchFamily="34" charset="0"/>
              </a:rPr>
              <a:t>&gt;pasillo&lt;/</a:t>
            </a:r>
            <a:r>
              <a:rPr lang="es-ES" sz="1050" dirty="0" err="1">
                <a:latin typeface="Verdana" panose="020B0604030504040204" pitchFamily="34" charset="0"/>
                <a:ea typeface="Verdana" panose="020B0604030504040204" pitchFamily="34" charset="0"/>
                <a:cs typeface="Verdana" panose="020B0604030504040204" pitchFamily="34" charset="0"/>
              </a:rPr>
              <a:t>p:preferenciaAsiento</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p:vuelta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p:salida</a:t>
            </a:r>
            <a:r>
              <a:rPr lang="es-ES" sz="1050" dirty="0">
                <a:latin typeface="Verdana" panose="020B0604030504040204" pitchFamily="34" charset="0"/>
                <a:ea typeface="Verdana" panose="020B0604030504040204" pitchFamily="34" charset="0"/>
                <a:cs typeface="Verdana" panose="020B0604030504040204" pitchFamily="34" charset="0"/>
              </a:rPr>
              <a:t>&gt;Los </a:t>
            </a:r>
            <a:r>
              <a:rPr lang="es-ES" sz="1050" dirty="0" err="1">
                <a:latin typeface="Verdana" panose="020B0604030504040204" pitchFamily="34" charset="0"/>
                <a:ea typeface="Verdana" panose="020B0604030504040204" pitchFamily="34" charset="0"/>
                <a:cs typeface="Verdana" panose="020B0604030504040204" pitchFamily="34" charset="0"/>
              </a:rPr>
              <a:t>Angeles</a:t>
            </a:r>
            <a:r>
              <a:rPr lang="es-ES" sz="1050" dirty="0">
                <a:latin typeface="Verdana" panose="020B0604030504040204" pitchFamily="34" charset="0"/>
                <a:ea typeface="Verdana" panose="020B0604030504040204" pitchFamily="34" charset="0"/>
                <a:cs typeface="Verdana" panose="020B0604030504040204" pitchFamily="34" charset="0"/>
              </a:rPr>
              <a:t>&lt;/</a:t>
            </a:r>
            <a:r>
              <a:rPr lang="es-ES" sz="1050" dirty="0" err="1">
                <a:latin typeface="Verdana" panose="020B0604030504040204" pitchFamily="34" charset="0"/>
                <a:ea typeface="Verdana" panose="020B0604030504040204" pitchFamily="34" charset="0"/>
                <a:cs typeface="Verdana" panose="020B0604030504040204" pitchFamily="34" charset="0"/>
              </a:rPr>
              <a:t>p:salida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p:llegada</a:t>
            </a:r>
            <a:r>
              <a:rPr lang="es-ES" sz="1050" dirty="0">
                <a:latin typeface="Verdana" panose="020B0604030504040204" pitchFamily="34" charset="0"/>
                <a:ea typeface="Verdana" panose="020B0604030504040204" pitchFamily="34" charset="0"/>
                <a:cs typeface="Verdana" panose="020B0604030504040204" pitchFamily="34" charset="0"/>
              </a:rPr>
              <a:t>&gt;Nueva York&lt;/</a:t>
            </a:r>
            <a:r>
              <a:rPr lang="es-ES" sz="1050" dirty="0" err="1">
                <a:latin typeface="Verdana" panose="020B0604030504040204" pitchFamily="34" charset="0"/>
                <a:ea typeface="Verdana" panose="020B0604030504040204" pitchFamily="34" charset="0"/>
                <a:cs typeface="Verdana" panose="020B0604030504040204" pitchFamily="34" charset="0"/>
              </a:rPr>
              <a:t>p:llegada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p:fechaSalida</a:t>
            </a:r>
            <a:r>
              <a:rPr lang="es-ES" sz="1050" dirty="0">
                <a:latin typeface="Verdana" panose="020B0604030504040204" pitchFamily="34" charset="0"/>
                <a:ea typeface="Verdana" panose="020B0604030504040204" pitchFamily="34" charset="0"/>
                <a:cs typeface="Verdana" panose="020B0604030504040204" pitchFamily="34" charset="0"/>
              </a:rPr>
              <a:t>&gt;2001-12-20&lt;/</a:t>
            </a:r>
            <a:r>
              <a:rPr lang="es-ES" sz="1050" dirty="0" err="1">
                <a:latin typeface="Verdana" panose="020B0604030504040204" pitchFamily="34" charset="0"/>
                <a:ea typeface="Verdana" panose="020B0604030504040204" pitchFamily="34" charset="0"/>
                <a:cs typeface="Verdana" panose="020B0604030504040204" pitchFamily="34" charset="0"/>
              </a:rPr>
              <a:t>p:fechaSalida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p:horaSalida</a:t>
            </a:r>
            <a:r>
              <a:rPr lang="es-ES" sz="1050" dirty="0">
                <a:latin typeface="Verdana" panose="020B0604030504040204" pitchFamily="34" charset="0"/>
                <a:ea typeface="Verdana" panose="020B0604030504040204" pitchFamily="34" charset="0"/>
                <a:cs typeface="Verdana" panose="020B0604030504040204" pitchFamily="34" charset="0"/>
              </a:rPr>
              <a:t>&gt;media-mañana&lt;/</a:t>
            </a:r>
            <a:r>
              <a:rPr lang="es-ES" sz="1050" dirty="0" err="1">
                <a:latin typeface="Verdana" panose="020B0604030504040204" pitchFamily="34" charset="0"/>
                <a:ea typeface="Verdana" panose="020B0604030504040204" pitchFamily="34" charset="0"/>
                <a:cs typeface="Verdana" panose="020B0604030504040204" pitchFamily="34" charset="0"/>
              </a:rPr>
              <a:t>p:horaSalida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p:preferenciaAsiento</a:t>
            </a:r>
            <a:r>
              <a:rPr lang="es-ES" sz="1050" dirty="0">
                <a:latin typeface="Verdana" panose="020B0604030504040204" pitchFamily="34" charset="0"/>
                <a:ea typeface="Verdana" panose="020B0604030504040204" pitchFamily="34" charset="0"/>
                <a:cs typeface="Verdana" panose="020B0604030504040204" pitchFamily="34" charset="0"/>
              </a:rPr>
              <a:t> /&gt;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p:vuelta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p:itinerario</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q:alojamiento</a:t>
            </a:r>
            <a:r>
              <a:rPr lang="es-ES" sz="1050" dirty="0">
                <a:latin typeface="Verdana" panose="020B0604030504040204" pitchFamily="34" charset="0"/>
                <a:ea typeface="Verdana" panose="020B0604030504040204" pitchFamily="34" charset="0"/>
                <a:cs typeface="Verdana" panose="020B0604030504040204" pitchFamily="34" charset="0"/>
              </a:rPr>
              <a:t> </a:t>
            </a:r>
            <a:r>
              <a:rPr lang="es-ES" sz="1050" dirty="0" err="1">
                <a:latin typeface="Verdana" panose="020B0604030504040204" pitchFamily="34" charset="0"/>
                <a:ea typeface="Verdana" panose="020B0604030504040204" pitchFamily="34" charset="0"/>
                <a:cs typeface="Verdana" panose="020B0604030504040204" pitchFamily="34" charset="0"/>
              </a:rPr>
              <a:t>xmlns:q</a:t>
            </a:r>
            <a:r>
              <a:rPr lang="es-ES" sz="1050" dirty="0">
                <a:latin typeface="Verdana" panose="020B0604030504040204" pitchFamily="34" charset="0"/>
                <a:ea typeface="Verdana" panose="020B0604030504040204" pitchFamily="34" charset="0"/>
                <a:cs typeface="Verdana" panose="020B0604030504040204" pitchFamily="34" charset="0"/>
              </a:rPr>
              <a:t>="http://empresaviajes.example.org/reserva/hoteles"&gt;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q:preferencia</a:t>
            </a:r>
            <a:r>
              <a:rPr lang="es-ES" sz="1050" dirty="0">
                <a:latin typeface="Verdana" panose="020B0604030504040204" pitchFamily="34" charset="0"/>
                <a:ea typeface="Verdana" panose="020B0604030504040204" pitchFamily="34" charset="0"/>
                <a:cs typeface="Verdana" panose="020B0604030504040204" pitchFamily="34" charset="0"/>
              </a:rPr>
              <a:t>&gt;ninguna&lt;/</a:t>
            </a:r>
            <a:r>
              <a:rPr lang="es-ES" sz="1050" dirty="0" err="1">
                <a:latin typeface="Verdana" panose="020B0604030504040204" pitchFamily="34" charset="0"/>
                <a:ea typeface="Verdana" panose="020B0604030504040204" pitchFamily="34" charset="0"/>
                <a:cs typeface="Verdana" panose="020B0604030504040204" pitchFamily="34" charset="0"/>
              </a:rPr>
              <a:t>q:preferencia</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dirty="0">
                <a:latin typeface="Verdana" panose="020B0604030504040204" pitchFamily="34" charset="0"/>
                <a:ea typeface="Verdana" panose="020B0604030504040204" pitchFamily="34" charset="0"/>
                <a:cs typeface="Verdana" panose="020B0604030504040204" pitchFamily="34" charset="0"/>
              </a:rPr>
              <a:t>    &lt;/</a:t>
            </a:r>
            <a:r>
              <a:rPr lang="es-ES" sz="1050" dirty="0" err="1">
                <a:latin typeface="Verdana" panose="020B0604030504040204" pitchFamily="34" charset="0"/>
                <a:ea typeface="Verdana" panose="020B0604030504040204" pitchFamily="34" charset="0"/>
                <a:cs typeface="Verdana" panose="020B0604030504040204" pitchFamily="34" charset="0"/>
              </a:rPr>
              <a:t>q:alojamiento</a:t>
            </a:r>
            <a:r>
              <a:rPr lang="es-ES" sz="1050" dirty="0">
                <a:latin typeface="Verdana" panose="020B0604030504040204" pitchFamily="34" charset="0"/>
                <a:ea typeface="Verdana" panose="020B0604030504040204" pitchFamily="34" charset="0"/>
                <a:cs typeface="Verdana" panose="020B0604030504040204" pitchFamily="34" charset="0"/>
              </a:rPr>
              <a:t>&gt;</a:t>
            </a:r>
            <a:endParaRPr lang="es-MX" sz="1050"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b="1" dirty="0">
                <a:latin typeface="Verdana" panose="020B0604030504040204" pitchFamily="34" charset="0"/>
                <a:ea typeface="Verdana" panose="020B0604030504040204" pitchFamily="34" charset="0"/>
                <a:cs typeface="Verdana" panose="020B0604030504040204" pitchFamily="34" charset="0"/>
              </a:rPr>
              <a:t>  &lt;/</a:t>
            </a:r>
            <a:r>
              <a:rPr lang="es-ES" sz="1050" b="1" dirty="0" err="1">
                <a:latin typeface="Verdana" panose="020B0604030504040204" pitchFamily="34" charset="0"/>
                <a:ea typeface="Verdana" panose="020B0604030504040204" pitchFamily="34" charset="0"/>
                <a:cs typeface="Verdana" panose="020B0604030504040204" pitchFamily="34" charset="0"/>
              </a:rPr>
              <a:t>env:Body</a:t>
            </a:r>
            <a:r>
              <a:rPr lang="es-ES" sz="1050" b="1" dirty="0">
                <a:latin typeface="Verdana" panose="020B0604030504040204" pitchFamily="34" charset="0"/>
                <a:ea typeface="Verdana" panose="020B0604030504040204" pitchFamily="34" charset="0"/>
                <a:cs typeface="Verdana" panose="020B0604030504040204" pitchFamily="34" charset="0"/>
              </a:rPr>
              <a:t>&gt;</a:t>
            </a:r>
            <a:endParaRPr lang="es-MX" sz="1050" b="1" dirty="0">
              <a:latin typeface="Verdana" panose="020B0604030504040204" pitchFamily="34" charset="0"/>
              <a:ea typeface="Verdana" panose="020B0604030504040204" pitchFamily="34" charset="0"/>
              <a:cs typeface="Verdana" panose="020B0604030504040204" pitchFamily="34" charset="0"/>
            </a:endParaRPr>
          </a:p>
          <a:p>
            <a:pPr algn="just">
              <a:lnSpc>
                <a:spcPct val="115000"/>
              </a:lnSpc>
              <a:tabLst>
                <a:tab pos="436234" algn="l"/>
                <a:tab pos="872468" algn="l"/>
                <a:tab pos="1308702" algn="l"/>
                <a:tab pos="1744937" algn="l"/>
                <a:tab pos="2181170" algn="l"/>
                <a:tab pos="2617405" algn="l"/>
                <a:tab pos="3053639" algn="l"/>
                <a:tab pos="3489873" algn="l"/>
                <a:tab pos="3926107" algn="l"/>
                <a:tab pos="4362341" algn="l"/>
                <a:tab pos="4798575" algn="l"/>
                <a:tab pos="5234810" algn="l"/>
                <a:tab pos="5671043" algn="l"/>
                <a:tab pos="6107277" algn="l"/>
                <a:tab pos="6543512" algn="l"/>
                <a:tab pos="6979745" algn="l"/>
              </a:tabLst>
            </a:pPr>
            <a:r>
              <a:rPr lang="es-ES" sz="1050" b="1" dirty="0">
                <a:latin typeface="Verdana" panose="020B0604030504040204" pitchFamily="34" charset="0"/>
                <a:ea typeface="Verdana" panose="020B0604030504040204" pitchFamily="34" charset="0"/>
                <a:cs typeface="Verdana" panose="020B0604030504040204" pitchFamily="34" charset="0"/>
              </a:rPr>
              <a:t>&lt;/</a:t>
            </a:r>
            <a:r>
              <a:rPr lang="es-ES" sz="1050" b="1" dirty="0" err="1">
                <a:latin typeface="Verdana" panose="020B0604030504040204" pitchFamily="34" charset="0"/>
                <a:ea typeface="Verdana" panose="020B0604030504040204" pitchFamily="34" charset="0"/>
                <a:cs typeface="Verdana" panose="020B0604030504040204" pitchFamily="34" charset="0"/>
              </a:rPr>
              <a:t>env:Envelope</a:t>
            </a:r>
            <a:r>
              <a:rPr lang="es-ES" sz="1050" b="1" dirty="0">
                <a:latin typeface="Verdana" panose="020B0604030504040204" pitchFamily="34" charset="0"/>
                <a:ea typeface="Verdana" panose="020B0604030504040204" pitchFamily="34" charset="0"/>
                <a:cs typeface="Verdana" panose="020B0604030504040204" pitchFamily="34" charset="0"/>
              </a:rPr>
              <a:t>&gt;</a:t>
            </a:r>
            <a:endParaRPr lang="es-MX" sz="105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6141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800" b="1" dirty="0" smtClean="0">
                <a:latin typeface="Verdana" panose="020B0604030504040204" pitchFamily="34" charset="0"/>
                <a:ea typeface="Verdana" panose="020B0604030504040204" pitchFamily="34" charset="0"/>
                <a:cs typeface="Verdana" panose="020B0604030504040204" pitchFamily="34" charset="0"/>
              </a:rPr>
              <a:t>Ventajas</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descr="https://upload.wikimedia.org/wikipedia/commons/thumb/5/59/SOAP.svg/220px-SOAP.svg.png">
            <a:hlinkClick r:id="rId2"/>
          </p:cNvPr>
          <p:cNvPicPr/>
          <p:nvPr/>
        </p:nvPicPr>
        <p:blipFill>
          <a:blip r:embed="rId3"/>
          <a:srcRect/>
          <a:stretch>
            <a:fillRect/>
          </a:stretch>
        </p:blipFill>
        <p:spPr bwMode="auto">
          <a:xfrm>
            <a:off x="571896" y="2183990"/>
            <a:ext cx="1929535" cy="2114172"/>
          </a:xfrm>
          <a:prstGeom prst="rect">
            <a:avLst/>
          </a:prstGeom>
          <a:noFill/>
          <a:ln w="9525">
            <a:noFill/>
            <a:miter lim="800000"/>
            <a:headEnd/>
            <a:tailEnd/>
          </a:ln>
        </p:spPr>
      </p:pic>
      <p:sp>
        <p:nvSpPr>
          <p:cNvPr id="12" name="Rectángulo 11"/>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ángulo 12"/>
          <p:cNvSpPr/>
          <p:nvPr/>
        </p:nvSpPr>
        <p:spPr>
          <a:xfrm>
            <a:off x="2527300" y="812089"/>
            <a:ext cx="6176559" cy="5119350"/>
          </a:xfrm>
          <a:prstGeom prst="rect">
            <a:avLst/>
          </a:prstGeom>
        </p:spPr>
        <p:txBody>
          <a:bodyPr wrap="square">
            <a:spAutoFit/>
          </a:bodyPr>
          <a:lstStyle/>
          <a:p>
            <a:pPr marL="257168" indent="-257168" algn="just">
              <a:spcAft>
                <a:spcPts val="750"/>
              </a:spcAft>
              <a:buSzPts val="1000"/>
              <a:buFont typeface="Symbol" panose="05050102010706020507" pitchFamily="18" charset="2"/>
              <a:buChar char=""/>
              <a:tabLst>
                <a:tab pos="342892" algn="l"/>
              </a:tabLst>
            </a:pPr>
            <a:r>
              <a:rPr lang="es-ES" sz="2000" dirty="0" smtClean="0">
                <a:latin typeface="Verdana" panose="020B0604030504040204" pitchFamily="34" charset="0"/>
                <a:ea typeface="Verdana" panose="020B0604030504040204" pitchFamily="34" charset="0"/>
                <a:cs typeface="Verdana" panose="020B0604030504040204" pitchFamily="34" charset="0"/>
              </a:rPr>
              <a:t>Debido </a:t>
            </a:r>
            <a:r>
              <a:rPr lang="es-ES" sz="2000" dirty="0">
                <a:latin typeface="Verdana" panose="020B0604030504040204" pitchFamily="34" charset="0"/>
                <a:ea typeface="Verdana" panose="020B0604030504040204" pitchFamily="34" charset="0"/>
                <a:cs typeface="Verdana" panose="020B0604030504040204" pitchFamily="34" charset="0"/>
              </a:rPr>
              <a:t>al uso de XML permite invocar procedimientos remotos de muchos lenguajes, por lo tanto, presenta una gran </a:t>
            </a:r>
            <a:r>
              <a:rPr lang="es-ES" sz="2000" b="1" dirty="0">
                <a:latin typeface="Verdana" panose="020B0604030504040204" pitchFamily="34" charset="0"/>
                <a:ea typeface="Verdana" panose="020B0604030504040204" pitchFamily="34" charset="0"/>
                <a:cs typeface="Verdana" panose="020B0604030504040204" pitchFamily="34" charset="0"/>
              </a:rPr>
              <a:t>interoperabilidad.</a:t>
            </a:r>
            <a:endParaRPr lang="es-MX" sz="2000" b="1"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Al utilizar una comunicación vía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5" tooltip="HTTP"/>
              </a:rPr>
              <a:t>HTTP</a:t>
            </a:r>
            <a:r>
              <a:rPr lang="es-ES" sz="2000" dirty="0">
                <a:latin typeface="Verdana" panose="020B0604030504040204" pitchFamily="34" charset="0"/>
                <a:ea typeface="Verdana" panose="020B0604030504040204" pitchFamily="34" charset="0"/>
                <a:cs typeface="Verdana" panose="020B0604030504040204" pitchFamily="34" charset="0"/>
              </a:rPr>
              <a:t> es fácilmente escalable, además de ser casi siempre permitido por los cortafuegos.</a:t>
            </a:r>
            <a:endParaRPr lang="es-MX" sz="20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Puede ser implementado utilizando cualquier lenguaje y ejecutado en cualquier plataforma.</a:t>
            </a:r>
            <a:endParaRPr lang="es-MX" sz="20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Es posible utilizarlo mediante usuario anónimo y mediante autentificación.</a:t>
            </a:r>
            <a:endParaRPr lang="es-MX" sz="20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Es posible transmitirlo mediante cualquier protocolo de transporte capaz de transmitir texto, típicamente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5" tooltip="HTTP"/>
              </a:rPr>
              <a:t>HTTP</a:t>
            </a:r>
            <a:r>
              <a:rPr lang="es-ES" sz="2000" dirty="0">
                <a:latin typeface="Verdana" panose="020B0604030504040204" pitchFamily="34" charset="0"/>
                <a:ea typeface="Verdana" panose="020B0604030504040204" pitchFamily="34" charset="0"/>
                <a:cs typeface="Verdana" panose="020B0604030504040204" pitchFamily="34" charset="0"/>
              </a:rPr>
              <a:t> o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6" tooltip="SMTP"/>
              </a:rPr>
              <a:t>SMTP</a:t>
            </a:r>
            <a:r>
              <a:rPr lang="es-ES" sz="2000" dirty="0">
                <a:latin typeface="Verdana" panose="020B0604030504040204" pitchFamily="34" charset="0"/>
                <a:ea typeface="Verdana" panose="020B0604030504040204" pitchFamily="34" charset="0"/>
                <a:cs typeface="Verdana" panose="020B0604030504040204" pitchFamily="34" charset="0"/>
              </a:rPr>
              <a:t>.</a:t>
            </a:r>
            <a:endParaRPr lang="es-MX"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20331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119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800" b="1" dirty="0" smtClean="0">
                <a:latin typeface="Verdana" panose="020B0604030504040204" pitchFamily="34" charset="0"/>
                <a:ea typeface="Verdana" panose="020B0604030504040204" pitchFamily="34" charset="0"/>
                <a:cs typeface="Verdana" panose="020B0604030504040204" pitchFamily="34" charset="0"/>
              </a:rPr>
              <a:t>Desventajas</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4" name="Imagen 13" descr="https://upload.wikimedia.org/wikipedia/commons/thumb/5/59/SOAP.svg/220px-SOAP.svg.png">
            <a:hlinkClick r:id="rId2"/>
          </p:cNvPr>
          <p:cNvPicPr/>
          <p:nvPr/>
        </p:nvPicPr>
        <p:blipFill>
          <a:blip r:embed="rId3"/>
          <a:srcRect/>
          <a:stretch>
            <a:fillRect/>
          </a:stretch>
        </p:blipFill>
        <p:spPr bwMode="auto">
          <a:xfrm>
            <a:off x="498154" y="2095500"/>
            <a:ext cx="1929535" cy="2114172"/>
          </a:xfrm>
          <a:prstGeom prst="rect">
            <a:avLst/>
          </a:prstGeom>
          <a:noFill/>
          <a:ln w="9525">
            <a:noFill/>
            <a:miter lim="800000"/>
            <a:headEnd/>
            <a:tailEnd/>
          </a:ln>
        </p:spPr>
      </p:pic>
      <p:sp>
        <p:nvSpPr>
          <p:cNvPr id="15" name="Rectángulo 14"/>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2563599" y="1165747"/>
            <a:ext cx="6290101" cy="4606389"/>
          </a:xfrm>
          <a:prstGeom prst="rect">
            <a:avLst/>
          </a:prstGeom>
        </p:spPr>
        <p:txBody>
          <a:bodyPr wrap="square">
            <a:spAutoFit/>
          </a:bodyPr>
          <a:lstStyle/>
          <a:p>
            <a:pPr marL="257168" indent="-257168" algn="just">
              <a:spcAft>
                <a:spcPts val="750"/>
              </a:spcAft>
              <a:buSzPts val="1000"/>
              <a:buFont typeface="Wingdings" panose="05000000000000000000" pitchFamily="2" charset="2"/>
              <a:buChar char="q"/>
              <a:tabLst>
                <a:tab pos="342892" algn="l"/>
              </a:tabLst>
            </a:pPr>
            <a:r>
              <a:rPr lang="es-ES" sz="2000" dirty="0" smtClean="0">
                <a:latin typeface="Verdana" panose="020B0604030504040204" pitchFamily="34" charset="0"/>
                <a:ea typeface="Verdana" panose="020B0604030504040204" pitchFamily="34" charset="0"/>
                <a:cs typeface="Verdana" panose="020B0604030504040204" pitchFamily="34" charset="0"/>
              </a:rPr>
              <a:t>Debido </a:t>
            </a:r>
            <a:r>
              <a:rPr lang="es-ES" sz="2000" dirty="0">
                <a:latin typeface="Verdana" panose="020B0604030504040204" pitchFamily="34" charset="0"/>
                <a:ea typeface="Verdana" panose="020B0604030504040204" pitchFamily="34" charset="0"/>
                <a:cs typeface="Verdana" panose="020B0604030504040204" pitchFamily="34" charset="0"/>
              </a:rPr>
              <a:t>al uso de XML para el paso de mensajes, SOAP es considerablemente más lento que otros middleware como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5" tooltip="CORBA"/>
              </a:rPr>
              <a:t>CORBA</a:t>
            </a:r>
            <a:r>
              <a:rPr lang="es-ES" sz="2000" dirty="0">
                <a:latin typeface="Verdana" panose="020B0604030504040204" pitchFamily="34" charset="0"/>
                <a:ea typeface="Verdana" panose="020B0604030504040204" pitchFamily="34" charset="0"/>
                <a:cs typeface="Verdana" panose="020B0604030504040204" pitchFamily="34" charset="0"/>
              </a:rPr>
              <a:t> ya que los datos binarios se codifican como texto. Para contrarrestar este punto débil en el caso de XML con código binario incrustado se desarrolló un método optimizado de transmisión de mensajes.</a:t>
            </a:r>
            <a:endParaRPr lang="es-MX" sz="20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Wingdings" panose="05000000000000000000" pitchFamily="2" charset="2"/>
              <a:buChar char="q"/>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Depende del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6" tooltip="WSDL"/>
              </a:rPr>
              <a:t>WSDL</a:t>
            </a:r>
            <a:r>
              <a:rPr lang="es-ES" sz="2000" dirty="0">
                <a:latin typeface="Verdana" panose="020B0604030504040204" pitchFamily="34" charset="0"/>
                <a:ea typeface="Verdana" panose="020B0604030504040204" pitchFamily="34" charset="0"/>
                <a:cs typeface="Verdana" panose="020B0604030504040204" pitchFamily="34" charset="0"/>
              </a:rPr>
              <a:t> (Web </a:t>
            </a:r>
            <a:r>
              <a:rPr lang="es-ES" sz="2000" dirty="0" err="1">
                <a:latin typeface="Verdana" panose="020B0604030504040204" pitchFamily="34" charset="0"/>
                <a:ea typeface="Verdana" panose="020B0604030504040204" pitchFamily="34" charset="0"/>
                <a:cs typeface="Verdana" panose="020B0604030504040204" pitchFamily="34" charset="0"/>
              </a:rPr>
              <a:t>Services</a:t>
            </a:r>
            <a:r>
              <a:rPr lang="es-ES" sz="2000" dirty="0">
                <a:latin typeface="Verdana" panose="020B0604030504040204" pitchFamily="34" charset="0"/>
                <a:ea typeface="Verdana" panose="020B0604030504040204" pitchFamily="34" charset="0"/>
                <a:cs typeface="Verdana" panose="020B0604030504040204" pitchFamily="34" charset="0"/>
              </a:rPr>
              <a:t> </a:t>
            </a:r>
            <a:r>
              <a:rPr lang="es-ES" sz="2000" dirty="0" err="1">
                <a:latin typeface="Verdana" panose="020B0604030504040204" pitchFamily="34" charset="0"/>
                <a:ea typeface="Verdana" panose="020B0604030504040204" pitchFamily="34" charset="0"/>
                <a:cs typeface="Verdana" panose="020B0604030504040204" pitchFamily="34" charset="0"/>
              </a:rPr>
              <a:t>Description</a:t>
            </a:r>
            <a:r>
              <a:rPr lang="es-ES" sz="2000" dirty="0">
                <a:latin typeface="Verdana" panose="020B0604030504040204" pitchFamily="34" charset="0"/>
                <a:ea typeface="Verdana" panose="020B0604030504040204" pitchFamily="34" charset="0"/>
                <a:cs typeface="Verdana" panose="020B0604030504040204" pitchFamily="34" charset="0"/>
              </a:rPr>
              <a:t> </a:t>
            </a:r>
            <a:r>
              <a:rPr lang="es-ES" sz="2000" dirty="0" err="1">
                <a:latin typeface="Verdana" panose="020B0604030504040204" pitchFamily="34" charset="0"/>
                <a:ea typeface="Verdana" panose="020B0604030504040204" pitchFamily="34" charset="0"/>
                <a:cs typeface="Verdana" panose="020B0604030504040204" pitchFamily="34" charset="0"/>
              </a:rPr>
              <a:t>Language</a:t>
            </a:r>
            <a:r>
              <a:rPr lang="es-ES" sz="2000" dirty="0">
                <a:latin typeface="Verdana" panose="020B0604030504040204" pitchFamily="34" charset="0"/>
                <a:ea typeface="Verdana" panose="020B0604030504040204" pitchFamily="34" charset="0"/>
                <a:cs typeface="Verdana" panose="020B0604030504040204" pitchFamily="34" charset="0"/>
              </a:rPr>
              <a:t>).</a:t>
            </a:r>
            <a:endParaRPr lang="es-MX" sz="20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Wingdings" panose="05000000000000000000" pitchFamily="2" charset="2"/>
              <a:buChar char="q"/>
              <a:tabLst>
                <a:tab pos="342892" algn="l"/>
              </a:tabLst>
            </a:pPr>
            <a:r>
              <a:rPr lang="es-ES" sz="2000" dirty="0">
                <a:latin typeface="Verdana" panose="020B0604030504040204" pitchFamily="34" charset="0"/>
                <a:ea typeface="Verdana" panose="020B0604030504040204" pitchFamily="34" charset="0"/>
                <a:cs typeface="Verdana" panose="020B0604030504040204" pitchFamily="34" charset="0"/>
              </a:rPr>
              <a:t>Al contrario que Java, PHP o Python ciertos lenguajes no ofrecen un apoyo adecuado para su uso ya sea a nivel de integración o de soporte </a:t>
            </a:r>
            <a:r>
              <a:rPr lang="es-ES" sz="20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7" tooltip="Entorno de desarrollo integrado"/>
              </a:rPr>
              <a:t>IDE</a:t>
            </a:r>
            <a:r>
              <a:rPr lang="es-ES" sz="2000" dirty="0">
                <a:latin typeface="Verdana" panose="020B0604030504040204" pitchFamily="34" charset="0"/>
                <a:ea typeface="Verdana" panose="020B0604030504040204" pitchFamily="34" charset="0"/>
                <a:cs typeface="Verdana" panose="020B0604030504040204" pitchFamily="34" charset="0"/>
              </a:rPr>
              <a:t>.</a:t>
            </a:r>
            <a:endParaRPr lang="es-MX"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7265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NIVELES DE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p:cNvSpPr/>
          <p:nvPr/>
        </p:nvSpPr>
        <p:spPr>
          <a:xfrm>
            <a:off x="1194620" y="774700"/>
            <a:ext cx="7606480" cy="5262979"/>
          </a:xfrm>
          <a:prstGeom prst="rect">
            <a:avLst/>
          </a:prstGeom>
        </p:spPr>
        <p:txBody>
          <a:bodyPr wrap="square">
            <a:spAutoFit/>
          </a:bodyPr>
          <a:lstStyle/>
          <a:p>
            <a:pPr marL="285750" indent="-285750">
              <a:buFont typeface="Wingdings" panose="05000000000000000000" pitchFamily="2" charset="2"/>
              <a:buChar char="q"/>
            </a:pPr>
            <a:r>
              <a:rPr lang="es-ES" sz="2400" b="1" dirty="0" smtClean="0">
                <a:latin typeface="Verdana" panose="020B0604030504040204" pitchFamily="34" charset="0"/>
                <a:ea typeface="Verdana" panose="020B0604030504040204" pitchFamily="34" charset="0"/>
                <a:cs typeface="Verdana" panose="020B0604030504040204" pitchFamily="34" charset="0"/>
              </a:rPr>
              <a:t>Instrumentado</a:t>
            </a:r>
          </a:p>
          <a:p>
            <a:pPr lvl="1"/>
            <a:r>
              <a:rPr lang="es-MX" sz="2400" dirty="0" err="1" smtClean="0">
                <a:latin typeface="Verdana" panose="020B0604030504040204" pitchFamily="34" charset="0"/>
                <a:ea typeface="Verdana" panose="020B0604030504040204" pitchFamily="34" charset="0"/>
                <a:cs typeface="Verdana" panose="020B0604030504040204" pitchFamily="34" charset="0"/>
              </a:rPr>
              <a:t>Signiﬁca</a:t>
            </a:r>
            <a:r>
              <a:rPr lang="es-MX" sz="2400" dirty="0" smtClean="0">
                <a:latin typeface="Verdana" panose="020B0604030504040204" pitchFamily="34" charset="0"/>
                <a:ea typeface="Verdana" panose="020B0604030504040204" pitchFamily="34" charset="0"/>
                <a:cs typeface="Verdana" panose="020B0604030504040204" pitchFamily="34" charset="0"/>
              </a:rPr>
              <a:t> </a:t>
            </a:r>
            <a:r>
              <a:rPr lang="es-MX" sz="2400" dirty="0">
                <a:latin typeface="Verdana" panose="020B0604030504040204" pitchFamily="34" charset="0"/>
                <a:ea typeface="Verdana" panose="020B0604030504040204" pitchFamily="34" charset="0"/>
                <a:cs typeface="Verdana" panose="020B0604030504040204" pitchFamily="34" charset="0"/>
              </a:rPr>
              <a:t>conectado al mundo real, a través de sensores y sistemas de sensores físicos y virtuales.</a:t>
            </a:r>
            <a:r>
              <a:rPr lang="es-ES" sz="2400" dirty="0">
                <a:latin typeface="Verdana" panose="020B0604030504040204" pitchFamily="34" charset="0"/>
                <a:ea typeface="Verdana" panose="020B0604030504040204" pitchFamily="34" charset="0"/>
                <a:cs typeface="Verdana" panose="020B0604030504040204" pitchFamily="34" charset="0"/>
              </a:rPr>
              <a:t>	</a:t>
            </a:r>
            <a:endParaRPr lang="es-ES" sz="2400" dirty="0" smtClean="0">
              <a:latin typeface="Verdana" panose="020B0604030504040204" pitchFamily="34" charset="0"/>
              <a:ea typeface="Verdana" panose="020B0604030504040204" pitchFamily="34" charset="0"/>
              <a:cs typeface="Verdana" panose="020B0604030504040204" pitchFamily="34" charset="0"/>
            </a:endParaRPr>
          </a:p>
          <a:p>
            <a:pPr lvl="1"/>
            <a:endParaRPr lang="es-ES" sz="24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Wingdings" panose="05000000000000000000" pitchFamily="2" charset="2"/>
              <a:buChar char="q"/>
            </a:pPr>
            <a:r>
              <a:rPr lang="es-ES" sz="2400" b="1" dirty="0" smtClean="0">
                <a:latin typeface="Verdana" panose="020B0604030504040204" pitchFamily="34" charset="0"/>
                <a:ea typeface="Verdana" panose="020B0604030504040204" pitchFamily="34" charset="0"/>
                <a:cs typeface="Verdana" panose="020B0604030504040204" pitchFamily="34" charset="0"/>
              </a:rPr>
              <a:t>Interconectado</a:t>
            </a:r>
          </a:p>
          <a:p>
            <a:pPr lvl="2"/>
            <a:r>
              <a:rPr lang="es-MX" sz="2400" dirty="0">
                <a:latin typeface="Verdana" panose="020B0604030504040204" pitchFamily="34" charset="0"/>
                <a:ea typeface="Verdana" panose="020B0604030504040204" pitchFamily="34" charset="0"/>
                <a:cs typeface="Verdana" panose="020B0604030504040204" pitchFamily="34" charset="0"/>
              </a:rPr>
              <a:t>Tiene dos niveles: 	</a:t>
            </a:r>
          </a:p>
          <a:p>
            <a:pPr lvl="3"/>
            <a:r>
              <a:rPr lang="es-MX" sz="2400" dirty="0">
                <a:latin typeface="Verdana" panose="020B0604030504040204" pitchFamily="34" charset="0"/>
                <a:ea typeface="Verdana" panose="020B0604030504040204" pitchFamily="34" charset="0"/>
                <a:cs typeface="Verdana" panose="020B0604030504040204" pitchFamily="34" charset="0"/>
              </a:rPr>
              <a:t>• Interconexión física: (redes).	</a:t>
            </a:r>
          </a:p>
          <a:p>
            <a:pPr marL="1695450" lvl="3" indent="-323850"/>
            <a:r>
              <a:rPr lang="es-MX" sz="2400" dirty="0">
                <a:latin typeface="Verdana" panose="020B0604030504040204" pitchFamily="34" charset="0"/>
                <a:ea typeface="Verdana" panose="020B0604030504040204" pitchFamily="34" charset="0"/>
                <a:cs typeface="Verdana" panose="020B0604030504040204" pitchFamily="34" charset="0"/>
              </a:rPr>
              <a:t>• Interconexión semántica: integración de diversos sistemas, en un modelo informativo común</a:t>
            </a:r>
            <a:r>
              <a:rPr lang="es-MX" sz="2400" dirty="0" smtClean="0">
                <a:latin typeface="Verdana" panose="020B0604030504040204" pitchFamily="34" charset="0"/>
                <a:ea typeface="Verdana" panose="020B0604030504040204" pitchFamily="34" charset="0"/>
                <a:cs typeface="Verdana" panose="020B0604030504040204" pitchFamily="34" charset="0"/>
              </a:rPr>
              <a:t>.</a:t>
            </a:r>
          </a:p>
          <a:p>
            <a:pPr marL="1695450" lvl="3" indent="-323850"/>
            <a:r>
              <a:rPr lang="es-ES" sz="2400" dirty="0">
                <a:latin typeface="Verdana" panose="020B0604030504040204" pitchFamily="34" charset="0"/>
                <a:ea typeface="Verdana" panose="020B0604030504040204" pitchFamily="34" charset="0"/>
                <a:cs typeface="Verdana" panose="020B0604030504040204" pitchFamily="34" charset="0"/>
              </a:rPr>
              <a:t>	</a:t>
            </a:r>
          </a:p>
          <a:p>
            <a:pPr marL="285750" indent="-285750">
              <a:buFont typeface="Wingdings" panose="05000000000000000000" pitchFamily="2" charset="2"/>
              <a:buChar char="q"/>
            </a:pPr>
            <a:r>
              <a:rPr lang="es-ES" sz="2400" b="1" dirty="0" smtClean="0">
                <a:latin typeface="Verdana" panose="020B0604030504040204" pitchFamily="34" charset="0"/>
                <a:ea typeface="Verdana" panose="020B0604030504040204" pitchFamily="34" charset="0"/>
                <a:cs typeface="Verdana" panose="020B0604030504040204" pitchFamily="34" charset="0"/>
              </a:rPr>
              <a:t>Inteligente</a:t>
            </a:r>
          </a:p>
          <a:p>
            <a:pPr lvl="2"/>
            <a:r>
              <a:rPr lang="es-ES" sz="2400" dirty="0" smtClean="0">
                <a:latin typeface="Verdana" panose="020B0604030504040204" pitchFamily="34" charset="0"/>
                <a:ea typeface="Verdana" panose="020B0604030504040204" pitchFamily="34" charset="0"/>
                <a:cs typeface="Verdana" panose="020B0604030504040204" pitchFamily="34" charset="0"/>
              </a:rPr>
              <a:t>Los objetos toman decisiones</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3" name="Imagen 2"/>
          <p:cNvPicPr>
            <a:picLocks noChangeAspect="1"/>
          </p:cNvPicPr>
          <p:nvPr/>
        </p:nvPicPr>
        <p:blipFill>
          <a:blip r:embed="rId2" cstate="print"/>
          <a:stretch>
            <a:fillRect/>
          </a:stretch>
        </p:blipFill>
        <p:spPr>
          <a:xfrm>
            <a:off x="7615853" y="4794890"/>
            <a:ext cx="1020918" cy="1188884"/>
          </a:xfrm>
          <a:prstGeom prst="rect">
            <a:avLst/>
          </a:prstGeom>
        </p:spPr>
      </p:pic>
    </p:spTree>
    <p:extLst>
      <p:ext uri="{BB962C8B-B14F-4D97-AF65-F5344CB8AC3E}">
        <p14:creationId xmlns:p14="http://schemas.microsoft.com/office/powerpoint/2010/main" val="41626976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800" b="1" dirty="0" smtClean="0">
                <a:latin typeface="Verdana" panose="020B0604030504040204" pitchFamily="34" charset="0"/>
                <a:ea typeface="Verdana" panose="020B0604030504040204" pitchFamily="34" charset="0"/>
                <a:cs typeface="Verdana" panose="020B0604030504040204" pitchFamily="34" charset="0"/>
              </a:rPr>
              <a:t>Desventajas</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descr="https://upload.wikimedia.org/wikipedia/commons/thumb/5/59/SOAP.svg/220px-SOAP.svg.png">
            <a:hlinkClick r:id="rId2"/>
          </p:cNvPr>
          <p:cNvPicPr/>
          <p:nvPr/>
        </p:nvPicPr>
        <p:blipFill>
          <a:blip r:embed="rId3"/>
          <a:srcRect/>
          <a:stretch>
            <a:fillRect/>
          </a:stretch>
        </p:blipFill>
        <p:spPr bwMode="auto">
          <a:xfrm>
            <a:off x="514973" y="2154493"/>
            <a:ext cx="1929535" cy="2114172"/>
          </a:xfrm>
          <a:prstGeom prst="rect">
            <a:avLst/>
          </a:prstGeom>
          <a:noFill/>
          <a:ln w="9525">
            <a:noFill/>
            <a:miter lim="800000"/>
            <a:headEnd/>
            <a:tailEnd/>
          </a:ln>
        </p:spPr>
      </p:pic>
      <p:sp>
        <p:nvSpPr>
          <p:cNvPr id="12" name="Rectángulo 11"/>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ángulo 12"/>
          <p:cNvSpPr/>
          <p:nvPr/>
        </p:nvSpPr>
        <p:spPr>
          <a:xfrm>
            <a:off x="2420342" y="1301946"/>
            <a:ext cx="6397815" cy="4212435"/>
          </a:xfrm>
          <a:prstGeom prst="rect">
            <a:avLst/>
          </a:prstGeom>
        </p:spPr>
        <p:txBody>
          <a:bodyPr wrap="square">
            <a:spAutoFit/>
          </a:bodyPr>
          <a:lstStyle/>
          <a:p>
            <a:pPr algn="just">
              <a:lnSpc>
                <a:spcPct val="115000"/>
              </a:lnSpc>
              <a:spcAft>
                <a:spcPts val="750"/>
              </a:spcAft>
            </a:pPr>
            <a:r>
              <a:rPr lang="es-ES" dirty="0">
                <a:latin typeface="Verdana" panose="020B0604030504040204" pitchFamily="34" charset="0"/>
                <a:ea typeface="Verdana" panose="020B0604030504040204" pitchFamily="34" charset="0"/>
                <a:cs typeface="Verdana" panose="020B0604030504040204" pitchFamily="34" charset="0"/>
              </a:rPr>
              <a:t>La W3C define dos tipos de intercambios de mensajes SOAP para formar una conversación:</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Bef>
                <a:spcPts val="900"/>
              </a:spcBef>
              <a:spcAft>
                <a:spcPts val="750"/>
              </a:spcAft>
              <a:buSzPts val="1000"/>
              <a:buFont typeface="Symbol" panose="05050102010706020507" pitchFamily="18" charset="2"/>
              <a:buChar char=""/>
              <a:tabLst>
                <a:tab pos="342892" algn="l"/>
              </a:tabLst>
            </a:pPr>
            <a:r>
              <a:rPr lang="es-ES" b="1" dirty="0">
                <a:latin typeface="Verdana" panose="020B0604030504040204" pitchFamily="34" charset="0"/>
                <a:ea typeface="Verdana" panose="020B0604030504040204" pitchFamily="34" charset="0"/>
                <a:cs typeface="Verdana" panose="020B0604030504040204" pitchFamily="34" charset="0"/>
              </a:rPr>
              <a:t>Intercambio de mensajes Conversacionales</a:t>
            </a:r>
            <a:r>
              <a:rPr lang="es-ES" dirty="0">
                <a:latin typeface="Verdana" panose="020B0604030504040204" pitchFamily="34" charset="0"/>
                <a:ea typeface="Verdana" panose="020B0604030504040204" pitchFamily="34" charset="0"/>
                <a:cs typeface="Verdana" panose="020B0604030504040204" pitchFamily="34" charset="0"/>
              </a:rPr>
              <a:t>: permite redefinir la información de la petición. Estos intercambios pueden acabar comportándose como un patrón de mensajes de ida y vuelta.</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Bef>
                <a:spcPts val="900"/>
              </a:spcBef>
              <a:spcAft>
                <a:spcPts val="750"/>
              </a:spcAft>
              <a:buSzPts val="1000"/>
              <a:buFont typeface="Symbol" panose="05050102010706020507" pitchFamily="18" charset="2"/>
              <a:buChar char=""/>
              <a:tabLst>
                <a:tab pos="342892" algn="l"/>
              </a:tabLst>
            </a:pPr>
            <a:r>
              <a:rPr lang="es-ES" b="1" dirty="0">
                <a:latin typeface="Verdana" panose="020B0604030504040204" pitchFamily="34" charset="0"/>
                <a:ea typeface="Verdana" panose="020B0604030504040204" pitchFamily="34" charset="0"/>
                <a:cs typeface="Verdana" panose="020B0604030504040204" pitchFamily="34" charset="0"/>
              </a:rPr>
              <a:t>Llamadas a Procedimientos Remotos</a:t>
            </a:r>
            <a:r>
              <a:rPr lang="es-ES" dirty="0">
                <a:latin typeface="Verdana" panose="020B0604030504040204" pitchFamily="34" charset="0"/>
                <a:ea typeface="Verdana" panose="020B0604030504040204" pitchFamily="34" charset="0"/>
                <a:cs typeface="Verdana" panose="020B0604030504040204" pitchFamily="34" charset="0"/>
              </a:rPr>
              <a:t>: permite encapsular la funcionalidad de procedimientos remotos utilizando las ventajas de XML de extensibilidad y funcionalidad, por este motivo se ha definido en la especificación una representación uniforme para realizar invocaciones y respuestas RPC mediante mensajes SOAP.</a:t>
            </a:r>
            <a:endParaRPr lang="es-MX"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39196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87795" y="176979"/>
            <a:ext cx="6987458" cy="5043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769806" y="266700"/>
            <a:ext cx="7031294"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spcAft>
                <a:spcPts val="750"/>
              </a:spcAft>
            </a:pPr>
            <a:r>
              <a:rPr lang="en-US" sz="2700" b="1" dirty="0" smtClean="0">
                <a:latin typeface="Verdana" panose="020B0604030504040204" pitchFamily="34" charset="0"/>
                <a:ea typeface="Verdana" panose="020B0604030504040204" pitchFamily="34" charset="0"/>
                <a:cs typeface="Verdana" panose="020B0604030504040204" pitchFamily="34" charset="0"/>
              </a:rPr>
              <a:t>SOAP - </a:t>
            </a:r>
            <a:r>
              <a:rPr lang="es-ES" sz="2800" b="1" dirty="0">
                <a:latin typeface="Tahoma" panose="020B0604030504040204" pitchFamily="34" charset="0"/>
                <a:ea typeface="Tahoma" panose="020B0604030504040204" pitchFamily="34" charset="0"/>
                <a:cs typeface="Tahoma" panose="020B0604030504040204" pitchFamily="34" charset="0"/>
              </a:rPr>
              <a:t>Recomendaciones de W3C</a:t>
            </a:r>
            <a:endParaRPr lang="es-MX" sz="2800" dirty="0">
              <a:latin typeface="Tahoma" panose="020B0604030504040204" pitchFamily="34" charset="0"/>
              <a:ea typeface="Tahoma" panose="020B0604030504040204" pitchFamily="34" charset="0"/>
              <a:cs typeface="Tahoma" panose="020B0604030504040204" pitchFamily="34" charset="0"/>
            </a:endParaRPr>
          </a:p>
        </p:txBody>
      </p:sp>
      <p:sp>
        <p:nvSpPr>
          <p:cNvPr id="10" name="CuadroTexto 9"/>
          <p:cNvSpPr txBox="1"/>
          <p:nvPr/>
        </p:nvSpPr>
        <p:spPr>
          <a:xfrm>
            <a:off x="508000" y="295245"/>
            <a:ext cx="971741" cy="400110"/>
          </a:xfrm>
          <a:prstGeom prst="rect">
            <a:avLst/>
          </a:prstGeom>
          <a:solidFill>
            <a:srgbClr val="FFFF00"/>
          </a:solidFill>
        </p:spPr>
        <p:txBody>
          <a:bodyPr wrap="none" rtlCol="0">
            <a:spAutoFit/>
          </a:bodyPr>
          <a:lstStyle/>
          <a:p>
            <a:r>
              <a:rPr lang="es-ES" sz="2000" b="1" dirty="0" smtClean="0">
                <a:latin typeface="Verdana" panose="020B0604030504040204" pitchFamily="34" charset="0"/>
                <a:ea typeface="Verdana" panose="020B0604030504040204" pitchFamily="34" charset="0"/>
                <a:cs typeface="Verdana" panose="020B0604030504040204" pitchFamily="34" charset="0"/>
              </a:rPr>
              <a:t>SOAP</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14" name="Imagen 13" descr="https://upload.wikimedia.org/wikipedia/commons/thumb/5/59/SOAP.svg/220px-SOAP.svg.png">
            <a:hlinkClick r:id="rId2"/>
          </p:cNvPr>
          <p:cNvPicPr/>
          <p:nvPr/>
        </p:nvPicPr>
        <p:blipFill>
          <a:blip r:embed="rId3"/>
          <a:srcRect/>
          <a:stretch>
            <a:fillRect/>
          </a:stretch>
        </p:blipFill>
        <p:spPr bwMode="auto">
          <a:xfrm>
            <a:off x="360340" y="2095500"/>
            <a:ext cx="1929535" cy="2114172"/>
          </a:xfrm>
          <a:prstGeom prst="rect">
            <a:avLst/>
          </a:prstGeom>
          <a:noFill/>
          <a:ln w="9525">
            <a:noFill/>
            <a:miter lim="800000"/>
            <a:headEnd/>
            <a:tailEnd/>
          </a:ln>
        </p:spPr>
      </p:pic>
      <p:sp>
        <p:nvSpPr>
          <p:cNvPr id="15" name="Rectángulo 14"/>
          <p:cNvSpPr/>
          <p:nvPr/>
        </p:nvSpPr>
        <p:spPr>
          <a:xfrm>
            <a:off x="1325108" y="6075208"/>
            <a:ext cx="7435898" cy="207749"/>
          </a:xfrm>
          <a:prstGeom prst="rect">
            <a:avLst/>
          </a:prstGeom>
        </p:spPr>
        <p:txBody>
          <a:bodyPr wrap="square">
            <a:spAutoFit/>
          </a:bodyPr>
          <a:lstStyle/>
          <a:p>
            <a:pPr algn="r">
              <a:spcBef>
                <a:spcPts val="900"/>
              </a:spcBef>
            </a:pP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Simple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Object</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Access </a:t>
            </a:r>
            <a:r>
              <a:rPr lang="es-ES" sz="750" b="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Protocol</a:t>
            </a:r>
            <a:r>
              <a:rPr lang="es-ES" sz="750"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ES" sz="750" u="sng"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sz="750"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2289875" y="1033233"/>
            <a:ext cx="6532157" cy="4647426"/>
          </a:xfrm>
          <a:prstGeom prst="rect">
            <a:avLst/>
          </a:prstGeom>
        </p:spPr>
        <p:txBody>
          <a:bodyPr wrap="square">
            <a:spAutoFit/>
          </a:bodyPr>
          <a:lstStyle/>
          <a:p>
            <a:pPr marL="257168" indent="-257168" algn="just">
              <a:spcAft>
                <a:spcPts val="750"/>
              </a:spcAft>
              <a:buSzPts val="1000"/>
              <a:buFont typeface="Symbol" panose="05050102010706020507" pitchFamily="18" charset="2"/>
              <a:buChar char=""/>
              <a:tabLst>
                <a:tab pos="342892" algn="l"/>
              </a:tabLst>
            </a:pPr>
            <a:r>
              <a:rPr lang="en-US" sz="1600" dirty="0" smtClean="0">
                <a:latin typeface="Verdana" panose="020B0604030504040204" pitchFamily="34" charset="0"/>
                <a:ea typeface="Verdana" panose="020B0604030504040204" pitchFamily="34" charset="0"/>
                <a:cs typeface="Verdana" panose="020B0604030504040204" pitchFamily="34" charset="0"/>
              </a:rPr>
              <a:t>W3C </a:t>
            </a:r>
            <a:r>
              <a:rPr lang="en-US" sz="1600" dirty="0">
                <a:latin typeface="Verdana" panose="020B0604030504040204" pitchFamily="34" charset="0"/>
                <a:ea typeface="Verdana" panose="020B0604030504040204" pitchFamily="34" charset="0"/>
                <a:cs typeface="Verdana" panose="020B0604030504040204" pitchFamily="34" charset="0"/>
              </a:rPr>
              <a:t>Recommendation (27 April 2007).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5"/>
              </a:rPr>
              <a:t>SOAP Version 1.2 Part 0: Primer (Second Edition)</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n-US" sz="1600" dirty="0">
                <a:latin typeface="Verdana" panose="020B0604030504040204" pitchFamily="34" charset="0"/>
                <a:ea typeface="Verdana" panose="020B0604030504040204" pitchFamily="34" charset="0"/>
                <a:cs typeface="Verdana" panose="020B0604030504040204" pitchFamily="34" charset="0"/>
              </a:rPr>
              <a:t>W3C Recommendation (27 April 2007).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6"/>
              </a:rPr>
              <a:t>SOAP Version 1.2 Part 1: Messaging Framework (Second Edition)</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n-US" sz="1600" dirty="0">
                <a:latin typeface="Verdana" panose="020B0604030504040204" pitchFamily="34" charset="0"/>
                <a:ea typeface="Verdana" panose="020B0604030504040204" pitchFamily="34" charset="0"/>
                <a:cs typeface="Verdana" panose="020B0604030504040204" pitchFamily="34" charset="0"/>
              </a:rPr>
              <a:t>W3C Recommendation (27 April 2007).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7"/>
              </a:rPr>
              <a:t>SOAP Version 1.2 Part 2: Adjuncts (Second Edition)</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n-US" sz="1600" dirty="0">
                <a:latin typeface="Verdana" panose="020B0604030504040204" pitchFamily="34" charset="0"/>
                <a:ea typeface="Verdana" panose="020B0604030504040204" pitchFamily="34" charset="0"/>
                <a:cs typeface="Verdana" panose="020B0604030504040204" pitchFamily="34" charset="0"/>
              </a:rPr>
              <a:t>W3C Recommendation (27 April 2007).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8"/>
              </a:rPr>
              <a:t>SOAP Version 1.2 Specification Assertions and Test Collection (Second Edition)</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n-US" sz="1600" dirty="0">
                <a:latin typeface="Verdana" panose="020B0604030504040204" pitchFamily="34" charset="0"/>
                <a:ea typeface="Verdana" panose="020B0604030504040204" pitchFamily="34" charset="0"/>
                <a:cs typeface="Verdana" panose="020B0604030504040204" pitchFamily="34" charset="0"/>
              </a:rPr>
              <a:t>W3C Recommendation (25 January 2005).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9"/>
              </a:rPr>
              <a:t>SOAP Message Transmission Optimization Mechanism</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n-US" sz="1600" dirty="0">
                <a:latin typeface="Verdana" panose="020B0604030504040204" pitchFamily="34" charset="0"/>
                <a:ea typeface="Verdana" panose="020B0604030504040204" pitchFamily="34" charset="0"/>
                <a:cs typeface="Verdana" panose="020B0604030504040204" pitchFamily="34" charset="0"/>
              </a:rPr>
              <a:t>W3C Recommendation (25 January 2005). </a:t>
            </a:r>
            <a:r>
              <a:rPr lang="en-U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10"/>
              </a:rPr>
              <a:t>Resource Representation SOAP Header Block</a:t>
            </a:r>
            <a:r>
              <a:rPr lang="en-US" sz="1600" dirty="0">
                <a:latin typeface="Verdana" panose="020B0604030504040204" pitchFamily="34" charset="0"/>
                <a:ea typeface="Verdana" panose="020B0604030504040204" pitchFamily="34" charset="0"/>
                <a:cs typeface="Verdana" panose="020B0604030504040204" pitchFamily="34" charset="0"/>
              </a:rPr>
              <a:t>. </a:t>
            </a:r>
            <a:r>
              <a:rPr lang="es-ES" sz="1600" dirty="0">
                <a:latin typeface="Verdana" panose="020B0604030504040204" pitchFamily="34" charset="0"/>
                <a:ea typeface="Verdana" panose="020B0604030504040204" pitchFamily="34" charset="0"/>
                <a:cs typeface="Verdana" panose="020B0604030504040204" pitchFamily="34" charset="0"/>
              </a:rPr>
              <a:t>W3C. (en inglés)</a:t>
            </a:r>
            <a:endParaRPr lang="es-MX" sz="1600"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Aft>
                <a:spcPts val="750"/>
              </a:spcAft>
              <a:buSzPts val="1000"/>
              <a:buFont typeface="Symbol" panose="05050102010706020507" pitchFamily="18" charset="2"/>
              <a:buChar char=""/>
              <a:tabLst>
                <a:tab pos="342892" algn="l"/>
              </a:tabLst>
            </a:pPr>
            <a:r>
              <a:rPr lang="es-ES" sz="1600" dirty="0">
                <a:latin typeface="Verdana" panose="020B0604030504040204" pitchFamily="34" charset="0"/>
                <a:ea typeface="Verdana" panose="020B0604030504040204" pitchFamily="34" charset="0"/>
                <a:cs typeface="Verdana" panose="020B0604030504040204" pitchFamily="34" charset="0"/>
              </a:rPr>
              <a:t>Recomendación del W3C (24 de junio de 2003). </a:t>
            </a:r>
            <a:r>
              <a:rPr lang="es-ES" sz="1600" i="1"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11"/>
              </a:rPr>
              <a:t>SOAP Versión 1.2 Parte 0: Fundamentos</a:t>
            </a:r>
            <a:r>
              <a:rPr lang="es-ES" sz="1600" dirty="0">
                <a:latin typeface="Verdana" panose="020B0604030504040204" pitchFamily="34" charset="0"/>
                <a:ea typeface="Verdana" panose="020B0604030504040204" pitchFamily="34" charset="0"/>
                <a:cs typeface="Verdana" panose="020B0604030504040204" pitchFamily="34" charset="0"/>
              </a:rPr>
              <a:t> . W3C. (en español)</a:t>
            </a:r>
            <a:endParaRPr lang="es-MX"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71066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a:latin typeface="Tahoma" panose="020B0604030504040204" pitchFamily="34" charset="0"/>
                <a:ea typeface="Tahoma" panose="020B0604030504040204" pitchFamily="34" charset="0"/>
                <a:cs typeface="Tahoma" panose="020B0604030504040204" pitchFamily="34" charset="0"/>
              </a:rPr>
              <a:t>WebSocket</a:t>
            </a:r>
            <a:endParaRPr lang="es-ES" sz="3600" dirty="0"/>
          </a:p>
        </p:txBody>
      </p:sp>
      <p:sp>
        <p:nvSpPr>
          <p:cNvPr id="10" name="Rectángulo 9"/>
          <p:cNvSpPr/>
          <p:nvPr/>
        </p:nvSpPr>
        <p:spPr>
          <a:xfrm>
            <a:off x="1283111" y="825500"/>
            <a:ext cx="7517990" cy="526297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err="1">
                <a:latin typeface="Verdana" panose="020B0604030504040204" pitchFamily="34" charset="0"/>
                <a:ea typeface="Verdana" panose="020B0604030504040204" pitchFamily="34" charset="0"/>
                <a:cs typeface="Verdana" panose="020B0604030504040204" pitchFamily="34" charset="0"/>
              </a:rPr>
              <a:t>WebSocket</a:t>
            </a:r>
            <a:r>
              <a:rPr lang="es-ES" dirty="0">
                <a:latin typeface="Verdana" panose="020B0604030504040204" pitchFamily="34" charset="0"/>
                <a:ea typeface="Verdana" panose="020B0604030504040204" pitchFamily="34" charset="0"/>
                <a:cs typeface="Verdana" panose="020B0604030504040204" pitchFamily="34" charset="0"/>
              </a:rPr>
              <a:t> </a:t>
            </a:r>
            <a:r>
              <a:rPr lang="es-ES" dirty="0" smtClean="0">
                <a:latin typeface="Verdana" panose="020B0604030504040204" pitchFamily="34" charset="0"/>
                <a:ea typeface="Verdana" panose="020B0604030504040204" pitchFamily="34" charset="0"/>
                <a:cs typeface="Verdana" panose="020B0604030504040204" pitchFamily="34" charset="0"/>
              </a:rPr>
              <a:t>es </a:t>
            </a:r>
            <a:r>
              <a:rPr lang="es-ES" dirty="0">
                <a:latin typeface="Verdana" panose="020B0604030504040204" pitchFamily="34" charset="0"/>
                <a:ea typeface="Verdana" panose="020B0604030504040204" pitchFamily="34" charset="0"/>
                <a:cs typeface="Verdana" panose="020B0604030504040204" pitchFamily="34" charset="0"/>
              </a:rPr>
              <a:t>una tecnología que proporciona un canal de comunicación bidireccional y full-</a:t>
            </a:r>
            <a:r>
              <a:rPr lang="es-ES" dirty="0" err="1">
                <a:latin typeface="Verdana" panose="020B0604030504040204" pitchFamily="34" charset="0"/>
                <a:ea typeface="Verdana" panose="020B0604030504040204" pitchFamily="34" charset="0"/>
                <a:cs typeface="Verdana" panose="020B0604030504040204" pitchFamily="34" charset="0"/>
              </a:rPr>
              <a:t>duplex</a:t>
            </a:r>
            <a:r>
              <a:rPr lang="es-ES" dirty="0">
                <a:latin typeface="Verdana" panose="020B0604030504040204" pitchFamily="34" charset="0"/>
                <a:ea typeface="Verdana" panose="020B0604030504040204" pitchFamily="34" charset="0"/>
                <a:cs typeface="Verdana" panose="020B0604030504040204" pitchFamily="34" charset="0"/>
              </a:rPr>
              <a:t> sobre un único </a:t>
            </a:r>
            <a:r>
              <a:rPr lang="es-ES" dirty="0" smtClean="0">
                <a:latin typeface="Verdana" panose="020B0604030504040204" pitchFamily="34" charset="0"/>
                <a:ea typeface="Verdana" panose="020B0604030504040204" pitchFamily="34" charset="0"/>
                <a:cs typeface="Verdana" panose="020B0604030504040204" pitchFamily="34" charset="0"/>
              </a:rPr>
              <a:t>socket TCP.</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Está </a:t>
            </a:r>
            <a:r>
              <a:rPr lang="es-ES" dirty="0">
                <a:latin typeface="Verdana" panose="020B0604030504040204" pitchFamily="34" charset="0"/>
                <a:ea typeface="Verdana" panose="020B0604030504040204" pitchFamily="34" charset="0"/>
                <a:cs typeface="Verdana" panose="020B0604030504040204" pitchFamily="34" charset="0"/>
              </a:rPr>
              <a:t>diseñada para ser implementada en navegadores y servidores web, pero puede utilizarse por cualquier aplicación </a:t>
            </a:r>
            <a:r>
              <a:rPr lang="es-ES" dirty="0" smtClean="0">
                <a:latin typeface="Verdana" panose="020B0604030504040204" pitchFamily="34" charset="0"/>
                <a:ea typeface="Verdana" panose="020B0604030504040204" pitchFamily="34" charset="0"/>
                <a:cs typeface="Verdana" panose="020B0604030504040204" pitchFamily="34" charset="0"/>
              </a:rPr>
              <a:t>cliente-servidor.</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El </a:t>
            </a:r>
            <a:r>
              <a:rPr lang="es-ES" dirty="0">
                <a:latin typeface="Verdana" panose="020B0604030504040204" pitchFamily="34" charset="0"/>
                <a:ea typeface="Verdana" panose="020B0604030504040204" pitchFamily="34" charset="0"/>
                <a:cs typeface="Verdana" panose="020B0604030504040204" pitchFamily="34" charset="0"/>
              </a:rPr>
              <a:t>uso de esta tecnología proporciona una funcionalidad similar a la apertura de varias conexiones en distintos puertos pero </a:t>
            </a:r>
            <a:r>
              <a:rPr lang="es-ES" dirty="0" err="1">
                <a:latin typeface="Verdana" panose="020B0604030504040204" pitchFamily="34" charset="0"/>
                <a:ea typeface="Verdana" panose="020B0604030504040204" pitchFamily="34" charset="0"/>
                <a:cs typeface="Verdana" panose="020B0604030504040204" pitchFamily="34" charset="0"/>
              </a:rPr>
              <a:t>multiplexando</a:t>
            </a:r>
            <a:r>
              <a:rPr lang="es-ES" dirty="0">
                <a:latin typeface="Verdana" panose="020B0604030504040204" pitchFamily="34" charset="0"/>
                <a:ea typeface="Verdana" panose="020B0604030504040204" pitchFamily="34" charset="0"/>
                <a:cs typeface="Verdana" panose="020B0604030504040204" pitchFamily="34" charset="0"/>
              </a:rPr>
              <a:t> diferentes servicios </a:t>
            </a:r>
            <a:r>
              <a:rPr lang="es-ES" dirty="0" err="1">
                <a:latin typeface="Verdana" panose="020B0604030504040204" pitchFamily="34" charset="0"/>
                <a:ea typeface="Verdana" panose="020B0604030504040204" pitchFamily="34" charset="0"/>
                <a:cs typeface="Verdana" panose="020B0604030504040204" pitchFamily="34" charset="0"/>
              </a:rPr>
              <a:t>WebSocket</a:t>
            </a:r>
            <a:r>
              <a:rPr lang="es-ES" dirty="0">
                <a:latin typeface="Verdana" panose="020B0604030504040204" pitchFamily="34" charset="0"/>
                <a:ea typeface="Verdana" panose="020B0604030504040204" pitchFamily="34" charset="0"/>
                <a:cs typeface="Verdana" panose="020B0604030504040204" pitchFamily="34" charset="0"/>
              </a:rPr>
              <a:t> sobre un único puerto TCP (a costa de una pequeña sobrecarga del protocolo).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Para establecer una conexión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el cliente manda una petición de negociación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y el servidor manda una respuesta de negociación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Esta negociación puede parecerse a la negociación HTTP, pero no es así. Permite al servidor interpretar parte de la petición de negociación como HTTP y entonces cambiar a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a:t>
            </a:r>
            <a:endParaRPr lang="es-ES" dirty="0">
              <a:latin typeface="Verdana" panose="020B0604030504040204" pitchFamily="34" charset="0"/>
              <a:ea typeface="Verdana" panose="020B0604030504040204" pitchFamily="34" charset="0"/>
              <a:cs typeface="Verdana" panose="020B0604030504040204" pitchFamily="34" charset="0"/>
            </a:endParaRPr>
          </a:p>
        </p:txBody>
      </p:sp>
      <p:sp>
        <p:nvSpPr>
          <p:cNvPr id="11" name="CuadroTexto 10"/>
          <p:cNvSpPr txBox="1"/>
          <p:nvPr/>
        </p:nvSpPr>
        <p:spPr>
          <a:xfrm>
            <a:off x="771198" y="282413"/>
            <a:ext cx="657552" cy="400110"/>
          </a:xfrm>
          <a:prstGeom prst="rect">
            <a:avLst/>
          </a:prstGeom>
          <a:solidFill>
            <a:schemeClr val="accent2">
              <a:lumMod val="75000"/>
            </a:schemeClr>
          </a:solidFill>
        </p:spPr>
        <p:txBody>
          <a:bodyPr wrap="none" rtlCol="0">
            <a:spAutoFit/>
          </a:bodyPr>
          <a:lstStyle/>
          <a:p>
            <a:r>
              <a:rPr lang="es-ES" sz="2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WS</a:t>
            </a:r>
            <a:endParaRPr lang="es-E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22475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a:latin typeface="Tahoma" panose="020B0604030504040204" pitchFamily="34" charset="0"/>
                <a:ea typeface="Tahoma" panose="020B0604030504040204" pitchFamily="34" charset="0"/>
                <a:cs typeface="Tahoma" panose="020B0604030504040204" pitchFamily="34" charset="0"/>
              </a:rPr>
              <a:t>WebSocket</a:t>
            </a:r>
            <a:endParaRPr lang="es-ES" sz="3600" dirty="0"/>
          </a:p>
        </p:txBody>
      </p:sp>
      <p:sp>
        <p:nvSpPr>
          <p:cNvPr id="11" name="CuadroTexto 10"/>
          <p:cNvSpPr txBox="1"/>
          <p:nvPr/>
        </p:nvSpPr>
        <p:spPr>
          <a:xfrm>
            <a:off x="771198" y="282413"/>
            <a:ext cx="657552" cy="400110"/>
          </a:xfrm>
          <a:prstGeom prst="rect">
            <a:avLst/>
          </a:prstGeom>
          <a:solidFill>
            <a:schemeClr val="accent2">
              <a:lumMod val="75000"/>
            </a:schemeClr>
          </a:solidFill>
        </p:spPr>
        <p:txBody>
          <a:bodyPr wrap="none" rtlCol="0">
            <a:spAutoFit/>
          </a:bodyPr>
          <a:lstStyle/>
          <a:p>
            <a:r>
              <a:rPr lang="es-ES" sz="2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WS</a:t>
            </a:r>
            <a:endParaRPr lang="es-E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604684" y="716643"/>
            <a:ext cx="8281717" cy="566308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Una </a:t>
            </a:r>
            <a:r>
              <a:rPr lang="es-MX" dirty="0">
                <a:latin typeface="Verdana" panose="020B0604030504040204" pitchFamily="34" charset="0"/>
                <a:ea typeface="Verdana" panose="020B0604030504040204" pitchFamily="34" charset="0"/>
                <a:cs typeface="Verdana" panose="020B0604030504040204" pitchFamily="34" charset="0"/>
              </a:rPr>
              <a:t>vez establecida, las tramas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de datos pueden empezar a enviarse en ambos sentidos entre el cliente y el servidor en modo full-</a:t>
            </a:r>
            <a:r>
              <a:rPr lang="es-MX" dirty="0" err="1">
                <a:latin typeface="Verdana" panose="020B0604030504040204" pitchFamily="34" charset="0"/>
                <a:ea typeface="Verdana" panose="020B0604030504040204" pitchFamily="34" charset="0"/>
                <a:cs typeface="Verdana" panose="020B0604030504040204" pitchFamily="34" charset="0"/>
              </a:rPr>
              <a:t>duplex</a:t>
            </a:r>
            <a:r>
              <a:rPr lang="es-MX" dirty="0">
                <a:latin typeface="Verdana" panose="020B0604030504040204" pitchFamily="34" charset="0"/>
                <a:ea typeface="Verdana" panose="020B0604030504040204" pitchFamily="34" charset="0"/>
                <a:cs typeface="Verdana" panose="020B0604030504040204" pitchFamily="34" charset="0"/>
              </a:rPr>
              <a:t>. Las tramas de texto pueden ser enviadas en modo full-</a:t>
            </a:r>
            <a:r>
              <a:rPr lang="es-MX" dirty="0" err="1">
                <a:latin typeface="Verdana" panose="020B0604030504040204" pitchFamily="34" charset="0"/>
                <a:ea typeface="Verdana" panose="020B0604030504040204" pitchFamily="34" charset="0"/>
                <a:cs typeface="Verdana" panose="020B0604030504040204" pitchFamily="34" charset="0"/>
              </a:rPr>
              <a:t>duplex</a:t>
            </a:r>
            <a:r>
              <a:rPr lang="es-MX" dirty="0">
                <a:latin typeface="Verdana" panose="020B0604030504040204" pitchFamily="34" charset="0"/>
                <a:ea typeface="Verdana" panose="020B0604030504040204" pitchFamily="34" charset="0"/>
                <a:cs typeface="Verdana" panose="020B0604030504040204" pitchFamily="34" charset="0"/>
              </a:rPr>
              <a:t> también, en ambas direcciones al mismo tiempo. La información se segmenta en tramas de 2 bytes.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La implementación de cliente del protocolo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intenta detectar si el agente de usuario está configurado para utilizar un proxy a la hora de conectar a un host y puerto remoto, y si es así, utiliza el método HTTP CONNECT para establecer un túnel persistente. Implementa una negociación compatible con HTTP para que los servidores HTTP puedan compartir sus puertos HTTP y HTTPS por defecto (80 y 443) con una pasarela o servidor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El </a:t>
            </a:r>
            <a:r>
              <a:rPr lang="es-MX" dirty="0">
                <a:latin typeface="Verdana" panose="020B0604030504040204" pitchFamily="34" charset="0"/>
                <a:ea typeface="Verdana" panose="020B0604030504040204" pitchFamily="34" charset="0"/>
                <a:cs typeface="Verdana" panose="020B0604030504040204" pitchFamily="34" charset="0"/>
              </a:rPr>
              <a:t>protocolo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define un prefijo “</a:t>
            </a:r>
            <a:r>
              <a:rPr lang="es-MX" dirty="0" err="1">
                <a:latin typeface="Verdana" panose="020B0604030504040204" pitchFamily="34" charset="0"/>
                <a:ea typeface="Verdana" panose="020B0604030504040204" pitchFamily="34" charset="0"/>
                <a:cs typeface="Verdana" panose="020B0604030504040204" pitchFamily="34" charset="0"/>
              </a:rPr>
              <a:t>ws</a:t>
            </a:r>
            <a:r>
              <a:rPr lang="es-MX" dirty="0">
                <a:latin typeface="Verdana" panose="020B0604030504040204" pitchFamily="34" charset="0"/>
                <a:ea typeface="Verdana" panose="020B0604030504040204" pitchFamily="34" charset="0"/>
                <a:cs typeface="Verdana" panose="020B0604030504040204" pitchFamily="34" charset="0"/>
              </a:rPr>
              <a:t>://” y “</a:t>
            </a:r>
            <a:r>
              <a:rPr lang="es-MX" dirty="0" err="1">
                <a:latin typeface="Verdana" panose="020B0604030504040204" pitchFamily="34" charset="0"/>
                <a:ea typeface="Verdana" panose="020B0604030504040204" pitchFamily="34" charset="0"/>
                <a:cs typeface="Verdana" panose="020B0604030504040204" pitchFamily="34" charset="0"/>
              </a:rPr>
              <a:t>wss</a:t>
            </a:r>
            <a:r>
              <a:rPr lang="es-MX" dirty="0">
                <a:latin typeface="Verdana" panose="020B0604030504040204" pitchFamily="34" charset="0"/>
                <a:ea typeface="Verdana" panose="020B0604030504040204" pitchFamily="34" charset="0"/>
                <a:cs typeface="Verdana" panose="020B0604030504040204" pitchFamily="34" charset="0"/>
              </a:rPr>
              <a:t>://” para indicar una conexión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y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Secure</a:t>
            </a:r>
            <a:r>
              <a:rPr lang="es-MX" dirty="0">
                <a:latin typeface="Verdana" panose="020B0604030504040204" pitchFamily="34" charset="0"/>
                <a:ea typeface="Verdana" panose="020B0604030504040204" pitchFamily="34" charset="0"/>
                <a:cs typeface="Verdana" panose="020B0604030504040204" pitchFamily="34" charset="0"/>
              </a:rPr>
              <a:t>, respectivamente. Algunos servidores proxy no interfieren en la conexión y funcionan perfectamente con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otros afectan al correcto funcionamiento de </a:t>
            </a:r>
            <a:r>
              <a:rPr lang="es-MX" dirty="0" err="1">
                <a:latin typeface="Verdana" panose="020B0604030504040204" pitchFamily="34" charset="0"/>
                <a:ea typeface="Verdana" panose="020B0604030504040204" pitchFamily="34" charset="0"/>
                <a:cs typeface="Verdana" panose="020B0604030504040204" pitchFamily="34" charset="0"/>
              </a:rPr>
              <a:t>WebSocket</a:t>
            </a:r>
            <a:r>
              <a:rPr lang="es-MX" dirty="0">
                <a:latin typeface="Verdana" panose="020B0604030504040204" pitchFamily="34" charset="0"/>
                <a:ea typeface="Verdana" panose="020B0604030504040204" pitchFamily="34" charset="0"/>
                <a:cs typeface="Verdana" panose="020B0604030504040204" pitchFamily="34" charset="0"/>
              </a:rPr>
              <a:t>, provocando que la conexión falle. </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254272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1601905" y="1295400"/>
            <a:ext cx="184731" cy="369332"/>
          </a:xfrm>
          <a:prstGeom prst="rect">
            <a:avLst/>
          </a:prstGeom>
          <a:noFill/>
        </p:spPr>
        <p:txBody>
          <a:bodyPr wrap="none" rtlCol="0">
            <a:spAutoFit/>
          </a:bodyPr>
          <a:lstStyle/>
          <a:p>
            <a:endParaRPr lang="es-ES" dirty="0"/>
          </a:p>
        </p:txBody>
      </p:sp>
      <p:sp>
        <p:nvSpPr>
          <p:cNvPr id="13" name="Rectángulo 12"/>
          <p:cNvSpPr/>
          <p:nvPr/>
        </p:nvSpPr>
        <p:spPr>
          <a:xfrm>
            <a:off x="1474806" y="905384"/>
            <a:ext cx="7343351" cy="5016758"/>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sz="2000" dirty="0">
                <a:latin typeface="Verdana" panose="020B0604030504040204" pitchFamily="34" charset="0"/>
                <a:ea typeface="Verdana" panose="020B0604030504040204" pitchFamily="34" charset="0"/>
                <a:cs typeface="Verdana" panose="020B0604030504040204" pitchFamily="34" charset="0"/>
              </a:rPr>
              <a:t>Es un protocolo ligero usado para la comunicación máquina a máquina (</a:t>
            </a:r>
            <a:r>
              <a:rPr lang="es-ES" sz="2000" b="1" dirty="0">
                <a:latin typeface="Verdana" panose="020B0604030504040204" pitchFamily="34" charset="0"/>
                <a:ea typeface="Verdana" panose="020B0604030504040204" pitchFamily="34" charset="0"/>
                <a:cs typeface="Verdana" panose="020B0604030504040204" pitchFamily="34" charset="0"/>
              </a:rPr>
              <a:t>M2M</a:t>
            </a:r>
            <a:r>
              <a:rPr lang="es-ES" sz="2000" dirty="0">
                <a:latin typeface="Verdana" panose="020B0604030504040204" pitchFamily="34" charset="0"/>
                <a:ea typeface="Verdana" panose="020B0604030504040204" pitchFamily="34" charset="0"/>
                <a:cs typeface="Verdana" panose="020B0604030504040204" pitchFamily="34" charset="0"/>
              </a:rPr>
              <a:t>) en el </a:t>
            </a:r>
            <a:r>
              <a:rPr lang="es-ES" sz="2000" i="1" dirty="0">
                <a:latin typeface="Verdana" panose="020B0604030504040204" pitchFamily="34" charset="0"/>
                <a:ea typeface="Verdana" panose="020B0604030504040204" pitchFamily="34" charset="0"/>
                <a:cs typeface="Verdana" panose="020B0604030504040204" pitchFamily="34" charset="0"/>
              </a:rPr>
              <a:t>Internet of </a:t>
            </a:r>
            <a:r>
              <a:rPr lang="es-ES" sz="2000" i="1" dirty="0" err="1">
                <a:latin typeface="Verdana" panose="020B0604030504040204" pitchFamily="34" charset="0"/>
                <a:ea typeface="Verdana" panose="020B0604030504040204" pitchFamily="34" charset="0"/>
                <a:cs typeface="Verdana" panose="020B0604030504040204" pitchFamily="34" charset="0"/>
              </a:rPr>
              <a:t>Things</a:t>
            </a:r>
            <a:r>
              <a:rPr lang="es-ES" sz="2000" i="1" dirty="0">
                <a:latin typeface="Verdana" panose="020B0604030504040204" pitchFamily="34" charset="0"/>
                <a:ea typeface="Verdana" panose="020B0604030504040204" pitchFamily="34" charset="0"/>
                <a:cs typeface="Verdana" panose="020B0604030504040204" pitchFamily="34" charset="0"/>
              </a:rPr>
              <a:t> </a:t>
            </a:r>
            <a:endParaRPr lang="es-ES" sz="2000" i="1"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Los </a:t>
            </a:r>
            <a:r>
              <a:rPr lang="es-ES" sz="2000" dirty="0">
                <a:latin typeface="Verdana" panose="020B0604030504040204" pitchFamily="34" charset="0"/>
                <a:ea typeface="Verdana" panose="020B0604030504040204" pitchFamily="34" charset="0"/>
                <a:cs typeface="Verdana" panose="020B0604030504040204" pitchFamily="34" charset="0"/>
              </a:rPr>
              <a:t>clientes son pequeños y utiliza el ancho de banda de red de forma eficiente, facilitando ser utilizado en la mayoría de los dispositivos empotrados con pocos recursos.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La </a:t>
            </a:r>
            <a:r>
              <a:rPr lang="es-ES" sz="2000" dirty="0">
                <a:latin typeface="Verdana" panose="020B0604030504040204" pitchFamily="34" charset="0"/>
                <a:ea typeface="Verdana" panose="020B0604030504040204" pitchFamily="34" charset="0"/>
                <a:cs typeface="Verdana" panose="020B0604030504040204" pitchFamily="34" charset="0"/>
              </a:rPr>
              <a:t>cabecera de longitud fija tiene sólo 2 bytes de longitud y se minimizan los intercambios de protocolo para reducir el tráfico en la red.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Se </a:t>
            </a:r>
            <a:r>
              <a:rPr lang="es-ES" sz="2000" dirty="0">
                <a:latin typeface="Verdana" panose="020B0604030504040204" pitchFamily="34" charset="0"/>
                <a:ea typeface="Verdana" panose="020B0604030504040204" pitchFamily="34" charset="0"/>
                <a:cs typeface="Verdana" panose="020B0604030504040204" pitchFamily="34" charset="0"/>
              </a:rPr>
              <a:t>ejecuta </a:t>
            </a:r>
            <a:r>
              <a:rPr lang="es-ES" sz="2000" b="1" dirty="0">
                <a:latin typeface="Verdana" panose="020B0604030504040204" pitchFamily="34" charset="0"/>
                <a:ea typeface="Verdana" panose="020B0604030504040204" pitchFamily="34" charset="0"/>
                <a:cs typeface="Verdana" panose="020B0604030504040204" pitchFamily="34" charset="0"/>
              </a:rPr>
              <a:t>sobre TCP/IP</a:t>
            </a:r>
            <a:r>
              <a:rPr lang="es-ES" sz="2000" dirty="0">
                <a:latin typeface="Verdana" panose="020B0604030504040204" pitchFamily="34" charset="0"/>
                <a:ea typeface="Verdana" panose="020B0604030504040204" pitchFamily="34" charset="0"/>
                <a:cs typeface="Verdana" panose="020B0604030504040204" pitchFamily="34" charset="0"/>
              </a:rPr>
              <a:t>, que proporciona conectividad de red básica. No depende en modo alguno del contenido del mensaje.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sz="2000" dirty="0">
                <a:latin typeface="Verdana" panose="020B0604030504040204" pitchFamily="34" charset="0"/>
                <a:ea typeface="Verdana" panose="020B0604030504040204" pitchFamily="34" charset="0"/>
                <a:cs typeface="Verdana" panose="020B0604030504040204" pitchFamily="34" charset="0"/>
              </a:rPr>
              <a:t>El protocolo </a:t>
            </a:r>
            <a:r>
              <a:rPr lang="es-MX" sz="2000" dirty="0" smtClean="0">
                <a:latin typeface="Verdana" panose="020B0604030504040204" pitchFamily="34" charset="0"/>
                <a:ea typeface="Verdana" panose="020B0604030504040204" pitchFamily="34" charset="0"/>
                <a:cs typeface="Verdana" panose="020B0604030504040204" pitchFamily="34" charset="0"/>
              </a:rPr>
              <a:t>MQTT da </a:t>
            </a:r>
            <a:r>
              <a:rPr lang="es-MX" sz="2000" dirty="0">
                <a:latin typeface="Verdana" panose="020B0604030504040204" pitchFamily="34" charset="0"/>
                <a:ea typeface="Verdana" panose="020B0604030504040204" pitchFamily="34" charset="0"/>
                <a:cs typeface="Verdana" panose="020B0604030504040204" pitchFamily="34" charset="0"/>
              </a:rPr>
              <a:t>soporte a la entrega asegurada y a transferencias 'dispara y olvida'. </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pic>
        <p:nvPicPr>
          <p:cNvPr id="14" name="Imagen 13"/>
          <p:cNvPicPr>
            <a:picLocks noChangeAspect="1"/>
          </p:cNvPicPr>
          <p:nvPr/>
        </p:nvPicPr>
        <p:blipFill>
          <a:blip r:embed="rId2"/>
          <a:stretch>
            <a:fillRect/>
          </a:stretch>
        </p:blipFill>
        <p:spPr>
          <a:xfrm>
            <a:off x="664637" y="230520"/>
            <a:ext cx="1900238" cy="500063"/>
          </a:xfrm>
          <a:prstGeom prst="rect">
            <a:avLst/>
          </a:prstGeom>
        </p:spPr>
      </p:pic>
      <p:sp>
        <p:nvSpPr>
          <p:cNvPr id="15" name="Rectángulo 14"/>
          <p:cNvSpPr/>
          <p:nvPr/>
        </p:nvSpPr>
        <p:spPr>
          <a:xfrm>
            <a:off x="2669457" y="165100"/>
            <a:ext cx="622054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p:nvSpPr>
        <p:spPr>
          <a:xfrm>
            <a:off x="2527300" y="266700"/>
            <a:ext cx="62738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400" i="1" dirty="0" err="1" smtClean="0">
                <a:latin typeface="Verdana" panose="020B0604030504040204" pitchFamily="34" charset="0"/>
                <a:ea typeface="Verdana" panose="020B0604030504040204" pitchFamily="34" charset="0"/>
                <a:cs typeface="Verdana" panose="020B0604030504040204" pitchFamily="34" charset="0"/>
              </a:rPr>
              <a:t>Message</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a:latin typeface="Verdana" panose="020B0604030504040204" pitchFamily="34" charset="0"/>
                <a:ea typeface="Verdana" panose="020B0604030504040204" pitchFamily="34" charset="0"/>
                <a:cs typeface="Verdana" panose="020B0604030504040204" pitchFamily="34" charset="0"/>
              </a:rPr>
              <a:t>Queuing</a:t>
            </a:r>
            <a:r>
              <a:rPr lang="es-MX" sz="2400" i="1" dirty="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Telemetry</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Transport</a:t>
            </a:r>
            <a:r>
              <a:rPr lang="es-MX" sz="2400" i="1" dirty="0" smtClean="0">
                <a:latin typeface="Verdana" panose="020B0604030504040204" pitchFamily="34" charset="0"/>
                <a:ea typeface="Verdana" panose="020B0604030504040204" pitchFamily="34" charset="0"/>
                <a:cs typeface="Verdana" panose="020B0604030504040204" pitchFamily="34" charset="0"/>
              </a:rPr>
              <a:t> </a:t>
            </a:r>
            <a:endPar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368582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664637" y="230520"/>
            <a:ext cx="1900238" cy="500063"/>
          </a:xfrm>
          <a:prstGeom prst="rect">
            <a:avLst/>
          </a:prstGeom>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669457" y="165100"/>
            <a:ext cx="622054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527300" y="266700"/>
            <a:ext cx="62738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400" i="1" dirty="0" err="1" smtClean="0">
                <a:latin typeface="Verdana" panose="020B0604030504040204" pitchFamily="34" charset="0"/>
                <a:ea typeface="Verdana" panose="020B0604030504040204" pitchFamily="34" charset="0"/>
                <a:cs typeface="Verdana" panose="020B0604030504040204" pitchFamily="34" charset="0"/>
              </a:rPr>
              <a:t>Message</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a:latin typeface="Verdana" panose="020B0604030504040204" pitchFamily="34" charset="0"/>
                <a:ea typeface="Verdana" panose="020B0604030504040204" pitchFamily="34" charset="0"/>
                <a:cs typeface="Verdana" panose="020B0604030504040204" pitchFamily="34" charset="0"/>
              </a:rPr>
              <a:t>Queuing</a:t>
            </a:r>
            <a:r>
              <a:rPr lang="es-MX" sz="2400" i="1" dirty="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Telemetry</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Transport</a:t>
            </a:r>
            <a:r>
              <a:rPr lang="es-MX" sz="2400" i="1" dirty="0" smtClean="0">
                <a:latin typeface="Verdana" panose="020B0604030504040204" pitchFamily="34" charset="0"/>
                <a:ea typeface="Verdana" panose="020B0604030504040204" pitchFamily="34" charset="0"/>
                <a:cs typeface="Verdana" panose="020B0604030504040204" pitchFamily="34" charset="0"/>
              </a:rPr>
              <a:t> </a:t>
            </a:r>
            <a:endPar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CuadroTexto 11"/>
          <p:cNvSpPr txBox="1"/>
          <p:nvPr/>
        </p:nvSpPr>
        <p:spPr>
          <a:xfrm>
            <a:off x="1673748" y="1914832"/>
            <a:ext cx="184731" cy="369332"/>
          </a:xfrm>
          <a:prstGeom prst="rect">
            <a:avLst/>
          </a:prstGeom>
          <a:noFill/>
        </p:spPr>
        <p:txBody>
          <a:bodyPr wrap="none" rtlCol="0">
            <a:spAutoFit/>
          </a:bodyPr>
          <a:lstStyle/>
          <a:p>
            <a:endParaRPr lang="es-ES" dirty="0"/>
          </a:p>
        </p:txBody>
      </p:sp>
      <p:sp>
        <p:nvSpPr>
          <p:cNvPr id="13" name="Rectángulo 12"/>
          <p:cNvSpPr/>
          <p:nvPr/>
        </p:nvSpPr>
        <p:spPr>
          <a:xfrm>
            <a:off x="1546649" y="1524816"/>
            <a:ext cx="7343351" cy="4431983"/>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MX" dirty="0" smtClean="0">
                <a:latin typeface="Tahoma" panose="020B0604030504040204" pitchFamily="34" charset="0"/>
                <a:ea typeface="Tahoma" panose="020B0604030504040204" pitchFamily="34" charset="0"/>
                <a:cs typeface="Tahoma" panose="020B0604030504040204" pitchFamily="34" charset="0"/>
              </a:rPr>
              <a:t>Es </a:t>
            </a:r>
            <a:r>
              <a:rPr lang="es-MX" dirty="0">
                <a:latin typeface="Tahoma" panose="020B0604030504040204" pitchFamily="34" charset="0"/>
                <a:ea typeface="Tahoma" panose="020B0604030504040204" pitchFamily="34" charset="0"/>
                <a:cs typeface="Tahoma" panose="020B0604030504040204" pitchFamily="34" charset="0"/>
              </a:rPr>
              <a:t>un protocolo de publicación/suscripción por lo que la entrega de mensajes es independiente de la aplicación. </a:t>
            </a:r>
            <a:endParaRPr lang="es-MX" dirty="0" smtClean="0">
              <a:latin typeface="Tahoma" panose="020B0604030504040204" pitchFamily="34" charset="0"/>
              <a:ea typeface="Tahoma" panose="020B0604030504040204" pitchFamily="34" charset="0"/>
              <a:cs typeface="Tahoma" panose="020B0604030504040204" pitchFamily="34" charset="0"/>
            </a:endParaRPr>
          </a:p>
          <a:p>
            <a:pPr marL="285750" indent="-285750" algn="just">
              <a:spcBef>
                <a:spcPts val="1200"/>
              </a:spcBef>
              <a:buFont typeface="Wingdings" panose="05000000000000000000" pitchFamily="2" charset="2"/>
              <a:buChar char="q"/>
            </a:pPr>
            <a:r>
              <a:rPr lang="es-MX" dirty="0" smtClean="0">
                <a:latin typeface="Tahoma" panose="020B0604030504040204" pitchFamily="34" charset="0"/>
                <a:ea typeface="Tahoma" panose="020B0604030504040204" pitchFamily="34" charset="0"/>
                <a:cs typeface="Tahoma" panose="020B0604030504040204" pitchFamily="34" charset="0"/>
              </a:rPr>
              <a:t>La </a:t>
            </a:r>
            <a:r>
              <a:rPr lang="es-MX" dirty="0">
                <a:latin typeface="Tahoma" panose="020B0604030504040204" pitchFamily="34" charset="0"/>
                <a:ea typeface="Tahoma" panose="020B0604030504040204" pitchFamily="34" charset="0"/>
                <a:cs typeface="Tahoma" panose="020B0604030504040204" pitchFamily="34" charset="0"/>
              </a:rPr>
              <a:t>entrega desacoplada libera a una aplicación de tener que estar conectada a un servidor y esperando mensajes. </a:t>
            </a:r>
            <a:endParaRPr lang="es-MX" dirty="0" smtClean="0">
              <a:latin typeface="Tahoma" panose="020B0604030504040204" pitchFamily="34" charset="0"/>
              <a:ea typeface="Tahoma" panose="020B0604030504040204" pitchFamily="34" charset="0"/>
              <a:cs typeface="Tahoma" panose="020B0604030504040204" pitchFamily="34" charset="0"/>
            </a:endParaRPr>
          </a:p>
          <a:p>
            <a:pPr marL="285750" indent="-285750" algn="just">
              <a:spcBef>
                <a:spcPts val="1200"/>
              </a:spcBef>
              <a:buFont typeface="Wingdings" panose="05000000000000000000" pitchFamily="2" charset="2"/>
              <a:buChar char="q"/>
            </a:pPr>
            <a:r>
              <a:rPr lang="es-MX" dirty="0" smtClean="0">
                <a:latin typeface="Tahoma" panose="020B0604030504040204" pitchFamily="34" charset="0"/>
                <a:ea typeface="Tahoma" panose="020B0604030504040204" pitchFamily="34" charset="0"/>
                <a:cs typeface="Tahoma" panose="020B0604030504040204" pitchFamily="34" charset="0"/>
              </a:rPr>
              <a:t>El </a:t>
            </a:r>
            <a:r>
              <a:rPr lang="es-MX" dirty="0">
                <a:latin typeface="Tahoma" panose="020B0604030504040204" pitchFamily="34" charset="0"/>
                <a:ea typeface="Tahoma" panose="020B0604030504040204" pitchFamily="34" charset="0"/>
                <a:cs typeface="Tahoma" panose="020B0604030504040204" pitchFamily="34" charset="0"/>
              </a:rPr>
              <a:t>modelo de interacción es como en el correo electrónico, pero optimizado para la programación de aplicaciones. </a:t>
            </a:r>
            <a:endParaRPr lang="es-MX" dirty="0" smtClean="0">
              <a:latin typeface="Tahoma" panose="020B0604030504040204" pitchFamily="34" charset="0"/>
              <a:ea typeface="Tahoma" panose="020B0604030504040204" pitchFamily="34" charset="0"/>
              <a:cs typeface="Tahoma" panose="020B0604030504040204" pitchFamily="34" charset="0"/>
            </a:endParaRPr>
          </a:p>
          <a:p>
            <a:pPr marL="285750" indent="-285750" algn="just">
              <a:spcBef>
                <a:spcPts val="1200"/>
              </a:spcBef>
              <a:buFont typeface="Wingdings" panose="05000000000000000000" pitchFamily="2" charset="2"/>
              <a:buChar char="q"/>
            </a:pPr>
            <a:r>
              <a:rPr lang="es-MX" dirty="0">
                <a:latin typeface="Tahoma" panose="020B0604030504040204" pitchFamily="34" charset="0"/>
                <a:ea typeface="Tahoma" panose="020B0604030504040204" pitchFamily="34" charset="0"/>
                <a:cs typeface="Tahoma" panose="020B0604030504040204" pitchFamily="34" charset="0"/>
              </a:rPr>
              <a:t>La entrega de mensajes puede ser de tres tipos: como máximo una vez, los mensajes se entregan en base a la carga de la red, se puede producir pérdida de mensajes; al menos una vez, se asegura que los mensajes llegan, pero se pueden producir duplicados; exactamente una vez, se asegura que los mensajes llegan exactamente una sola vez. Además, dispone de una función que notifica a los suscriptores si se produce una desconexión de un cliente de un servidor MQTT. </a:t>
            </a:r>
            <a:endParaRPr lang="es-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736017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p:cNvPicPr>
            <a:picLocks noChangeAspect="1"/>
          </p:cNvPicPr>
          <p:nvPr/>
        </p:nvPicPr>
        <p:blipFill>
          <a:blip r:embed="rId2"/>
          <a:stretch>
            <a:fillRect/>
          </a:stretch>
        </p:blipFill>
        <p:spPr>
          <a:xfrm>
            <a:off x="664637" y="230520"/>
            <a:ext cx="1900238" cy="500063"/>
          </a:xfrm>
          <a:prstGeom prst="rect">
            <a:avLst/>
          </a:prstGeom>
        </p:spPr>
      </p:pic>
      <p:sp>
        <p:nvSpPr>
          <p:cNvPr id="12" name="Rectángulo 11"/>
          <p:cNvSpPr/>
          <p:nvPr/>
        </p:nvSpPr>
        <p:spPr>
          <a:xfrm>
            <a:off x="2669457" y="165100"/>
            <a:ext cx="622054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2527300" y="266700"/>
            <a:ext cx="62738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400" i="1" dirty="0" err="1" smtClean="0">
                <a:latin typeface="Verdana" panose="020B0604030504040204" pitchFamily="34" charset="0"/>
                <a:ea typeface="Verdana" panose="020B0604030504040204" pitchFamily="34" charset="0"/>
                <a:cs typeface="Verdana" panose="020B0604030504040204" pitchFamily="34" charset="0"/>
              </a:rPr>
              <a:t>Message</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a:latin typeface="Verdana" panose="020B0604030504040204" pitchFamily="34" charset="0"/>
                <a:ea typeface="Verdana" panose="020B0604030504040204" pitchFamily="34" charset="0"/>
                <a:cs typeface="Verdana" panose="020B0604030504040204" pitchFamily="34" charset="0"/>
              </a:rPr>
              <a:t>Queuing</a:t>
            </a:r>
            <a:r>
              <a:rPr lang="es-MX" sz="2400" i="1" dirty="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Telemetry</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Transport</a:t>
            </a:r>
            <a:r>
              <a:rPr lang="es-MX" sz="2400" i="1" dirty="0" smtClean="0">
                <a:latin typeface="Verdana" panose="020B0604030504040204" pitchFamily="34" charset="0"/>
                <a:ea typeface="Verdana" panose="020B0604030504040204" pitchFamily="34" charset="0"/>
                <a:cs typeface="Verdana" panose="020B0604030504040204" pitchFamily="34" charset="0"/>
              </a:rPr>
              <a:t> </a:t>
            </a:r>
            <a:endPar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uadroTexto 14"/>
          <p:cNvSpPr txBox="1"/>
          <p:nvPr/>
        </p:nvSpPr>
        <p:spPr>
          <a:xfrm>
            <a:off x="1601905" y="1295400"/>
            <a:ext cx="184731" cy="369332"/>
          </a:xfrm>
          <a:prstGeom prst="rect">
            <a:avLst/>
          </a:prstGeom>
          <a:noFill/>
        </p:spPr>
        <p:txBody>
          <a:bodyPr wrap="none" rtlCol="0">
            <a:spAutoFit/>
          </a:bodyPr>
          <a:lstStyle/>
          <a:p>
            <a:endParaRPr lang="es-ES" dirty="0"/>
          </a:p>
        </p:txBody>
      </p:sp>
      <p:sp>
        <p:nvSpPr>
          <p:cNvPr id="16" name="Rectángulo 15"/>
          <p:cNvSpPr/>
          <p:nvPr/>
        </p:nvSpPr>
        <p:spPr>
          <a:xfrm>
            <a:off x="1474806" y="861140"/>
            <a:ext cx="7343351" cy="5416868"/>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La </a:t>
            </a:r>
            <a:r>
              <a:rPr lang="es-MX" dirty="0">
                <a:latin typeface="Verdana" panose="020B0604030504040204" pitchFamily="34" charset="0"/>
                <a:ea typeface="Verdana" panose="020B0604030504040204" pitchFamily="34" charset="0"/>
                <a:cs typeface="Verdana" panose="020B0604030504040204" pitchFamily="34" charset="0"/>
              </a:rPr>
              <a:t>arquitectura de MQTT sigue una </a:t>
            </a:r>
            <a:r>
              <a:rPr lang="es-MX" b="1" dirty="0">
                <a:latin typeface="Verdana" panose="020B0604030504040204" pitchFamily="34" charset="0"/>
                <a:ea typeface="Verdana" panose="020B0604030504040204" pitchFamily="34" charset="0"/>
                <a:cs typeface="Verdana" panose="020B0604030504040204" pitchFamily="34" charset="0"/>
              </a:rPr>
              <a:t>topología de estrella</a:t>
            </a:r>
            <a:r>
              <a:rPr lang="es-MX" dirty="0">
                <a:latin typeface="Verdana" panose="020B0604030504040204" pitchFamily="34" charset="0"/>
                <a:ea typeface="Verdana" panose="020B0604030504040204" pitchFamily="34" charset="0"/>
                <a:cs typeface="Verdana" panose="020B0604030504040204" pitchFamily="34" charset="0"/>
              </a:rPr>
              <a:t>, con un nodo central que hace de servidor o “</a:t>
            </a:r>
            <a:r>
              <a:rPr lang="es-MX" i="1" dirty="0" err="1">
                <a:latin typeface="Verdana" panose="020B0604030504040204" pitchFamily="34" charset="0"/>
                <a:ea typeface="Verdana" panose="020B0604030504040204" pitchFamily="34" charset="0"/>
                <a:cs typeface="Verdana" panose="020B0604030504040204" pitchFamily="34" charset="0"/>
              </a:rPr>
              <a:t>broker</a:t>
            </a:r>
            <a:r>
              <a:rPr lang="es-MX" dirty="0">
                <a:latin typeface="Verdana" panose="020B0604030504040204" pitchFamily="34" charset="0"/>
                <a:ea typeface="Verdana" panose="020B0604030504040204" pitchFamily="34" charset="0"/>
                <a:cs typeface="Verdana" panose="020B0604030504040204" pitchFamily="34" charset="0"/>
              </a:rPr>
              <a:t>” con una capacidad de hasta 10.000 clientes.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El </a:t>
            </a:r>
            <a:r>
              <a:rPr lang="es-MX" i="1" dirty="0" err="1">
                <a:latin typeface="Verdana" panose="020B0604030504040204" pitchFamily="34" charset="0"/>
                <a:ea typeface="Verdana" panose="020B0604030504040204" pitchFamily="34" charset="0"/>
                <a:cs typeface="Verdana" panose="020B0604030504040204" pitchFamily="34" charset="0"/>
              </a:rPr>
              <a:t>broker</a:t>
            </a:r>
            <a:r>
              <a:rPr lang="es-MX" dirty="0">
                <a:latin typeface="Verdana" panose="020B0604030504040204" pitchFamily="34" charset="0"/>
                <a:ea typeface="Verdana" panose="020B0604030504040204" pitchFamily="34" charset="0"/>
                <a:cs typeface="Verdana" panose="020B0604030504040204" pitchFamily="34" charset="0"/>
              </a:rPr>
              <a:t> es el encargado de gestionar la red y de transmitir los mensajes</a:t>
            </a:r>
            <a:r>
              <a:rPr lang="es-MX" dirty="0" smtClean="0">
                <a:latin typeface="Verdana" panose="020B0604030504040204" pitchFamily="34" charset="0"/>
                <a:ea typeface="Verdana" panose="020B0604030504040204" pitchFamily="34" charset="0"/>
                <a:cs typeface="Verdana" panose="020B0604030504040204" pitchFamily="34" charset="0"/>
              </a:rPr>
              <a:t>,-</a:t>
            </a:r>
          </a:p>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Para </a:t>
            </a:r>
            <a:r>
              <a:rPr lang="es-MX" dirty="0">
                <a:latin typeface="Verdana" panose="020B0604030504040204" pitchFamily="34" charset="0"/>
                <a:ea typeface="Verdana" panose="020B0604030504040204" pitchFamily="34" charset="0"/>
                <a:cs typeface="Verdana" panose="020B0604030504040204" pitchFamily="34" charset="0"/>
              </a:rPr>
              <a:t>mantener activo el canal, </a:t>
            </a:r>
            <a:r>
              <a:rPr lang="es-MX"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los clientes mandan periódicamente un paquete (PINGREQ) y esperan la respuesta del </a:t>
            </a:r>
            <a:r>
              <a:rPr lang="es-MX"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broker</a:t>
            </a:r>
            <a:r>
              <a:rPr lang="es-MX"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(PINGRESP). </a:t>
            </a:r>
            <a:r>
              <a:rPr lang="es-MX" dirty="0">
                <a:latin typeface="Verdana" panose="020B0604030504040204" pitchFamily="34" charset="0"/>
                <a:ea typeface="Verdana" panose="020B0604030504040204" pitchFamily="34" charset="0"/>
                <a:cs typeface="Verdana" panose="020B0604030504040204" pitchFamily="34" charset="0"/>
              </a:rPr>
              <a:t>La comunicación puede ser cifrada entre otras muchas opciones.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La comunicación se basa en unos “</a:t>
            </a:r>
            <a:r>
              <a:rPr lang="es-MX" i="1" dirty="0" err="1">
                <a:latin typeface="Verdana" panose="020B0604030504040204" pitchFamily="34" charset="0"/>
                <a:ea typeface="Verdana" panose="020B0604030504040204" pitchFamily="34" charset="0"/>
                <a:cs typeface="Verdana" panose="020B0604030504040204" pitchFamily="34" charset="0"/>
              </a:rPr>
              <a:t>topics</a:t>
            </a:r>
            <a:r>
              <a:rPr lang="es-MX" dirty="0">
                <a:latin typeface="Verdana" panose="020B0604030504040204" pitchFamily="34" charset="0"/>
                <a:ea typeface="Verdana" panose="020B0604030504040204" pitchFamily="34" charset="0"/>
                <a:cs typeface="Verdana" panose="020B0604030504040204" pitchFamily="34" charset="0"/>
              </a:rPr>
              <a:t>” (temas), que el cliente que publica el mensaje crea y los nodos que deseen recibirlo deben suscribirse a él.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La </a:t>
            </a:r>
            <a:r>
              <a:rPr lang="es-MX" dirty="0">
                <a:latin typeface="Verdana" panose="020B0604030504040204" pitchFamily="34" charset="0"/>
                <a:ea typeface="Verdana" panose="020B0604030504040204" pitchFamily="34" charset="0"/>
                <a:cs typeface="Verdana" panose="020B0604030504040204" pitchFamily="34" charset="0"/>
              </a:rPr>
              <a:t>comunicación puede ser de uno a uno, o de uno a muchos. Un “</a:t>
            </a:r>
            <a:r>
              <a:rPr lang="es-MX"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topic</a:t>
            </a:r>
            <a:r>
              <a:rPr lang="es-MX" dirty="0">
                <a:latin typeface="Verdana" panose="020B0604030504040204" pitchFamily="34" charset="0"/>
                <a:ea typeface="Verdana" panose="020B0604030504040204" pitchFamily="34" charset="0"/>
                <a:cs typeface="Verdana" panose="020B0604030504040204" pitchFamily="34" charset="0"/>
              </a:rPr>
              <a:t>” se representa mediante una cadena y tiene una estructura jerárquica. Cada jerarquía se separa con </a:t>
            </a:r>
            <a:r>
              <a:rPr lang="es-MX" b="1" dirty="0">
                <a:latin typeface="Verdana" panose="020B0604030504040204" pitchFamily="34" charset="0"/>
                <a:ea typeface="Verdana" panose="020B0604030504040204" pitchFamily="34" charset="0"/>
                <a:cs typeface="Verdana" panose="020B0604030504040204" pitchFamily="34" charset="0"/>
              </a:rPr>
              <a:t>‘/’</a:t>
            </a:r>
            <a:r>
              <a:rPr lang="es-MX" dirty="0">
                <a:latin typeface="Verdana" panose="020B0604030504040204" pitchFamily="34" charset="0"/>
                <a:ea typeface="Verdana" panose="020B0604030504040204" pitchFamily="34" charset="0"/>
                <a:cs typeface="Verdana" panose="020B0604030504040204" pitchFamily="34" charset="0"/>
              </a:rPr>
              <a:t>. De esta forma un nodo puede suscribirse a un “</a:t>
            </a:r>
            <a:r>
              <a:rPr lang="es-MX" dirty="0" err="1">
                <a:latin typeface="Verdana" panose="020B0604030504040204" pitchFamily="34" charset="0"/>
                <a:ea typeface="Verdana" panose="020B0604030504040204" pitchFamily="34" charset="0"/>
                <a:cs typeface="Verdana" panose="020B0604030504040204" pitchFamily="34" charset="0"/>
              </a:rPr>
              <a:t>topic</a:t>
            </a:r>
            <a:r>
              <a:rPr lang="es-MX" dirty="0">
                <a:latin typeface="Verdana" panose="020B0604030504040204" pitchFamily="34" charset="0"/>
                <a:ea typeface="Verdana" panose="020B0604030504040204" pitchFamily="34" charset="0"/>
                <a:cs typeface="Verdana" panose="020B0604030504040204" pitchFamily="34" charset="0"/>
              </a:rPr>
              <a:t>” concreto o a varios. </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786503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1312607" y="926227"/>
            <a:ext cx="7202744" cy="5170646"/>
          </a:xfrm>
          <a:prstGeom prst="rect">
            <a:avLst/>
          </a:prstGeom>
        </p:spPr>
        <p:txBody>
          <a:bodyPr wrap="square">
            <a:spAutoFit/>
          </a:bodyPr>
          <a:lstStyle/>
          <a:p>
            <a:pPr algn="just"/>
            <a:r>
              <a:rPr lang="es-ES" sz="2200" b="1" dirty="0" smtClean="0">
                <a:latin typeface="Verdana" panose="020B0604030504040204" pitchFamily="34" charset="0"/>
                <a:ea typeface="Verdana" panose="020B0604030504040204" pitchFamily="34" charset="0"/>
                <a:cs typeface="Verdana" panose="020B0604030504040204" pitchFamily="34" charset="0"/>
              </a:rPr>
              <a:t>MQTT </a:t>
            </a:r>
            <a:r>
              <a:rPr lang="es-ES" sz="2200" dirty="0" smtClean="0">
                <a:latin typeface="Verdana" panose="020B0604030504040204" pitchFamily="34" charset="0"/>
                <a:ea typeface="Verdana" panose="020B0604030504040204" pitchFamily="34" charset="0"/>
                <a:cs typeface="Verdana" panose="020B0604030504040204" pitchFamily="34" charset="0"/>
              </a:rPr>
              <a:t>(</a:t>
            </a:r>
            <a:r>
              <a:rPr lang="es-ES" sz="2200" i="1" dirty="0" err="1" smtClean="0">
                <a:latin typeface="Verdana" panose="020B0604030504040204" pitchFamily="34" charset="0"/>
                <a:ea typeface="Verdana" panose="020B0604030504040204" pitchFamily="34" charset="0"/>
                <a:cs typeface="Verdana" panose="020B0604030504040204" pitchFamily="34" charset="0"/>
              </a:rPr>
              <a:t>Message</a:t>
            </a:r>
            <a:r>
              <a:rPr lang="es-ES" sz="2200" i="1" dirty="0" smtClean="0">
                <a:latin typeface="Verdana" panose="020B0604030504040204" pitchFamily="34" charset="0"/>
                <a:ea typeface="Verdana" panose="020B0604030504040204" pitchFamily="34" charset="0"/>
                <a:cs typeface="Verdana" panose="020B0604030504040204" pitchFamily="34" charset="0"/>
              </a:rPr>
              <a:t> </a:t>
            </a:r>
            <a:r>
              <a:rPr lang="es-ES" sz="2200" i="1" dirty="0" err="1" smtClean="0">
                <a:latin typeface="Verdana" panose="020B0604030504040204" pitchFamily="34" charset="0"/>
                <a:ea typeface="Verdana" panose="020B0604030504040204" pitchFamily="34" charset="0"/>
                <a:cs typeface="Verdana" panose="020B0604030504040204" pitchFamily="34" charset="0"/>
              </a:rPr>
              <a:t>Queuing</a:t>
            </a:r>
            <a:r>
              <a:rPr lang="es-ES" sz="2200" i="1" dirty="0" smtClean="0">
                <a:latin typeface="Verdana" panose="020B0604030504040204" pitchFamily="34" charset="0"/>
                <a:ea typeface="Verdana" panose="020B0604030504040204" pitchFamily="34" charset="0"/>
                <a:cs typeface="Verdana" panose="020B0604030504040204" pitchFamily="34" charset="0"/>
              </a:rPr>
              <a:t> </a:t>
            </a:r>
            <a:r>
              <a:rPr lang="es-ES" sz="2200" i="1" dirty="0" err="1" smtClean="0">
                <a:latin typeface="Verdana" panose="020B0604030504040204" pitchFamily="34" charset="0"/>
                <a:ea typeface="Verdana" panose="020B0604030504040204" pitchFamily="34" charset="0"/>
                <a:cs typeface="Verdana" panose="020B0604030504040204" pitchFamily="34" charset="0"/>
              </a:rPr>
              <a:t>Telemetry</a:t>
            </a:r>
            <a:r>
              <a:rPr lang="es-ES" sz="2200" i="1" dirty="0" smtClean="0">
                <a:latin typeface="Verdana" panose="020B0604030504040204" pitchFamily="34" charset="0"/>
                <a:ea typeface="Verdana" panose="020B0604030504040204" pitchFamily="34" charset="0"/>
                <a:cs typeface="Verdana" panose="020B0604030504040204" pitchFamily="34" charset="0"/>
              </a:rPr>
              <a:t> </a:t>
            </a:r>
            <a:r>
              <a:rPr lang="es-ES" sz="2200" i="1" dirty="0" err="1" smtClean="0">
                <a:latin typeface="Verdana" panose="020B0604030504040204" pitchFamily="34" charset="0"/>
                <a:ea typeface="Verdana" panose="020B0604030504040204" pitchFamily="34" charset="0"/>
                <a:cs typeface="Verdana" panose="020B0604030504040204" pitchFamily="34" charset="0"/>
              </a:rPr>
              <a:t>Transport</a:t>
            </a:r>
            <a:r>
              <a:rPr lang="es-ES" sz="2200" dirty="0" smtClean="0">
                <a:latin typeface="Verdana" panose="020B0604030504040204" pitchFamily="34" charset="0"/>
                <a:ea typeface="Verdana" panose="020B0604030504040204" pitchFamily="34" charset="0"/>
                <a:cs typeface="Verdana" panose="020B0604030504040204" pitchFamily="34" charset="0"/>
              </a:rPr>
              <a:t>)  es un protocolo ligero de mensajería basado en publicación/suscripción . Adecuando para M2M e </a:t>
            </a:r>
            <a:r>
              <a:rPr lang="es-ES" sz="2200" dirty="0" err="1" smtClean="0">
                <a:latin typeface="Verdana" panose="020B0604030504040204" pitchFamily="34" charset="0"/>
                <a:ea typeface="Verdana" panose="020B0604030504040204" pitchFamily="34" charset="0"/>
                <a:cs typeface="Verdana" panose="020B0604030504040204" pitchFamily="34" charset="0"/>
              </a:rPr>
              <a:t>IoT</a:t>
            </a:r>
            <a:r>
              <a:rPr lang="es-ES" sz="2200" dirty="0" smtClean="0">
                <a:latin typeface="Verdana" panose="020B0604030504040204" pitchFamily="34" charset="0"/>
                <a:ea typeface="Verdana" panose="020B0604030504040204" pitchFamily="34" charset="0"/>
                <a:cs typeface="Verdana" panose="020B0604030504040204" pitchFamily="34" charset="0"/>
              </a:rPr>
              <a:t> porque añade poca carga a la red y demanda poco consumo energético</a:t>
            </a:r>
          </a:p>
          <a:p>
            <a:pPr algn="just"/>
            <a:endParaRPr lang="es-ES" sz="2200" dirty="0">
              <a:latin typeface="Verdana" panose="020B0604030504040204" pitchFamily="34" charset="0"/>
              <a:ea typeface="Verdana" panose="020B0604030504040204" pitchFamily="34" charset="0"/>
              <a:cs typeface="Verdana" panose="020B0604030504040204" pitchFamily="34" charset="0"/>
            </a:endParaRPr>
          </a:p>
          <a:p>
            <a:pPr algn="just"/>
            <a:r>
              <a:rPr lang="es-ES" sz="2200" b="1" dirty="0" smtClean="0">
                <a:latin typeface="Verdana" panose="020B0604030504040204" pitchFamily="34" charset="0"/>
                <a:ea typeface="Verdana" panose="020B0604030504040204" pitchFamily="34" charset="0"/>
                <a:cs typeface="Verdana" panose="020B0604030504040204" pitchFamily="34" charset="0"/>
              </a:rPr>
              <a:t>Características:</a:t>
            </a:r>
          </a:p>
          <a:p>
            <a:pPr algn="just"/>
            <a:endParaRPr lang="es-ES" sz="22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buFont typeface="Wingdings" panose="05000000000000000000" pitchFamily="2" charset="2"/>
              <a:buChar char="q"/>
            </a:pPr>
            <a:r>
              <a:rPr lang="es-ES" sz="2200" dirty="0" smtClean="0">
                <a:latin typeface="Verdana" panose="020B0604030504040204" pitchFamily="34" charset="0"/>
                <a:ea typeface="Verdana" panose="020B0604030504040204" pitchFamily="34" charset="0"/>
                <a:cs typeface="Verdana" panose="020B0604030504040204" pitchFamily="34" charset="0"/>
              </a:rPr>
              <a:t> Arquitectura </a:t>
            </a:r>
            <a:r>
              <a:rPr lang="es-ES" sz="2200" dirty="0" err="1" smtClean="0">
                <a:latin typeface="Verdana" panose="020B0604030504040204" pitchFamily="34" charset="0"/>
                <a:ea typeface="Verdana" panose="020B0604030504040204" pitchFamily="34" charset="0"/>
                <a:cs typeface="Verdana" panose="020B0604030504040204" pitchFamily="34" charset="0"/>
              </a:rPr>
              <a:t>Publish</a:t>
            </a:r>
            <a:r>
              <a:rPr lang="es-ES" sz="2200" dirty="0" smtClean="0">
                <a:latin typeface="Verdana" panose="020B0604030504040204" pitchFamily="34" charset="0"/>
                <a:ea typeface="Verdana" panose="020B0604030504040204" pitchFamily="34" charset="0"/>
                <a:cs typeface="Verdana" panose="020B0604030504040204" pitchFamily="34" charset="0"/>
              </a:rPr>
              <a:t>/Subscribe</a:t>
            </a:r>
          </a:p>
          <a:p>
            <a:pPr marL="1200150" lvl="2" indent="-285750" algn="just">
              <a:buFont typeface="Wingdings" panose="05000000000000000000" pitchFamily="2" charset="2"/>
              <a:buChar char="q"/>
            </a:pPr>
            <a:r>
              <a:rPr lang="es-ES" sz="2200" dirty="0" smtClean="0">
                <a:latin typeface="Verdana" panose="020B0604030504040204" pitchFamily="34" charset="0"/>
                <a:ea typeface="Verdana" panose="020B0604030504040204" pitchFamily="34" charset="0"/>
                <a:cs typeface="Verdana" panose="020B0604030504040204" pitchFamily="34" charset="0"/>
              </a:rPr>
              <a:t> Ligero de Peso (</a:t>
            </a:r>
            <a:r>
              <a:rPr lang="es-ES" sz="22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Min </a:t>
            </a:r>
            <a:r>
              <a:rPr lang="es-ES" sz="2200" b="1"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Header</a:t>
            </a:r>
            <a:r>
              <a:rPr lang="es-ES" sz="22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s-ES" sz="2200" b="1"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Size</a:t>
            </a:r>
            <a:r>
              <a:rPr lang="es-ES" sz="22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 2 Bytes</a:t>
            </a:r>
            <a:r>
              <a:rPr lang="es-ES" sz="2200" dirty="0" smtClean="0">
                <a:latin typeface="Verdana" panose="020B0604030504040204" pitchFamily="34" charset="0"/>
                <a:ea typeface="Verdana" panose="020B0604030504040204" pitchFamily="34" charset="0"/>
                <a:cs typeface="Verdana" panose="020B0604030504040204" pitchFamily="34" charset="0"/>
              </a:rPr>
              <a:t>)</a:t>
            </a:r>
          </a:p>
          <a:p>
            <a:pPr marL="1200150" lvl="2" indent="-285750" algn="just">
              <a:buFont typeface="Wingdings" panose="05000000000000000000" pitchFamily="2" charset="2"/>
              <a:buChar char="q"/>
            </a:pPr>
            <a:r>
              <a:rPr lang="es-ES" sz="2200" dirty="0" smtClean="0">
                <a:latin typeface="Verdana" panose="020B0604030504040204" pitchFamily="34" charset="0"/>
                <a:ea typeface="Verdana" panose="020B0604030504040204" pitchFamily="34" charset="0"/>
                <a:cs typeface="Verdana" panose="020B0604030504040204" pitchFamily="34" charset="0"/>
              </a:rPr>
              <a:t> Basado en TCP/IP </a:t>
            </a:r>
          </a:p>
          <a:p>
            <a:pPr marL="1200150" lvl="2" indent="-285750" algn="just">
              <a:buFont typeface="Wingdings" panose="05000000000000000000" pitchFamily="2" charset="2"/>
              <a:buChar char="q"/>
            </a:pPr>
            <a:r>
              <a:rPr lang="es-ES" sz="2200" dirty="0">
                <a:latin typeface="Verdana" panose="020B0604030504040204" pitchFamily="34" charset="0"/>
                <a:ea typeface="Verdana" panose="020B0604030504040204" pitchFamily="34" charset="0"/>
                <a:cs typeface="Verdana" panose="020B0604030504040204" pitchFamily="34" charset="0"/>
              </a:rPr>
              <a:t> </a:t>
            </a:r>
            <a:r>
              <a:rPr lang="es-ES" sz="2200" dirty="0" smtClean="0">
                <a:latin typeface="Verdana" panose="020B0604030504040204" pitchFamily="34" charset="0"/>
                <a:ea typeface="Verdana" panose="020B0604030504040204" pitchFamily="34" charset="0"/>
                <a:cs typeface="Verdana" panose="020B0604030504040204" pitchFamily="34" charset="0"/>
              </a:rPr>
              <a:t>Soporta </a:t>
            </a:r>
            <a:r>
              <a:rPr lang="es-ES" sz="2200" dirty="0" err="1" smtClean="0">
                <a:latin typeface="Verdana" panose="020B0604030504040204" pitchFamily="34" charset="0"/>
                <a:ea typeface="Verdana" panose="020B0604030504040204" pitchFamily="34" charset="0"/>
                <a:cs typeface="Verdana" panose="020B0604030504040204" pitchFamily="34" charset="0"/>
              </a:rPr>
              <a:t>QoS</a:t>
            </a:r>
            <a:endParaRPr lang="es-ES" sz="2200"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buFont typeface="Wingdings" panose="05000000000000000000" pitchFamily="2" charset="2"/>
              <a:buChar char="q"/>
            </a:pPr>
            <a:r>
              <a:rPr lang="es-ES" sz="2200" dirty="0" smtClean="0">
                <a:latin typeface="Verdana" panose="020B0604030504040204" pitchFamily="34" charset="0"/>
                <a:ea typeface="Verdana" panose="020B0604030504040204" pitchFamily="34" charset="0"/>
                <a:cs typeface="Verdana" panose="020B0604030504040204" pitchFamily="34" charset="0"/>
              </a:rPr>
              <a:t> Usa SSL/TLS para Seguridad</a:t>
            </a:r>
          </a:p>
          <a:p>
            <a:pPr lvl="2" algn="just">
              <a:buFont typeface="Arial" panose="020B0604020202020204" pitchFamily="34" charset="0"/>
              <a:buChar char="•"/>
            </a:pPr>
            <a:endParaRPr lang="es-ES" sz="22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4127825" y="6049265"/>
            <a:ext cx="4153701" cy="215444"/>
          </a:xfrm>
          <a:prstGeom prst="rect">
            <a:avLst/>
          </a:prstGeom>
        </p:spPr>
        <p:txBody>
          <a:bodyPr wrap="none">
            <a:spAutoFit/>
          </a:bodyPr>
          <a:lstStyle/>
          <a:p>
            <a:r>
              <a:rPr lang="en-US" sz="800" i="1" dirty="0">
                <a:solidFill>
                  <a:schemeClr val="bg1">
                    <a:lumMod val="75000"/>
                  </a:schemeClr>
                </a:solidFill>
              </a:rPr>
              <a:t>Pradeep Singh. </a:t>
            </a:r>
            <a:r>
              <a:rPr lang="es-MX" sz="800" b="1" dirty="0" err="1">
                <a:solidFill>
                  <a:schemeClr val="bg1">
                    <a:lumMod val="75000"/>
                  </a:schemeClr>
                </a:solidFill>
              </a:rPr>
              <a:t>Application</a:t>
            </a:r>
            <a:r>
              <a:rPr lang="es-MX" sz="800" b="1" dirty="0">
                <a:solidFill>
                  <a:schemeClr val="bg1">
                    <a:lumMod val="75000"/>
                  </a:schemeClr>
                </a:solidFill>
              </a:rPr>
              <a:t> </a:t>
            </a:r>
            <a:r>
              <a:rPr lang="es-MX" sz="800" b="1" dirty="0" err="1">
                <a:solidFill>
                  <a:schemeClr val="bg1">
                    <a:lumMod val="75000"/>
                  </a:schemeClr>
                </a:solidFill>
              </a:rPr>
              <a:t>Protocols</a:t>
            </a:r>
            <a:r>
              <a:rPr lang="es-MX" sz="800" b="1" dirty="0">
                <a:solidFill>
                  <a:schemeClr val="bg1">
                    <a:lumMod val="75000"/>
                  </a:schemeClr>
                </a:solidFill>
              </a:rPr>
              <a:t> </a:t>
            </a:r>
            <a:r>
              <a:rPr lang="es-MX" sz="800" b="1" dirty="0" err="1">
                <a:solidFill>
                  <a:schemeClr val="bg1">
                    <a:lumMod val="75000"/>
                  </a:schemeClr>
                </a:solidFill>
              </a:rPr>
              <a:t>for</a:t>
            </a:r>
            <a:r>
              <a:rPr lang="es-MX" sz="800" b="1" dirty="0">
                <a:solidFill>
                  <a:schemeClr val="bg1">
                    <a:lumMod val="75000"/>
                  </a:schemeClr>
                </a:solidFill>
              </a:rPr>
              <a:t> </a:t>
            </a:r>
            <a:r>
              <a:rPr lang="es-MX" sz="800" b="1" dirty="0" err="1">
                <a:solidFill>
                  <a:schemeClr val="bg1">
                    <a:lumMod val="75000"/>
                  </a:schemeClr>
                </a:solidFill>
              </a:rPr>
              <a:t>IoT</a:t>
            </a:r>
            <a:r>
              <a:rPr lang="es-MX" sz="800" b="1" dirty="0">
                <a:solidFill>
                  <a:schemeClr val="bg1">
                    <a:lumMod val="75000"/>
                  </a:schemeClr>
                </a:solidFill>
              </a:rPr>
              <a:t>. </a:t>
            </a:r>
            <a:r>
              <a:rPr lang="es-MX" sz="800" dirty="0">
                <a:solidFill>
                  <a:schemeClr val="bg1">
                    <a:lumMod val="75000"/>
                  </a:schemeClr>
                </a:solidFill>
                <a:hlinkClick r:id="rId2"/>
              </a:rPr>
              <a:t>https://iotbytes.wordpress.com</a:t>
            </a:r>
            <a:r>
              <a:rPr lang="en-US" sz="800" i="1" dirty="0">
                <a:solidFill>
                  <a:schemeClr val="bg1">
                    <a:lumMod val="75000"/>
                  </a:schemeClr>
                </a:solidFill>
              </a:rPr>
              <a:t> | 9th May 2016 </a:t>
            </a:r>
            <a:r>
              <a:rPr lang="es-MX" sz="800" dirty="0">
                <a:solidFill>
                  <a:schemeClr val="bg1">
                    <a:lumMod val="75000"/>
                  </a:schemeClr>
                </a:solidFill>
              </a:rPr>
              <a:t>/</a:t>
            </a:r>
          </a:p>
        </p:txBody>
      </p:sp>
      <p:pic>
        <p:nvPicPr>
          <p:cNvPr id="13" name="Imagen 12"/>
          <p:cNvPicPr>
            <a:picLocks noChangeAspect="1"/>
          </p:cNvPicPr>
          <p:nvPr/>
        </p:nvPicPr>
        <p:blipFill>
          <a:blip r:embed="rId3"/>
          <a:stretch>
            <a:fillRect/>
          </a:stretch>
        </p:blipFill>
        <p:spPr>
          <a:xfrm>
            <a:off x="664637" y="230520"/>
            <a:ext cx="1900238" cy="500063"/>
          </a:xfrm>
          <a:prstGeom prst="rect">
            <a:avLst/>
          </a:prstGeom>
        </p:spPr>
      </p:pic>
      <p:sp>
        <p:nvSpPr>
          <p:cNvPr id="14" name="Rectángulo 13"/>
          <p:cNvSpPr/>
          <p:nvPr/>
        </p:nvSpPr>
        <p:spPr>
          <a:xfrm>
            <a:off x="2669457" y="165100"/>
            <a:ext cx="622054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2527300" y="266700"/>
            <a:ext cx="62738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400" i="1" dirty="0" err="1" smtClean="0">
                <a:latin typeface="Verdana" panose="020B0604030504040204" pitchFamily="34" charset="0"/>
                <a:ea typeface="Verdana" panose="020B0604030504040204" pitchFamily="34" charset="0"/>
                <a:cs typeface="Verdana" panose="020B0604030504040204" pitchFamily="34" charset="0"/>
              </a:rPr>
              <a:t>Message</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a:latin typeface="Verdana" panose="020B0604030504040204" pitchFamily="34" charset="0"/>
                <a:ea typeface="Verdana" panose="020B0604030504040204" pitchFamily="34" charset="0"/>
                <a:cs typeface="Verdana" panose="020B0604030504040204" pitchFamily="34" charset="0"/>
              </a:rPr>
              <a:t>Queuing</a:t>
            </a:r>
            <a:r>
              <a:rPr lang="es-MX" sz="2400" i="1" dirty="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Telemetry</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Transport</a:t>
            </a:r>
            <a:r>
              <a:rPr lang="es-MX" sz="2400" i="1" dirty="0" smtClean="0">
                <a:latin typeface="Verdana" panose="020B0604030504040204" pitchFamily="34" charset="0"/>
                <a:ea typeface="Verdana" panose="020B0604030504040204" pitchFamily="34" charset="0"/>
                <a:cs typeface="Verdana" panose="020B0604030504040204" pitchFamily="34" charset="0"/>
              </a:rPr>
              <a:t> </a:t>
            </a:r>
            <a:endPar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uadroTexto 15"/>
          <p:cNvSpPr txBox="1"/>
          <p:nvPr/>
        </p:nvSpPr>
        <p:spPr>
          <a:xfrm>
            <a:off x="1601905" y="1295400"/>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3421178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79336" y="883224"/>
            <a:ext cx="8221764" cy="5216813"/>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MQTT makes little attempt to enable device-to-device transfer, nor to “fan out” the data to many recipients. Since it has a clear, compelling single application, MQTT is simple, offering few control options. It also doesn’t need to be particularly fast. In this context, “real time” is typically measured in seconds.</a:t>
            </a:r>
          </a:p>
          <a:p>
            <a:pPr marL="285750" indent="-285750" algn="just">
              <a:spcBef>
                <a:spcPts val="6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A hub-and-spoke architecture is natural for MQTT. All the devices connect to a data concentrator server, like IBM’s new </a:t>
            </a:r>
            <a:r>
              <a:rPr lang="en-US" sz="1700" dirty="0" err="1">
                <a:latin typeface="Verdana" panose="020B0604030504040204" pitchFamily="34" charset="0"/>
                <a:ea typeface="Verdana" panose="020B0604030504040204" pitchFamily="34" charset="0"/>
                <a:cs typeface="Verdana" panose="020B0604030504040204" pitchFamily="34" charset="0"/>
              </a:rPr>
              <a:t>MessageSight</a:t>
            </a:r>
            <a:r>
              <a:rPr lang="en-US" sz="1700" dirty="0">
                <a:latin typeface="Verdana" panose="020B0604030504040204" pitchFamily="34" charset="0"/>
                <a:ea typeface="Verdana" panose="020B0604030504040204" pitchFamily="34" charset="0"/>
                <a:cs typeface="Verdana" panose="020B0604030504040204" pitchFamily="34" charset="0"/>
              </a:rPr>
              <a:t> appliance. You don’t want to lose data, so </a:t>
            </a:r>
            <a:r>
              <a:rPr lang="en-US" sz="1700" b="1" dirty="0">
                <a:latin typeface="Verdana" panose="020B0604030504040204" pitchFamily="34" charset="0"/>
                <a:ea typeface="Verdana" panose="020B0604030504040204" pitchFamily="34" charset="0"/>
                <a:cs typeface="Verdana" panose="020B0604030504040204" pitchFamily="34" charset="0"/>
              </a:rPr>
              <a:t>the protocol works on top of TCP,</a:t>
            </a:r>
            <a:r>
              <a:rPr lang="en-US" sz="1700" dirty="0">
                <a:latin typeface="Verdana" panose="020B0604030504040204" pitchFamily="34" charset="0"/>
                <a:ea typeface="Verdana" panose="020B0604030504040204" pitchFamily="34" charset="0"/>
                <a:cs typeface="Verdana" panose="020B0604030504040204" pitchFamily="34" charset="0"/>
              </a:rPr>
              <a:t> which provides a simple, reliable stream. Since the IT infrastructure uses the data, the entire system is designed to easily transport data into enterprise technologies like </a:t>
            </a:r>
            <a:r>
              <a:rPr lang="en-US" sz="1700" dirty="0" err="1">
                <a:latin typeface="Verdana" panose="020B0604030504040204" pitchFamily="34" charset="0"/>
                <a:ea typeface="Verdana" panose="020B0604030504040204" pitchFamily="34" charset="0"/>
                <a:cs typeface="Verdana" panose="020B0604030504040204" pitchFamily="34" charset="0"/>
              </a:rPr>
              <a:t>ActiveMQ</a:t>
            </a:r>
            <a:r>
              <a:rPr lang="en-US" sz="1700" dirty="0">
                <a:latin typeface="Verdana" panose="020B0604030504040204" pitchFamily="34" charset="0"/>
                <a:ea typeface="Verdana" panose="020B0604030504040204" pitchFamily="34" charset="0"/>
                <a:cs typeface="Verdana" panose="020B0604030504040204" pitchFamily="34" charset="0"/>
              </a:rPr>
              <a:t> and enterprise service buses (ESBs).</a:t>
            </a:r>
          </a:p>
          <a:p>
            <a:pPr marL="285750" indent="-285750" algn="just">
              <a:spcBef>
                <a:spcPts val="6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MQTT enables applications like monitoring a huge oil pipeline for leaks or vandalism. Those thousands of sensors must be concentrated into a single location for analysis. When the system finds a problem, it can take action to correct that problem. Other applications for MQTT include power usage monitoring, lighting control, and even intelligent gardening. They share a need for collecting data from many sources and making it available to the IT infrastructure</a:t>
            </a:r>
          </a:p>
        </p:txBody>
      </p:sp>
      <p:sp>
        <p:nvSpPr>
          <p:cNvPr id="12" name="Rectángulo 11"/>
          <p:cNvSpPr/>
          <p:nvPr/>
        </p:nvSpPr>
        <p:spPr>
          <a:xfrm>
            <a:off x="5068062" y="5979284"/>
            <a:ext cx="4404237" cy="461665"/>
          </a:xfrm>
          <a:prstGeom prst="rect">
            <a:avLst/>
          </a:prstGeom>
        </p:spPr>
        <p:txBody>
          <a:bodyPr wrap="square">
            <a:spAutoFit/>
          </a:bodyPr>
          <a:lstStyle/>
          <a:p>
            <a:r>
              <a:rPr lang="es-MX" sz="800" dirty="0">
                <a:solidFill>
                  <a:schemeClr val="bg1">
                    <a:lumMod val="75000"/>
                  </a:schemeClr>
                </a:solidFill>
                <a:hlinkClick r:id="rId2"/>
              </a:rPr>
              <a:t>Stan Schneider</a:t>
            </a:r>
            <a:r>
              <a:rPr lang="es-MX" sz="800" dirty="0">
                <a:solidFill>
                  <a:schemeClr val="bg1">
                    <a:lumMod val="75000"/>
                  </a:schemeClr>
                </a:solidFill>
              </a:rPr>
              <a:t> .</a:t>
            </a:r>
            <a:r>
              <a:rPr lang="en-US" sz="800" b="1" dirty="0">
                <a:solidFill>
                  <a:schemeClr val="bg1">
                    <a:lumMod val="75000"/>
                  </a:schemeClr>
                </a:solidFill>
              </a:rPr>
              <a:t>Understanding The Protocols Behind The Internet Of Things. </a:t>
            </a:r>
            <a:r>
              <a:rPr lang="en-US" sz="800" b="1" dirty="0">
                <a:solidFill>
                  <a:schemeClr val="bg1">
                    <a:lumMod val="75000"/>
                  </a:schemeClr>
                </a:solidFill>
                <a:hlinkClick r:id="rId3"/>
              </a:rPr>
              <a:t>http://electronicdesign.com/author/stan-Schneider</a:t>
            </a:r>
            <a:r>
              <a:rPr lang="en-US" sz="800" b="1" dirty="0">
                <a:solidFill>
                  <a:schemeClr val="bg1">
                    <a:lumMod val="75000"/>
                  </a:schemeClr>
                </a:solidFill>
              </a:rPr>
              <a:t>. </a:t>
            </a:r>
            <a:r>
              <a:rPr lang="es-MX" sz="800" dirty="0">
                <a:solidFill>
                  <a:schemeClr val="bg1">
                    <a:lumMod val="75000"/>
                  </a:schemeClr>
                </a:solidFill>
              </a:rPr>
              <a:t>Oct 9, 2013</a:t>
            </a:r>
            <a:endParaRPr lang="en-US" sz="800" b="1" dirty="0">
              <a:solidFill>
                <a:schemeClr val="bg1">
                  <a:lumMod val="75000"/>
                </a:schemeClr>
              </a:solidFill>
            </a:endParaRPr>
          </a:p>
          <a:p>
            <a:r>
              <a:rPr lang="en-US" sz="800" b="1" dirty="0">
                <a:solidFill>
                  <a:schemeClr val="bg1">
                    <a:lumMod val="75000"/>
                  </a:schemeClr>
                </a:solidFill>
              </a:rPr>
              <a:t> </a:t>
            </a:r>
            <a:endParaRPr lang="es-MX" sz="800" dirty="0">
              <a:solidFill>
                <a:schemeClr val="bg1">
                  <a:lumMod val="75000"/>
                </a:schemeClr>
              </a:solidFill>
            </a:endParaRPr>
          </a:p>
        </p:txBody>
      </p:sp>
      <p:pic>
        <p:nvPicPr>
          <p:cNvPr id="13" name="Imagen 12"/>
          <p:cNvPicPr>
            <a:picLocks noChangeAspect="1"/>
          </p:cNvPicPr>
          <p:nvPr/>
        </p:nvPicPr>
        <p:blipFill>
          <a:blip r:embed="rId4"/>
          <a:stretch>
            <a:fillRect/>
          </a:stretch>
        </p:blipFill>
        <p:spPr>
          <a:xfrm>
            <a:off x="664637" y="230520"/>
            <a:ext cx="1900238" cy="500063"/>
          </a:xfrm>
          <a:prstGeom prst="rect">
            <a:avLst/>
          </a:prstGeom>
        </p:spPr>
      </p:pic>
      <p:sp>
        <p:nvSpPr>
          <p:cNvPr id="14" name="Rectángulo 13"/>
          <p:cNvSpPr/>
          <p:nvPr/>
        </p:nvSpPr>
        <p:spPr>
          <a:xfrm>
            <a:off x="2669457" y="165100"/>
            <a:ext cx="622054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2527300" y="266700"/>
            <a:ext cx="62738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400" i="1" dirty="0" err="1" smtClean="0">
                <a:latin typeface="Verdana" panose="020B0604030504040204" pitchFamily="34" charset="0"/>
                <a:ea typeface="Verdana" panose="020B0604030504040204" pitchFamily="34" charset="0"/>
                <a:cs typeface="Verdana" panose="020B0604030504040204" pitchFamily="34" charset="0"/>
              </a:rPr>
              <a:t>Message</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a:latin typeface="Verdana" panose="020B0604030504040204" pitchFamily="34" charset="0"/>
                <a:ea typeface="Verdana" panose="020B0604030504040204" pitchFamily="34" charset="0"/>
                <a:cs typeface="Verdana" panose="020B0604030504040204" pitchFamily="34" charset="0"/>
              </a:rPr>
              <a:t>Queuing</a:t>
            </a:r>
            <a:r>
              <a:rPr lang="es-MX" sz="2400" i="1" dirty="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Telemetry</a:t>
            </a:r>
            <a:r>
              <a:rPr lang="es-MX" sz="2400" i="1" dirty="0" smtClean="0">
                <a:latin typeface="Verdana" panose="020B0604030504040204" pitchFamily="34" charset="0"/>
                <a:ea typeface="Verdana" panose="020B0604030504040204" pitchFamily="34" charset="0"/>
                <a:cs typeface="Verdana" panose="020B0604030504040204" pitchFamily="34" charset="0"/>
              </a:rPr>
              <a:t> </a:t>
            </a:r>
            <a:r>
              <a:rPr lang="es-MX" sz="2400" i="1" dirty="0" err="1" smtClean="0">
                <a:latin typeface="Verdana" panose="020B0604030504040204" pitchFamily="34" charset="0"/>
                <a:ea typeface="Verdana" panose="020B0604030504040204" pitchFamily="34" charset="0"/>
                <a:cs typeface="Verdana" panose="020B0604030504040204" pitchFamily="34" charset="0"/>
              </a:rPr>
              <a:t>Transport</a:t>
            </a:r>
            <a:r>
              <a:rPr lang="es-MX" sz="2400" i="1" dirty="0" smtClean="0">
                <a:latin typeface="Verdana" panose="020B0604030504040204" pitchFamily="34" charset="0"/>
                <a:ea typeface="Verdana" panose="020B0604030504040204" pitchFamily="34" charset="0"/>
                <a:cs typeface="Verdana" panose="020B0604030504040204" pitchFamily="34" charset="0"/>
              </a:rPr>
              <a:t> </a:t>
            </a:r>
            <a:endPar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374719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129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ángulo 6"/>
          <p:cNvSpPr/>
          <p:nvPr/>
        </p:nvSpPr>
        <p:spPr>
          <a:xfrm>
            <a:off x="796414" y="879945"/>
            <a:ext cx="8085242" cy="526297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El estándar AMQP es un protocolo de comunicaciones </a:t>
            </a:r>
            <a:r>
              <a:rPr lang="es-ES" b="1" dirty="0">
                <a:latin typeface="Verdana" panose="020B0604030504040204" pitchFamily="34" charset="0"/>
                <a:ea typeface="Verdana" panose="020B0604030504040204" pitchFamily="34" charset="0"/>
                <a:cs typeface="Verdana" panose="020B0604030504040204" pitchFamily="34" charset="0"/>
              </a:rPr>
              <a:t>abierto en la capa de aplicaciones.</a:t>
            </a:r>
            <a:r>
              <a:rPr lang="es-ES" dirty="0">
                <a:latin typeface="Verdana" panose="020B0604030504040204" pitchFamily="34" charset="0"/>
                <a:ea typeface="Verdana" panose="020B0604030504040204" pitchFamily="34" charset="0"/>
                <a:cs typeface="Verdana" panose="020B0604030504040204" pitchFamily="34" charset="0"/>
              </a:rPr>
              <a:t> Está diseñado como un servicio estándar altamente disponible para el intercambio de mensajes de misión crítica y para hacer posible el intercambio de mensajes empresariales entre diferentes plataformas.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Las </a:t>
            </a:r>
            <a:r>
              <a:rPr lang="es-ES" dirty="0">
                <a:latin typeface="Verdana" panose="020B0604030504040204" pitchFamily="34" charset="0"/>
                <a:ea typeface="Verdana" panose="020B0604030504040204" pitchFamily="34" charset="0"/>
                <a:cs typeface="Verdana" panose="020B0604030504040204" pitchFamily="34" charset="0"/>
              </a:rPr>
              <a:t>características que definen al protocolo </a:t>
            </a:r>
            <a:r>
              <a:rPr lang="es-ES" dirty="0" smtClean="0">
                <a:latin typeface="Verdana" panose="020B0604030504040204" pitchFamily="34" charset="0"/>
                <a:ea typeface="Verdana" panose="020B0604030504040204" pitchFamily="34" charset="0"/>
                <a:cs typeface="Verdana" panose="020B0604030504040204" pitchFamily="34" charset="0"/>
              </a:rPr>
              <a:t>AMQP </a:t>
            </a:r>
            <a:r>
              <a:rPr lang="es-ES" dirty="0">
                <a:latin typeface="Verdana" panose="020B0604030504040204" pitchFamily="34" charset="0"/>
                <a:ea typeface="Verdana" panose="020B0604030504040204" pitchFamily="34" charset="0"/>
                <a:cs typeface="Verdana" panose="020B0604030504040204" pitchFamily="34" charset="0"/>
              </a:rPr>
              <a:t>son la </a:t>
            </a:r>
            <a:r>
              <a:rPr lang="es-ES" b="1" dirty="0">
                <a:latin typeface="Verdana" panose="020B0604030504040204" pitchFamily="34" charset="0"/>
                <a:ea typeface="Verdana" panose="020B0604030504040204" pitchFamily="34" charset="0"/>
                <a:cs typeface="Verdana" panose="020B0604030504040204" pitchFamily="34" charset="0"/>
              </a:rPr>
              <a:t>orientación a mensajes, encolamiento, enrutamiento (tanto punto a punto como publicación/subscripción), exactitud y seguridad</a:t>
            </a:r>
            <a:r>
              <a:rPr lang="es-ES" dirty="0">
                <a:latin typeface="Verdana" panose="020B0604030504040204" pitchFamily="34" charset="0"/>
                <a:ea typeface="Verdana" panose="020B0604030504040204" pitchFamily="34" charset="0"/>
                <a:cs typeface="Verdana" panose="020B0604030504040204" pitchFamily="34" charset="0"/>
              </a:rPr>
              <a:t>.  </a:t>
            </a:r>
          </a:p>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AMQP determina el comportamiento tanto del servidor que provee los mensajes como del cliente de la mensajería.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Las </a:t>
            </a:r>
            <a:r>
              <a:rPr lang="es-ES" dirty="0">
                <a:latin typeface="Verdana" panose="020B0604030504040204" pitchFamily="34" charset="0"/>
                <a:ea typeface="Verdana" panose="020B0604030504040204" pitchFamily="34" charset="0"/>
                <a:cs typeface="Verdana" panose="020B0604030504040204" pitchFamily="34" charset="0"/>
              </a:rPr>
              <a:t>implementaciones de diferentes proveedores son verdaderamente interoperables. Cualquier programa que pueda crear e interpretar mensajes conforme a este formato de datos puede </a:t>
            </a:r>
            <a:r>
              <a:rPr lang="es-ES" dirty="0" err="1">
                <a:latin typeface="Verdana" panose="020B0604030504040204" pitchFamily="34" charset="0"/>
                <a:ea typeface="Verdana" panose="020B0604030504040204" pitchFamily="34" charset="0"/>
                <a:cs typeface="Verdana" panose="020B0604030504040204" pitchFamily="34" charset="0"/>
              </a:rPr>
              <a:t>interoperar</a:t>
            </a:r>
            <a:r>
              <a:rPr lang="es-ES" dirty="0">
                <a:latin typeface="Verdana" panose="020B0604030504040204" pitchFamily="34" charset="0"/>
                <a:ea typeface="Verdana" panose="020B0604030504040204" pitchFamily="34" charset="0"/>
                <a:cs typeface="Verdana" panose="020B0604030504040204" pitchFamily="34" charset="0"/>
              </a:rPr>
              <a:t> con cualquier otra herramienta que cumpla con este protocolo, independientemente del lenguaje de </a:t>
            </a:r>
            <a:r>
              <a:rPr lang="es-ES" dirty="0" smtClean="0">
                <a:latin typeface="Verdana" panose="020B0604030504040204" pitchFamily="34" charset="0"/>
                <a:ea typeface="Verdana" panose="020B0604030504040204" pitchFamily="34" charset="0"/>
                <a:cs typeface="Verdana" panose="020B0604030504040204" pitchFamily="34" charset="0"/>
              </a:rPr>
              <a:t>implementación</a:t>
            </a:r>
            <a:endParaRPr lang="es-ES" dirty="0">
              <a:latin typeface="Verdana" panose="020B0604030504040204" pitchFamily="34" charset="0"/>
              <a:ea typeface="Verdana" panose="020B0604030504040204" pitchFamily="34" charset="0"/>
              <a:cs typeface="Verdana" panose="020B0604030504040204" pitchFamily="34" charset="0"/>
            </a:endParaRPr>
          </a:p>
        </p:txBody>
      </p:sp>
      <p:pic>
        <p:nvPicPr>
          <p:cNvPr id="9" name="Imagen 8"/>
          <p:cNvPicPr>
            <a:picLocks noChangeAspect="1"/>
          </p:cNvPicPr>
          <p:nvPr/>
        </p:nvPicPr>
        <p:blipFill>
          <a:blip r:embed="rId2"/>
          <a:stretch>
            <a:fillRect/>
          </a:stretch>
        </p:blipFill>
        <p:spPr>
          <a:xfrm>
            <a:off x="713249" y="197465"/>
            <a:ext cx="2464594" cy="571500"/>
          </a:xfrm>
          <a:prstGeom prst="rect">
            <a:avLst/>
          </a:prstGeom>
        </p:spPr>
      </p:pic>
    </p:spTree>
    <p:extLst>
      <p:ext uri="{BB962C8B-B14F-4D97-AF65-F5344CB8AC3E}">
        <p14:creationId xmlns:p14="http://schemas.microsoft.com/office/powerpoint/2010/main" val="1079145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Impacto de la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p:cNvSpPr/>
          <p:nvPr/>
        </p:nvSpPr>
        <p:spPr>
          <a:xfrm>
            <a:off x="1858296" y="1545730"/>
            <a:ext cx="6371303" cy="2554545"/>
          </a:xfrm>
          <a:prstGeom prst="rect">
            <a:avLst/>
          </a:prstGeom>
        </p:spPr>
        <p:txBody>
          <a:bodyPr wrap="square">
            <a:spAutoFit/>
          </a:bodyPr>
          <a:lstStyle/>
          <a:p>
            <a:r>
              <a:rPr lang="es-MX" sz="2400" dirty="0">
                <a:latin typeface="Verdana" panose="020B0604030504040204" pitchFamily="34" charset="0"/>
                <a:ea typeface="Verdana" panose="020B0604030504040204" pitchFamily="34" charset="0"/>
                <a:cs typeface="Verdana" panose="020B0604030504040204" pitchFamily="34" charset="0"/>
              </a:rPr>
              <a:t> </a:t>
            </a:r>
            <a:r>
              <a:rPr lang="es-MX" sz="2400" dirty="0" smtClean="0">
                <a:latin typeface="Verdana" panose="020B0604030504040204" pitchFamily="34" charset="0"/>
                <a:ea typeface="Verdana" panose="020B0604030504040204" pitchFamily="34" charset="0"/>
                <a:cs typeface="Verdana" panose="020B0604030504040204" pitchFamily="34" charset="0"/>
              </a:rPr>
              <a:t>…..hay </a:t>
            </a:r>
            <a:r>
              <a:rPr lang="es-MX" sz="2400" dirty="0">
                <a:latin typeface="Verdana" panose="020B0604030504040204" pitchFamily="34" charset="0"/>
                <a:ea typeface="Verdana" panose="020B0604030504040204" pitchFamily="34" charset="0"/>
                <a:cs typeface="Verdana" panose="020B0604030504040204" pitchFamily="34" charset="0"/>
              </a:rPr>
              <a:t>quienes anticipan que en el año </a:t>
            </a:r>
            <a:r>
              <a:rPr lang="es-MX" sz="2400" b="1" dirty="0">
                <a:latin typeface="Verdana" panose="020B0604030504040204" pitchFamily="34" charset="0"/>
                <a:ea typeface="Verdana" panose="020B0604030504040204" pitchFamily="34" charset="0"/>
                <a:cs typeface="Verdana" panose="020B0604030504040204" pitchFamily="34" charset="0"/>
              </a:rPr>
              <a:t>2025</a:t>
            </a:r>
            <a:r>
              <a:rPr lang="es-MX" sz="2400" dirty="0">
                <a:latin typeface="Verdana" panose="020B0604030504040204" pitchFamily="34" charset="0"/>
                <a:ea typeface="Verdana" panose="020B0604030504040204" pitchFamily="34" charset="0"/>
                <a:cs typeface="Verdana" panose="020B0604030504040204" pitchFamily="34" charset="0"/>
              </a:rPr>
              <a:t> habrá hasta cien mil millones de dispositivos conectados a la </a:t>
            </a:r>
            <a:r>
              <a:rPr lang="es-MX" sz="2400" dirty="0" err="1">
                <a:latin typeface="Verdana" panose="020B0604030504040204" pitchFamily="34" charset="0"/>
                <a:ea typeface="Verdana" panose="020B0604030504040204" pitchFamily="34" charset="0"/>
                <a:cs typeface="Verdana" panose="020B0604030504040204" pitchFamily="34" charset="0"/>
              </a:rPr>
              <a:t>IoT</a:t>
            </a:r>
            <a:r>
              <a:rPr lang="es-MX" sz="2400" dirty="0">
                <a:latin typeface="Verdana" panose="020B0604030504040204" pitchFamily="34" charset="0"/>
                <a:ea typeface="Verdana" panose="020B0604030504040204" pitchFamily="34" charset="0"/>
                <a:cs typeface="Verdana" panose="020B0604030504040204" pitchFamily="34" charset="0"/>
              </a:rPr>
              <a:t> y que su impacto será de US</a:t>
            </a:r>
            <a:r>
              <a:rPr lang="es-MX" sz="2400" dirty="0" smtClean="0">
                <a:latin typeface="Verdana" panose="020B0604030504040204" pitchFamily="34" charset="0"/>
                <a:ea typeface="Verdana" panose="020B0604030504040204" pitchFamily="34" charset="0"/>
                <a:cs typeface="Verdana" panose="020B0604030504040204" pitchFamily="34" charset="0"/>
              </a:rPr>
              <a:t>$:</a:t>
            </a:r>
          </a:p>
          <a:p>
            <a:endParaRPr lang="es-MX" sz="2400" dirty="0">
              <a:latin typeface="Verdana" panose="020B0604030504040204" pitchFamily="34" charset="0"/>
              <a:ea typeface="Verdana" panose="020B0604030504040204" pitchFamily="34" charset="0"/>
              <a:cs typeface="Verdana" panose="020B0604030504040204" pitchFamily="34" charset="0"/>
            </a:endParaRPr>
          </a:p>
          <a:p>
            <a:pPr algn="ctr"/>
            <a:r>
              <a:rPr lang="es-MX" sz="4000" b="1" dirty="0" smtClean="0">
                <a:latin typeface="Verdana" panose="020B0604030504040204" pitchFamily="34" charset="0"/>
                <a:ea typeface="Verdana" panose="020B0604030504040204" pitchFamily="34" charset="0"/>
                <a:cs typeface="Verdana" panose="020B0604030504040204" pitchFamily="34" charset="0"/>
              </a:rPr>
              <a:t>11.000.000.000.000</a:t>
            </a:r>
            <a:r>
              <a:rPr lang="es-MX" sz="4000" b="1" dirty="0">
                <a:latin typeface="Verdana" panose="020B0604030504040204" pitchFamily="34" charset="0"/>
                <a:ea typeface="Verdana" panose="020B0604030504040204" pitchFamily="34" charset="0"/>
                <a:cs typeface="Verdana" panose="020B0604030504040204" pitchFamily="34" charset="0"/>
              </a:rPr>
              <a:t>. </a:t>
            </a:r>
            <a:endParaRPr lang="es-ES" sz="40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Rectángulo 2"/>
          <p:cNvSpPr/>
          <p:nvPr/>
        </p:nvSpPr>
        <p:spPr>
          <a:xfrm>
            <a:off x="4837471" y="5929868"/>
            <a:ext cx="4586749" cy="369332"/>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latin typeface="Verdana" panose="020B0604030504040204" pitchFamily="34" charset="0"/>
                <a:ea typeface="Verdana" panose="020B0604030504040204" pitchFamily="34" charset="0"/>
                <a:cs typeface="Verdana" panose="020B0604030504040204" pitchFamily="34" charset="0"/>
              </a:rPr>
              <a:t>Chapin. </a:t>
            </a:r>
            <a:r>
              <a:rPr lang="es-ES" sz="900" b="1" dirty="0" smtClean="0">
                <a:latin typeface="Verdana" panose="020B0604030504040204" pitchFamily="34" charset="0"/>
                <a:ea typeface="Verdana" panose="020B0604030504040204" pitchFamily="34" charset="0"/>
                <a:cs typeface="Verdana" panose="020B0604030504040204" pitchFamily="34" charset="0"/>
              </a:rPr>
              <a:t>LA </a:t>
            </a:r>
            <a:r>
              <a:rPr lang="es-ES" sz="900" b="1" dirty="0">
                <a:latin typeface="Verdana" panose="020B0604030504040204" pitchFamily="34" charset="0"/>
                <a:ea typeface="Verdana" panose="020B0604030504040204" pitchFamily="34" charset="0"/>
                <a:cs typeface="Verdana" panose="020B0604030504040204" pitchFamily="34" charset="0"/>
              </a:rPr>
              <a:t>INTERNET DE LAS COSAS</a:t>
            </a:r>
            <a:r>
              <a:rPr lang="es-ES" sz="900" dirty="0">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latin typeface="Verdana" panose="020B0604030504040204" pitchFamily="34" charset="0"/>
                <a:ea typeface="Verdana" panose="020B0604030504040204" pitchFamily="34" charset="0"/>
                <a:cs typeface="Verdana" panose="020B0604030504040204" pitchFamily="34" charset="0"/>
              </a:rPr>
              <a:t>2015 </a:t>
            </a:r>
            <a:r>
              <a:rPr lang="es-ES" sz="900" dirty="0">
                <a:latin typeface="Verdana" panose="020B0604030504040204" pitchFamily="34" charset="0"/>
                <a:ea typeface="Verdana" panose="020B0604030504040204" pitchFamily="34" charset="0"/>
                <a:cs typeface="Verdana" panose="020B0604030504040204" pitchFamily="34" charset="0"/>
              </a:rPr>
              <a:t>Internet </a:t>
            </a:r>
            <a:r>
              <a:rPr lang="es-ES" sz="900" dirty="0" err="1">
                <a:latin typeface="Verdana" panose="020B0604030504040204" pitchFamily="34" charset="0"/>
                <a:ea typeface="Verdana" panose="020B0604030504040204" pitchFamily="34" charset="0"/>
                <a:cs typeface="Verdana" panose="020B0604030504040204" pitchFamily="34" charset="0"/>
              </a:rPr>
              <a:t>Society</a:t>
            </a:r>
            <a:r>
              <a:rPr lang="es-ES" sz="900" dirty="0">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13803611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804758" y="1183203"/>
            <a:ext cx="8085242" cy="4555093"/>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La arquitectura del protocolo está formada por un cliente productor, el encargado de enviar el mensaje, el consumidor, el cliente que quiere recibir el mensaje, y el “</a:t>
            </a:r>
            <a:r>
              <a:rPr lang="es-ES" dirty="0" err="1" smtClean="0">
                <a:latin typeface="Verdana" panose="020B0604030504040204" pitchFamily="34" charset="0"/>
                <a:ea typeface="Verdana" panose="020B0604030504040204" pitchFamily="34" charset="0"/>
                <a:cs typeface="Verdana" panose="020B0604030504040204" pitchFamily="34" charset="0"/>
              </a:rPr>
              <a:t>broker</a:t>
            </a:r>
            <a:r>
              <a:rPr lang="es-ES" dirty="0" smtClean="0">
                <a:latin typeface="Verdana" panose="020B0604030504040204" pitchFamily="34" charset="0"/>
                <a:ea typeface="Verdana" panose="020B0604030504040204" pitchFamily="34" charset="0"/>
                <a:cs typeface="Verdana" panose="020B0604030504040204" pitchFamily="34" charset="0"/>
              </a:rPr>
              <a:t>”, entidad intermediaria entre el productor y el consumidor. </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El </a:t>
            </a:r>
            <a:r>
              <a:rPr lang="es-ES" dirty="0" err="1" smtClean="0">
                <a:latin typeface="Verdana" panose="020B0604030504040204" pitchFamily="34" charset="0"/>
                <a:ea typeface="Verdana" panose="020B0604030504040204" pitchFamily="34" charset="0"/>
                <a:cs typeface="Verdana" panose="020B0604030504040204" pitchFamily="34" charset="0"/>
              </a:rPr>
              <a:t>broker</a:t>
            </a:r>
            <a:r>
              <a:rPr lang="es-ES" dirty="0" smtClean="0">
                <a:latin typeface="Verdana" panose="020B0604030504040204" pitchFamily="34" charset="0"/>
                <a:ea typeface="Verdana" panose="020B0604030504040204" pitchFamily="34" charset="0"/>
                <a:cs typeface="Verdana" panose="020B0604030504040204" pitchFamily="34" charset="0"/>
              </a:rPr>
              <a:t> a su vez está formado por distintas entidades: </a:t>
            </a:r>
            <a:r>
              <a:rPr lang="es-ES" dirty="0" err="1" smtClean="0">
                <a:latin typeface="Verdana" panose="020B0604030504040204" pitchFamily="34" charset="0"/>
                <a:ea typeface="Verdana" panose="020B0604030504040204" pitchFamily="34" charset="0"/>
                <a:cs typeface="Verdana" panose="020B0604030504040204" pitchFamily="34" charset="0"/>
              </a:rPr>
              <a:t>exchange</a:t>
            </a:r>
            <a:r>
              <a:rPr lang="es-ES" dirty="0" smtClean="0">
                <a:latin typeface="Verdana" panose="020B0604030504040204" pitchFamily="34" charset="0"/>
                <a:ea typeface="Verdana" panose="020B0604030504040204" pitchFamily="34" charset="0"/>
                <a:cs typeface="Verdana" panose="020B0604030504040204" pitchFamily="34" charset="0"/>
              </a:rPr>
              <a:t>, es la entidad que toma los mensajes enviados al </a:t>
            </a:r>
            <a:r>
              <a:rPr lang="es-ES" dirty="0" err="1" smtClean="0">
                <a:latin typeface="Verdana" panose="020B0604030504040204" pitchFamily="34" charset="0"/>
                <a:ea typeface="Verdana" panose="020B0604030504040204" pitchFamily="34" charset="0"/>
                <a:cs typeface="Verdana" panose="020B0604030504040204" pitchFamily="34" charset="0"/>
              </a:rPr>
              <a:t>broker</a:t>
            </a:r>
            <a:r>
              <a:rPr lang="es-ES" dirty="0" smtClean="0">
                <a:latin typeface="Verdana" panose="020B0604030504040204" pitchFamily="34" charset="0"/>
                <a:ea typeface="Verdana" panose="020B0604030504040204" pitchFamily="34" charset="0"/>
                <a:cs typeface="Verdana" panose="020B0604030504040204" pitchFamily="34" charset="0"/>
              </a:rPr>
              <a:t> por el productor y los </a:t>
            </a:r>
            <a:r>
              <a:rPr lang="es-ES" dirty="0" err="1" smtClean="0">
                <a:latin typeface="Verdana" panose="020B0604030504040204" pitchFamily="34" charset="0"/>
                <a:ea typeface="Verdana" panose="020B0604030504040204" pitchFamily="34" charset="0"/>
                <a:cs typeface="Verdana" panose="020B0604030504040204" pitchFamily="34" charset="0"/>
              </a:rPr>
              <a:t>enruta</a:t>
            </a:r>
            <a:r>
              <a:rPr lang="es-ES" dirty="0" smtClean="0">
                <a:latin typeface="Verdana" panose="020B0604030504040204" pitchFamily="34" charset="0"/>
                <a:ea typeface="Verdana" panose="020B0604030504040204" pitchFamily="34" charset="0"/>
                <a:cs typeface="Verdana" panose="020B0604030504040204" pitchFamily="34" charset="0"/>
              </a:rPr>
              <a:t> a una o más colas. </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Existen cuatro tipos básicos de </a:t>
            </a:r>
            <a:r>
              <a:rPr lang="es-ES" dirty="0" err="1" smtClean="0">
                <a:latin typeface="Verdana" panose="020B0604030504040204" pitchFamily="34" charset="0"/>
                <a:ea typeface="Verdana" panose="020B0604030504040204" pitchFamily="34" charset="0"/>
                <a:cs typeface="Verdana" panose="020B0604030504040204" pitchFamily="34" charset="0"/>
              </a:rPr>
              <a:t>exchanges</a:t>
            </a:r>
            <a:r>
              <a:rPr lang="es-ES" dirty="0" smtClean="0">
                <a:latin typeface="Verdana" panose="020B0604030504040204" pitchFamily="34" charset="0"/>
                <a:ea typeface="Verdana" panose="020B0604030504040204" pitchFamily="34" charset="0"/>
                <a:cs typeface="Verdana" panose="020B0604030504040204" pitchFamily="34" charset="0"/>
              </a:rPr>
              <a:t>, los cuales difieren únicamente del algoritmo que utilizan para determinar qué cola debe de  </a:t>
            </a:r>
            <a:r>
              <a:rPr lang="es-MX" dirty="0" smtClean="0">
                <a:latin typeface="Verdana" panose="020B0604030504040204" pitchFamily="34" charset="0"/>
                <a:ea typeface="Verdana" panose="020B0604030504040204" pitchFamily="34" charset="0"/>
                <a:cs typeface="Verdana" panose="020B0604030504040204" pitchFamily="34" charset="0"/>
              </a:rPr>
              <a:t>recibir los mensajes; “</a:t>
            </a:r>
            <a:r>
              <a:rPr lang="es-MX" dirty="0" err="1" smtClean="0">
                <a:latin typeface="Verdana" panose="020B0604030504040204" pitchFamily="34" charset="0"/>
                <a:ea typeface="Verdana" panose="020B0604030504040204" pitchFamily="34" charset="0"/>
                <a:cs typeface="Verdana" panose="020B0604030504040204" pitchFamily="34" charset="0"/>
              </a:rPr>
              <a:t>binding</a:t>
            </a:r>
            <a:r>
              <a:rPr lang="es-MX" dirty="0" smtClean="0">
                <a:latin typeface="Verdana" panose="020B0604030504040204" pitchFamily="34" charset="0"/>
                <a:ea typeface="Verdana" panose="020B0604030504040204" pitchFamily="34" charset="0"/>
                <a:cs typeface="Verdana" panose="020B0604030504040204" pitchFamily="34" charset="0"/>
              </a:rPr>
              <a:t>”, es la entidad que determina las reglas a ser utilizadas por los </a:t>
            </a:r>
            <a:r>
              <a:rPr lang="es-MX" dirty="0" err="1" smtClean="0">
                <a:latin typeface="Verdana" panose="020B0604030504040204" pitchFamily="34" charset="0"/>
                <a:ea typeface="Verdana" panose="020B0604030504040204" pitchFamily="34" charset="0"/>
                <a:cs typeface="Verdana" panose="020B0604030504040204" pitchFamily="34" charset="0"/>
              </a:rPr>
              <a:t>exchanges</a:t>
            </a:r>
            <a:r>
              <a:rPr lang="es-MX" dirty="0" smtClean="0">
                <a:latin typeface="Verdana" panose="020B0604030504040204" pitchFamily="34" charset="0"/>
                <a:ea typeface="Verdana" panose="020B0604030504040204" pitchFamily="34" charset="0"/>
                <a:cs typeface="Verdana" panose="020B0604030504040204" pitchFamily="34" charset="0"/>
              </a:rPr>
              <a:t>, estas reglas son aplicadas entre otras cosas para determinar cómo </a:t>
            </a:r>
            <a:r>
              <a:rPr lang="es-MX" dirty="0" err="1" smtClean="0">
                <a:latin typeface="Verdana" panose="020B0604030504040204" pitchFamily="34" charset="0"/>
                <a:ea typeface="Verdana" panose="020B0604030504040204" pitchFamily="34" charset="0"/>
                <a:cs typeface="Verdana" panose="020B0604030504040204" pitchFamily="34" charset="0"/>
              </a:rPr>
              <a:t>enrutar</a:t>
            </a:r>
            <a:r>
              <a:rPr lang="es-MX" dirty="0" smtClean="0">
                <a:latin typeface="Verdana" panose="020B0604030504040204" pitchFamily="34" charset="0"/>
                <a:ea typeface="Verdana" panose="020B0604030504040204" pitchFamily="34" charset="0"/>
                <a:cs typeface="Verdana" panose="020B0604030504040204" pitchFamily="34" charset="0"/>
              </a:rPr>
              <a:t> un mensaje a una cola, su misión es ligar un </a:t>
            </a:r>
            <a:r>
              <a:rPr lang="es-MX" dirty="0" err="1" smtClean="0">
                <a:latin typeface="Verdana" panose="020B0604030504040204" pitchFamily="34" charset="0"/>
                <a:ea typeface="Verdana" panose="020B0604030504040204" pitchFamily="34" charset="0"/>
                <a:cs typeface="Verdana" panose="020B0604030504040204" pitchFamily="34" charset="0"/>
              </a:rPr>
              <a:t>exchange</a:t>
            </a:r>
            <a:r>
              <a:rPr lang="es-MX" dirty="0" smtClean="0">
                <a:latin typeface="Verdana" panose="020B0604030504040204" pitchFamily="34" charset="0"/>
                <a:ea typeface="Verdana" panose="020B0604030504040204" pitchFamily="34" charset="0"/>
                <a:cs typeface="Verdana" panose="020B0604030504040204" pitchFamily="34" charset="0"/>
              </a:rPr>
              <a:t> a un cola; cola, es la encargada de almacenar el mensaje que será consumido por el </a:t>
            </a:r>
            <a:r>
              <a:rPr lang="es-MX" dirty="0" err="1" smtClean="0">
                <a:latin typeface="Verdana" panose="020B0604030504040204" pitchFamily="34" charset="0"/>
                <a:ea typeface="Verdana" panose="020B0604030504040204" pitchFamily="34" charset="0"/>
                <a:cs typeface="Verdana" panose="020B0604030504040204" pitchFamily="34" charset="0"/>
              </a:rPr>
              <a:t>consumidorla</a:t>
            </a:r>
            <a:r>
              <a:rPr lang="es-MX" dirty="0" smtClean="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rPr>
              <a:t>cola. </a:t>
            </a:r>
            <a:endParaRPr lang="es-ES" dirty="0">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8" name="Imagen 17"/>
          <p:cNvPicPr>
            <a:picLocks noChangeAspect="1"/>
          </p:cNvPicPr>
          <p:nvPr/>
        </p:nvPicPr>
        <p:blipFill>
          <a:blip r:embed="rId2"/>
          <a:stretch>
            <a:fillRect/>
          </a:stretch>
        </p:blipFill>
        <p:spPr>
          <a:xfrm>
            <a:off x="713249" y="197465"/>
            <a:ext cx="2464594" cy="571500"/>
          </a:xfrm>
          <a:prstGeom prst="rect">
            <a:avLst/>
          </a:prstGeom>
        </p:spPr>
      </p:pic>
    </p:spTree>
    <p:extLst>
      <p:ext uri="{BB962C8B-B14F-4D97-AF65-F5344CB8AC3E}">
        <p14:creationId xmlns:p14="http://schemas.microsoft.com/office/powerpoint/2010/main" val="25913551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804758" y="880060"/>
            <a:ext cx="8085242" cy="120032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Los </a:t>
            </a:r>
            <a:r>
              <a:rPr lang="es-MX" dirty="0">
                <a:latin typeface="Verdana" panose="020B0604030504040204" pitchFamily="34" charset="0"/>
                <a:ea typeface="Verdana" panose="020B0604030504040204" pitchFamily="34" charset="0"/>
                <a:cs typeface="Verdana" panose="020B0604030504040204" pitchFamily="34" charset="0"/>
              </a:rPr>
              <a:t>consumidores reciben mensajes suscribiéndose a la cola que contiene el mensaje.  Estos suscriptores pueden ver entre los mensajes sin consumirlos, dejándolos en la cola para que puedan ser vistos. Una vez consumido el mensaje se elimina de la cola. </a:t>
            </a:r>
            <a:endParaRPr lang="es-ES" dirty="0">
              <a:latin typeface="Verdana" panose="020B0604030504040204" pitchFamily="34" charset="0"/>
              <a:ea typeface="Verdana" panose="020B0604030504040204" pitchFamily="34" charset="0"/>
              <a:cs typeface="Verdana" panose="020B0604030504040204" pitchFamily="34" charset="0"/>
            </a:endParaRPr>
          </a:p>
        </p:txBody>
      </p:sp>
      <p:sp>
        <p:nvSpPr>
          <p:cNvPr id="9" name="Rectángulo 8"/>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Imagen 11"/>
          <p:cNvPicPr>
            <a:picLocks noChangeAspect="1"/>
          </p:cNvPicPr>
          <p:nvPr/>
        </p:nvPicPr>
        <p:blipFill>
          <a:blip r:embed="rId2"/>
          <a:stretch>
            <a:fillRect/>
          </a:stretch>
        </p:blipFill>
        <p:spPr>
          <a:xfrm>
            <a:off x="713249" y="197465"/>
            <a:ext cx="2464594" cy="571500"/>
          </a:xfrm>
          <a:prstGeom prst="rect">
            <a:avLst/>
          </a:prstGeom>
        </p:spPr>
      </p:pic>
    </p:spTree>
    <p:extLst>
      <p:ext uri="{BB962C8B-B14F-4D97-AF65-F5344CB8AC3E}">
        <p14:creationId xmlns:p14="http://schemas.microsoft.com/office/powerpoint/2010/main" val="35942664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Imagen 9"/>
          <p:cNvPicPr>
            <a:picLocks noChangeAspect="1"/>
          </p:cNvPicPr>
          <p:nvPr/>
        </p:nvPicPr>
        <p:blipFill>
          <a:blip r:embed="rId2"/>
          <a:stretch>
            <a:fillRect/>
          </a:stretch>
        </p:blipFill>
        <p:spPr>
          <a:xfrm>
            <a:off x="713249" y="197465"/>
            <a:ext cx="2464594" cy="571500"/>
          </a:xfrm>
          <a:prstGeom prst="rect">
            <a:avLst/>
          </a:prstGeom>
        </p:spPr>
      </p:pic>
      <p:sp>
        <p:nvSpPr>
          <p:cNvPr id="11" name="Rectángulo 10"/>
          <p:cNvSpPr/>
          <p:nvPr/>
        </p:nvSpPr>
        <p:spPr>
          <a:xfrm>
            <a:off x="877859" y="1032927"/>
            <a:ext cx="7643021" cy="4708981"/>
          </a:xfrm>
          <a:prstGeom prst="rect">
            <a:avLst/>
          </a:prstGeom>
        </p:spPr>
        <p:txBody>
          <a:bodyPr wrap="square">
            <a:spAutoFit/>
          </a:bodyPr>
          <a:lstStyle/>
          <a:p>
            <a:pPr algn="just"/>
            <a:r>
              <a:rPr lang="es-ES" sz="2000" b="1" dirty="0" err="1" smtClean="0">
                <a:latin typeface="Verdana" panose="020B0604030504040204" pitchFamily="34" charset="0"/>
                <a:ea typeface="Verdana" panose="020B0604030504040204" pitchFamily="34" charset="0"/>
                <a:cs typeface="Verdana" panose="020B0604030504040204" pitchFamily="34" charset="0"/>
              </a:rPr>
              <a:t>The</a:t>
            </a:r>
            <a:r>
              <a:rPr lang="es-ES" sz="2000" b="1" dirty="0" smtClean="0">
                <a:latin typeface="Verdana" panose="020B0604030504040204" pitchFamily="34" charset="0"/>
                <a:ea typeface="Verdana" panose="020B0604030504040204" pitchFamily="34" charset="0"/>
                <a:cs typeface="Verdana" panose="020B0604030504040204" pitchFamily="34" charset="0"/>
              </a:rPr>
              <a:t> </a:t>
            </a:r>
            <a:r>
              <a:rPr lang="es-ES" sz="2000" b="1" dirty="0" err="1" smtClean="0">
                <a:latin typeface="Verdana" panose="020B0604030504040204" pitchFamily="34" charset="0"/>
                <a:ea typeface="Verdana" panose="020B0604030504040204" pitchFamily="34" charset="0"/>
                <a:cs typeface="Verdana" panose="020B0604030504040204" pitchFamily="34" charset="0"/>
              </a:rPr>
              <a:t>Advanced</a:t>
            </a:r>
            <a:r>
              <a:rPr lang="es-ES" sz="2000" b="1" dirty="0" smtClean="0">
                <a:latin typeface="Verdana" panose="020B0604030504040204" pitchFamily="34" charset="0"/>
                <a:ea typeface="Verdana" panose="020B0604030504040204" pitchFamily="34" charset="0"/>
                <a:cs typeface="Verdana" panose="020B0604030504040204" pitchFamily="34" charset="0"/>
              </a:rPr>
              <a:t> </a:t>
            </a:r>
            <a:r>
              <a:rPr lang="es-ES" sz="2000" b="1" dirty="0" err="1" smtClean="0">
                <a:latin typeface="Verdana" panose="020B0604030504040204" pitchFamily="34" charset="0"/>
                <a:ea typeface="Verdana" panose="020B0604030504040204" pitchFamily="34" charset="0"/>
                <a:cs typeface="Verdana" panose="020B0604030504040204" pitchFamily="34" charset="0"/>
              </a:rPr>
              <a:t>Message</a:t>
            </a:r>
            <a:r>
              <a:rPr lang="es-ES" sz="2000" b="1" dirty="0" smtClean="0">
                <a:latin typeface="Verdana" panose="020B0604030504040204" pitchFamily="34" charset="0"/>
                <a:ea typeface="Verdana" panose="020B0604030504040204" pitchFamily="34" charset="0"/>
                <a:cs typeface="Verdana" panose="020B0604030504040204" pitchFamily="34" charset="0"/>
              </a:rPr>
              <a:t> </a:t>
            </a:r>
            <a:r>
              <a:rPr lang="es-ES" sz="2000" b="1" dirty="0" err="1" smtClean="0">
                <a:latin typeface="Verdana" panose="020B0604030504040204" pitchFamily="34" charset="0"/>
                <a:ea typeface="Verdana" panose="020B0604030504040204" pitchFamily="34" charset="0"/>
                <a:cs typeface="Verdana" panose="020B0604030504040204" pitchFamily="34" charset="0"/>
              </a:rPr>
              <a:t>Queuing</a:t>
            </a:r>
            <a:r>
              <a:rPr lang="es-ES" sz="2000" b="1" dirty="0" smtClean="0">
                <a:latin typeface="Verdana" panose="020B0604030504040204" pitchFamily="34" charset="0"/>
                <a:ea typeface="Verdana" panose="020B0604030504040204" pitchFamily="34" charset="0"/>
                <a:cs typeface="Verdana" panose="020B0604030504040204" pitchFamily="34" charset="0"/>
              </a:rPr>
              <a:t> </a:t>
            </a:r>
            <a:r>
              <a:rPr lang="es-ES" sz="2000" b="1" dirty="0" err="1" smtClean="0">
                <a:latin typeface="Verdana" panose="020B0604030504040204" pitchFamily="34" charset="0"/>
                <a:ea typeface="Verdana" panose="020B0604030504040204" pitchFamily="34" charset="0"/>
                <a:cs typeface="Verdana" panose="020B0604030504040204" pitchFamily="34" charset="0"/>
              </a:rPr>
              <a:t>Protocol</a:t>
            </a:r>
            <a:r>
              <a:rPr lang="es-ES" sz="2000" b="1" dirty="0" smtClean="0">
                <a:latin typeface="Verdana" panose="020B0604030504040204" pitchFamily="34" charset="0"/>
                <a:ea typeface="Verdana" panose="020B0604030504040204" pitchFamily="34" charset="0"/>
                <a:cs typeface="Verdana" panose="020B0604030504040204" pitchFamily="34" charset="0"/>
              </a:rPr>
              <a:t> (AMQP)  </a:t>
            </a:r>
            <a:r>
              <a:rPr lang="es-ES" sz="2000" dirty="0" smtClean="0">
                <a:latin typeface="Verdana" panose="020B0604030504040204" pitchFamily="34" charset="0"/>
                <a:ea typeface="Verdana" panose="020B0604030504040204" pitchFamily="34" charset="0"/>
                <a:cs typeface="Verdana" panose="020B0604030504040204" pitchFamily="34" charset="0"/>
              </a:rPr>
              <a:t>es un Standard abierto para el intercambio de mensajes entre aplicaciones. Mejora su comportamiento con el ancho de banda y consigue enviar mayor cantidad de mensajes por segundo que REST</a:t>
            </a:r>
          </a:p>
          <a:p>
            <a:pPr algn="just"/>
            <a:endParaRPr lang="es-ES" sz="2000" b="1" dirty="0" smtClean="0">
              <a:latin typeface="Verdana" panose="020B0604030504040204" pitchFamily="34" charset="0"/>
              <a:ea typeface="Verdana" panose="020B0604030504040204" pitchFamily="34" charset="0"/>
              <a:cs typeface="Verdana" panose="020B0604030504040204" pitchFamily="34" charset="0"/>
            </a:endParaRPr>
          </a:p>
          <a:p>
            <a:pPr algn="just"/>
            <a:endParaRPr lang="es-ES" sz="2000" b="1" dirty="0" smtClean="0">
              <a:solidFill>
                <a:srgbClr val="FFC000"/>
              </a:solidFill>
              <a:latin typeface="Verdana" panose="020B0604030504040204" pitchFamily="34" charset="0"/>
              <a:ea typeface="Verdana" panose="020B0604030504040204" pitchFamily="34" charset="0"/>
              <a:cs typeface="Verdana" panose="020B0604030504040204" pitchFamily="34" charset="0"/>
            </a:endParaRPr>
          </a:p>
          <a:p>
            <a:pPr algn="just"/>
            <a:r>
              <a:rPr lang="es-ES" sz="2000" b="1" dirty="0" smtClean="0">
                <a:latin typeface="Verdana" panose="020B0604030504040204" pitchFamily="34" charset="0"/>
                <a:ea typeface="Verdana" panose="020B0604030504040204" pitchFamily="34" charset="0"/>
                <a:cs typeface="Verdana" panose="020B0604030504040204" pitchFamily="34" charset="0"/>
              </a:rPr>
              <a:t>Características:</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800100" lvl="1" indent="-342900" algn="just">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Punto a Punto para el intercambio de mensajes </a:t>
            </a:r>
            <a:r>
              <a:rPr lang="es-ES" sz="2000" b="1" dirty="0" smtClean="0">
                <a:latin typeface="Verdana" panose="020B0604030504040204" pitchFamily="34" charset="0"/>
                <a:ea typeface="Verdana" panose="020B0604030504040204" pitchFamily="34" charset="0"/>
                <a:cs typeface="Verdana" panose="020B0604030504040204" pitchFamily="34" charset="0"/>
              </a:rPr>
              <a:t>(Server to Server)</a:t>
            </a:r>
          </a:p>
          <a:p>
            <a:pPr marL="800100" lvl="1" indent="-342900" algn="just">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Patrón de mensaje flexible</a:t>
            </a:r>
          </a:p>
          <a:p>
            <a:pPr marL="800100" lvl="1" indent="-342900" algn="just">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Basado en TCP/IP </a:t>
            </a:r>
          </a:p>
          <a:p>
            <a:pPr marL="800100" lvl="1" indent="-342900" algn="just">
              <a:buFont typeface="Wingdings" panose="05000000000000000000" pitchFamily="2" charset="2"/>
              <a:buChar char="q"/>
            </a:pPr>
            <a:r>
              <a:rPr lang="es-ES" sz="2000"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Pequeño tamaño de paquete: 60 Bytes</a:t>
            </a:r>
          </a:p>
          <a:p>
            <a:pPr marL="800100" lvl="1" indent="-342900" algn="just">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Soporta </a:t>
            </a:r>
            <a:r>
              <a:rPr lang="es-ES" sz="2000" dirty="0" err="1" smtClean="0">
                <a:latin typeface="Verdana" panose="020B0604030504040204" pitchFamily="34" charset="0"/>
                <a:ea typeface="Verdana" panose="020B0604030504040204" pitchFamily="34" charset="0"/>
                <a:cs typeface="Verdana" panose="020B0604030504040204" pitchFamily="34" charset="0"/>
              </a:rPr>
              <a:t>QoS</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800100" lvl="1" indent="-342900" algn="just">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Usa SSL/TLS para seguridad</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4316355" y="6068368"/>
            <a:ext cx="4660250" cy="230832"/>
          </a:xfrm>
          <a:prstGeom prst="rect">
            <a:avLst/>
          </a:prstGeom>
        </p:spPr>
        <p:txBody>
          <a:bodyPr wrap="none">
            <a:spAutoFit/>
          </a:bodyPr>
          <a:lstStyle/>
          <a:p>
            <a:r>
              <a:rPr lang="en-US" sz="900" i="1" dirty="0"/>
              <a:t>Pradeep Singh. </a:t>
            </a:r>
            <a:r>
              <a:rPr lang="es-MX" sz="900" b="1" dirty="0" err="1"/>
              <a:t>Application</a:t>
            </a:r>
            <a:r>
              <a:rPr lang="es-MX" sz="900" b="1" dirty="0"/>
              <a:t> </a:t>
            </a:r>
            <a:r>
              <a:rPr lang="es-MX" sz="900" b="1" dirty="0" err="1"/>
              <a:t>Protocols</a:t>
            </a:r>
            <a:r>
              <a:rPr lang="es-MX" sz="900" b="1" dirty="0"/>
              <a:t> </a:t>
            </a:r>
            <a:r>
              <a:rPr lang="es-MX" sz="900" b="1" dirty="0" err="1"/>
              <a:t>for</a:t>
            </a:r>
            <a:r>
              <a:rPr lang="es-MX" sz="900" b="1" dirty="0"/>
              <a:t> </a:t>
            </a:r>
            <a:r>
              <a:rPr lang="es-MX" sz="900" b="1" dirty="0" err="1"/>
              <a:t>IoT</a:t>
            </a:r>
            <a:r>
              <a:rPr lang="es-MX" sz="900" b="1" dirty="0"/>
              <a:t>. </a:t>
            </a:r>
            <a:r>
              <a:rPr lang="es-MX" sz="900" dirty="0">
                <a:hlinkClick r:id="rId3"/>
              </a:rPr>
              <a:t>https://iotbytes.wordpress.com</a:t>
            </a:r>
            <a:r>
              <a:rPr lang="en-US" sz="900" i="1" dirty="0"/>
              <a:t> | 9th May 2016 </a:t>
            </a:r>
            <a:r>
              <a:rPr lang="es-MX" sz="900" dirty="0"/>
              <a:t>/</a:t>
            </a:r>
          </a:p>
        </p:txBody>
      </p:sp>
    </p:spTree>
    <p:extLst>
      <p:ext uri="{BB962C8B-B14F-4D97-AF65-F5344CB8AC3E}">
        <p14:creationId xmlns:p14="http://schemas.microsoft.com/office/powerpoint/2010/main" val="40329434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Imagen 9"/>
          <p:cNvPicPr>
            <a:picLocks noChangeAspect="1"/>
          </p:cNvPicPr>
          <p:nvPr/>
        </p:nvPicPr>
        <p:blipFill>
          <a:blip r:embed="rId2"/>
          <a:stretch>
            <a:fillRect/>
          </a:stretch>
        </p:blipFill>
        <p:spPr>
          <a:xfrm>
            <a:off x="713249" y="197465"/>
            <a:ext cx="2464594" cy="571500"/>
          </a:xfrm>
          <a:prstGeom prst="rect">
            <a:avLst/>
          </a:prstGeom>
        </p:spPr>
      </p:pic>
      <p:sp>
        <p:nvSpPr>
          <p:cNvPr id="14" name="Rectángulo 13"/>
          <p:cNvSpPr/>
          <p:nvPr/>
        </p:nvSpPr>
        <p:spPr>
          <a:xfrm>
            <a:off x="713249" y="1506840"/>
            <a:ext cx="3364502" cy="3693319"/>
          </a:xfrm>
          <a:prstGeom prst="rect">
            <a:avLst/>
          </a:prstGeom>
        </p:spPr>
        <p:txBody>
          <a:bodyPr wrap="square">
            <a:spAutoFit/>
          </a:bodyPr>
          <a:lstStyle/>
          <a:p>
            <a:pPr algn="just"/>
            <a:r>
              <a:rPr lang="en-US" dirty="0">
                <a:latin typeface="Verdana" panose="020B0604030504040204" pitchFamily="34" charset="0"/>
                <a:ea typeface="Verdana" panose="020B0604030504040204" pitchFamily="34" charset="0"/>
                <a:cs typeface="Verdana" panose="020B0604030504040204" pitchFamily="34" charset="0"/>
              </a:rPr>
              <a:t>The </a:t>
            </a:r>
            <a:r>
              <a:rPr lang="en-US" b="1" dirty="0">
                <a:latin typeface="Verdana" panose="020B0604030504040204" pitchFamily="34" charset="0"/>
                <a:ea typeface="Verdana" panose="020B0604030504040204" pitchFamily="34" charset="0"/>
                <a:cs typeface="Verdana" panose="020B0604030504040204" pitchFamily="34" charset="0"/>
              </a:rPr>
              <a:t>Advanced Message Queuing Protocol (AMQP) </a:t>
            </a:r>
            <a:r>
              <a:rPr lang="en-US" dirty="0">
                <a:latin typeface="Verdana" panose="020B0604030504040204" pitchFamily="34" charset="0"/>
                <a:ea typeface="Verdana" panose="020B0604030504040204" pitchFamily="34" charset="0"/>
                <a:cs typeface="Verdana" panose="020B0604030504040204" pitchFamily="34" charset="0"/>
              </a:rPr>
              <a:t>is sometimes considered an </a:t>
            </a:r>
            <a:r>
              <a:rPr lang="en-US" dirty="0" err="1">
                <a:latin typeface="Verdana" panose="020B0604030504040204" pitchFamily="34" charset="0"/>
                <a:ea typeface="Verdana" panose="020B0604030504040204" pitchFamily="34" charset="0"/>
                <a:cs typeface="Verdana" panose="020B0604030504040204" pitchFamily="34" charset="0"/>
              </a:rPr>
              <a:t>IoT</a:t>
            </a:r>
            <a:r>
              <a:rPr lang="en-US" dirty="0">
                <a:latin typeface="Verdana" panose="020B0604030504040204" pitchFamily="34" charset="0"/>
                <a:ea typeface="Verdana" panose="020B0604030504040204" pitchFamily="34" charset="0"/>
                <a:cs typeface="Verdana" panose="020B0604030504040204" pitchFamily="34" charset="0"/>
              </a:rPr>
              <a:t> protocol. AMQP is all about queues. It sends transactional messages between servers. As a message-centric middleware that arose from the banking industry, it can process thousands of reliable queued transactions.</a:t>
            </a:r>
            <a:endParaRPr lang="es-MX" dirty="0">
              <a:latin typeface="Verdana" panose="020B0604030504040204" pitchFamily="34" charset="0"/>
              <a:ea typeface="Verdana" panose="020B0604030504040204" pitchFamily="34" charset="0"/>
              <a:cs typeface="Verdana" panose="020B0604030504040204" pitchFamily="34" charset="0"/>
            </a:endParaRPr>
          </a:p>
        </p:txBody>
      </p:sp>
      <p:pic>
        <p:nvPicPr>
          <p:cNvPr id="15" name="Imagen 14"/>
          <p:cNvPicPr>
            <a:picLocks noChangeAspect="1"/>
          </p:cNvPicPr>
          <p:nvPr/>
        </p:nvPicPr>
        <p:blipFill>
          <a:blip r:embed="rId3"/>
          <a:stretch>
            <a:fillRect/>
          </a:stretch>
        </p:blipFill>
        <p:spPr>
          <a:xfrm>
            <a:off x="4524713" y="1121243"/>
            <a:ext cx="3954869" cy="3430649"/>
          </a:xfrm>
          <a:prstGeom prst="rect">
            <a:avLst/>
          </a:prstGeom>
        </p:spPr>
      </p:pic>
      <p:sp>
        <p:nvSpPr>
          <p:cNvPr id="16" name="Rectángulo 15"/>
          <p:cNvSpPr/>
          <p:nvPr/>
        </p:nvSpPr>
        <p:spPr>
          <a:xfrm>
            <a:off x="5091900" y="5892969"/>
            <a:ext cx="5578519" cy="507831"/>
          </a:xfrm>
          <a:prstGeom prst="rect">
            <a:avLst/>
          </a:prstGeom>
        </p:spPr>
        <p:txBody>
          <a:bodyPr wrap="square">
            <a:spAutoFit/>
          </a:bodyPr>
          <a:lstStyle/>
          <a:p>
            <a:r>
              <a:rPr lang="es-MX" sz="900" dirty="0">
                <a:hlinkClick r:id="rId4"/>
              </a:rPr>
              <a:t>Stan Schneider</a:t>
            </a:r>
            <a:r>
              <a:rPr lang="es-MX" sz="900" dirty="0"/>
              <a:t> .</a:t>
            </a:r>
            <a:r>
              <a:rPr lang="en-US" sz="900" b="1" dirty="0"/>
              <a:t>Understanding The Protocols Behind The Internet Of Things. </a:t>
            </a:r>
            <a:r>
              <a:rPr lang="en-US" sz="900" b="1" dirty="0">
                <a:hlinkClick r:id="rId5"/>
              </a:rPr>
              <a:t>http://electronicdesign.com/author/stan-Schneider</a:t>
            </a:r>
            <a:r>
              <a:rPr lang="en-US" sz="900" b="1" dirty="0"/>
              <a:t>. </a:t>
            </a:r>
            <a:r>
              <a:rPr lang="es-MX" sz="900" dirty="0"/>
              <a:t>Oct 9, 2013</a:t>
            </a:r>
            <a:endParaRPr lang="en-US" sz="900" b="1" dirty="0"/>
          </a:p>
          <a:p>
            <a:r>
              <a:rPr lang="en-US" sz="900" b="1" dirty="0"/>
              <a:t> </a:t>
            </a:r>
            <a:endParaRPr lang="es-MX" sz="900" dirty="0"/>
          </a:p>
        </p:txBody>
      </p:sp>
    </p:spTree>
    <p:extLst>
      <p:ext uri="{BB962C8B-B14F-4D97-AF65-F5344CB8AC3E}">
        <p14:creationId xmlns:p14="http://schemas.microsoft.com/office/powerpoint/2010/main" val="19141709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33134" y="165100"/>
            <a:ext cx="555686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16764" y="266700"/>
            <a:ext cx="55843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i="1" dirty="0" smtClean="0">
                <a:latin typeface="Tahoma" panose="020B0604030504040204" pitchFamily="34" charset="0"/>
                <a:ea typeface="Tahoma" panose="020B0604030504040204" pitchFamily="34" charset="0"/>
                <a:cs typeface="Tahoma" panose="020B0604030504040204" pitchFamily="34" charset="0"/>
              </a:rPr>
              <a:t>Advanced </a:t>
            </a:r>
            <a:r>
              <a:rPr lang="en-US" sz="2400" i="1" dirty="0">
                <a:latin typeface="Tahoma" panose="020B0604030504040204" pitchFamily="34" charset="0"/>
                <a:ea typeface="Tahoma" panose="020B0604030504040204" pitchFamily="34" charset="0"/>
                <a:cs typeface="Tahoma" panose="020B0604030504040204" pitchFamily="34" charset="0"/>
              </a:rPr>
              <a:t>Message Queuing Protocol</a:t>
            </a:r>
            <a:endParaRPr lang="en-US" sz="24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Imagen 9"/>
          <p:cNvPicPr>
            <a:picLocks noChangeAspect="1"/>
          </p:cNvPicPr>
          <p:nvPr/>
        </p:nvPicPr>
        <p:blipFill>
          <a:blip r:embed="rId2"/>
          <a:stretch>
            <a:fillRect/>
          </a:stretch>
        </p:blipFill>
        <p:spPr>
          <a:xfrm>
            <a:off x="713249" y="197465"/>
            <a:ext cx="2464594" cy="571500"/>
          </a:xfrm>
          <a:prstGeom prst="rect">
            <a:avLst/>
          </a:prstGeom>
        </p:spPr>
      </p:pic>
      <p:sp>
        <p:nvSpPr>
          <p:cNvPr id="11" name="Rectángulo 10"/>
          <p:cNvSpPr/>
          <p:nvPr/>
        </p:nvSpPr>
        <p:spPr>
          <a:xfrm>
            <a:off x="5056329" y="5943684"/>
            <a:ext cx="5578519" cy="507831"/>
          </a:xfrm>
          <a:prstGeom prst="rect">
            <a:avLst/>
          </a:prstGeom>
        </p:spPr>
        <p:txBody>
          <a:bodyPr wrap="square">
            <a:spAutoFit/>
          </a:bodyPr>
          <a:lstStyle/>
          <a:p>
            <a:r>
              <a:rPr lang="es-MX" sz="900" dirty="0">
                <a:hlinkClick r:id="rId3"/>
              </a:rPr>
              <a:t>Stan Schneider</a:t>
            </a:r>
            <a:r>
              <a:rPr lang="es-MX" sz="900" dirty="0"/>
              <a:t> .</a:t>
            </a:r>
            <a:r>
              <a:rPr lang="en-US" sz="900" b="1" dirty="0"/>
              <a:t>Understanding The Protocols Behind The Internet Of Things. </a:t>
            </a:r>
            <a:r>
              <a:rPr lang="en-US" sz="900" b="1" dirty="0">
                <a:hlinkClick r:id="rId4"/>
              </a:rPr>
              <a:t>http://electronicdesign.com/author/stan-Schneider</a:t>
            </a:r>
            <a:r>
              <a:rPr lang="en-US" sz="900" b="1" dirty="0"/>
              <a:t>. </a:t>
            </a:r>
            <a:r>
              <a:rPr lang="es-MX" sz="900" dirty="0"/>
              <a:t>Oct 9, 2013</a:t>
            </a:r>
            <a:endParaRPr lang="en-US" sz="900" b="1" dirty="0"/>
          </a:p>
          <a:p>
            <a:r>
              <a:rPr lang="en-US" sz="900" b="1" dirty="0"/>
              <a:t> </a:t>
            </a:r>
            <a:endParaRPr lang="es-MX" sz="900" dirty="0"/>
          </a:p>
        </p:txBody>
      </p:sp>
      <p:sp>
        <p:nvSpPr>
          <p:cNvPr id="12" name="Rectángulo 11"/>
          <p:cNvSpPr/>
          <p:nvPr/>
        </p:nvSpPr>
        <p:spPr>
          <a:xfrm>
            <a:off x="713249" y="843677"/>
            <a:ext cx="8076408" cy="5170646"/>
          </a:xfrm>
          <a:prstGeom prst="rect">
            <a:avLst/>
          </a:prstGeom>
        </p:spPr>
        <p:txBody>
          <a:bodyPr wrap="square">
            <a:spAutoFit/>
          </a:bodyPr>
          <a:lstStyle/>
          <a:p>
            <a:pPr marL="342900" indent="-342900" algn="just">
              <a:spcBef>
                <a:spcPts val="600"/>
              </a:spcBef>
              <a:buFont typeface="Wingdings" panose="05000000000000000000" pitchFamily="2" charset="2"/>
              <a:buChar char="q"/>
            </a:pPr>
            <a:r>
              <a:rPr lang="en-US" sz="2000" b="1" dirty="0">
                <a:latin typeface="Verdana" panose="020B0604030504040204" pitchFamily="34" charset="0"/>
                <a:ea typeface="Verdana" panose="020B0604030504040204" pitchFamily="34" charset="0"/>
                <a:cs typeface="Verdana" panose="020B0604030504040204" pitchFamily="34" charset="0"/>
              </a:rPr>
              <a:t>AMQP</a:t>
            </a:r>
            <a:r>
              <a:rPr lang="en-US" sz="2000" dirty="0">
                <a:latin typeface="Verdana" panose="020B0604030504040204" pitchFamily="34" charset="0"/>
                <a:ea typeface="Verdana" panose="020B0604030504040204" pitchFamily="34" charset="0"/>
                <a:cs typeface="Verdana" panose="020B0604030504040204" pitchFamily="34" charset="0"/>
              </a:rPr>
              <a:t> is focused on not losing messages. Communications from the publishers to exchanges and from queues to subscribers </a:t>
            </a:r>
            <a:r>
              <a:rPr lang="en-US" sz="2000" b="1" dirty="0">
                <a:latin typeface="Verdana" panose="020B0604030504040204" pitchFamily="34" charset="0"/>
                <a:ea typeface="Verdana" panose="020B0604030504040204" pitchFamily="34" charset="0"/>
                <a:cs typeface="Verdana" panose="020B0604030504040204" pitchFamily="34" charset="0"/>
              </a:rPr>
              <a:t>use TCP, which provides strictly reliable point-to-point connection. </a:t>
            </a:r>
            <a:r>
              <a:rPr lang="en-US" sz="2000" dirty="0">
                <a:latin typeface="Verdana" panose="020B0604030504040204" pitchFamily="34" charset="0"/>
                <a:ea typeface="Verdana" panose="020B0604030504040204" pitchFamily="34" charset="0"/>
                <a:cs typeface="Verdana" panose="020B0604030504040204" pitchFamily="34" charset="0"/>
              </a:rPr>
              <a:t>Further, endpoints must acknowledge acceptance of each message. </a:t>
            </a:r>
          </a:p>
          <a:p>
            <a:pPr marL="342900" indent="-342900" algn="just">
              <a:spcBef>
                <a:spcPts val="600"/>
              </a:spcBef>
              <a:buFont typeface="Wingdings" panose="05000000000000000000" pitchFamily="2" charset="2"/>
              <a:buChar char="q"/>
            </a:pPr>
            <a:r>
              <a:rPr lang="en-US" sz="2000" dirty="0">
                <a:latin typeface="Verdana" panose="020B0604030504040204" pitchFamily="34" charset="0"/>
                <a:ea typeface="Verdana" panose="020B0604030504040204" pitchFamily="34" charset="0"/>
                <a:cs typeface="Verdana" panose="020B0604030504040204" pitchFamily="34" charset="0"/>
              </a:rPr>
              <a:t>The standard also describes an optional transaction mode with a formal multiphase commit sequence. True to its origins in the banking industry, AMQP middleware focuses on tracking all messages and </a:t>
            </a:r>
            <a:r>
              <a:rPr lang="en-US" sz="2000" b="1" dirty="0">
                <a:latin typeface="Verdana" panose="020B0604030504040204" pitchFamily="34" charset="0"/>
                <a:ea typeface="Verdana" panose="020B0604030504040204" pitchFamily="34" charset="0"/>
                <a:cs typeface="Verdana" panose="020B0604030504040204" pitchFamily="34" charset="0"/>
              </a:rPr>
              <a:t>ensuring each is delivered as intended, regardless of failures or reboots.</a:t>
            </a:r>
          </a:p>
          <a:p>
            <a:pPr marL="342900" indent="-342900" algn="just">
              <a:spcBef>
                <a:spcPts val="600"/>
              </a:spcBef>
              <a:buFont typeface="Wingdings" panose="05000000000000000000" pitchFamily="2" charset="2"/>
              <a:buChar char="q"/>
            </a:pPr>
            <a:r>
              <a:rPr lang="en-US" sz="2000" b="1" dirty="0">
                <a:latin typeface="Verdana" panose="020B0604030504040204" pitchFamily="34" charset="0"/>
                <a:ea typeface="Verdana" panose="020B0604030504040204" pitchFamily="34" charset="0"/>
                <a:cs typeface="Verdana" panose="020B0604030504040204" pitchFamily="34" charset="0"/>
              </a:rPr>
              <a:t>AMQP is mostly used in business messaging</a:t>
            </a:r>
            <a:r>
              <a:rPr lang="en-US" sz="2000" dirty="0">
                <a:latin typeface="Verdana" panose="020B0604030504040204" pitchFamily="34" charset="0"/>
                <a:ea typeface="Verdana" panose="020B0604030504040204" pitchFamily="34" charset="0"/>
                <a:cs typeface="Verdana" panose="020B0604030504040204" pitchFamily="34" charset="0"/>
              </a:rPr>
              <a:t>. It usually defines “devices” as mobile handsets communicating with back-office data centers. In the </a:t>
            </a:r>
            <a:r>
              <a:rPr lang="en-US" sz="2000" dirty="0" err="1">
                <a:latin typeface="Verdana" panose="020B0604030504040204" pitchFamily="34" charset="0"/>
                <a:ea typeface="Verdana" panose="020B0604030504040204" pitchFamily="34" charset="0"/>
                <a:cs typeface="Verdana" panose="020B0604030504040204" pitchFamily="34" charset="0"/>
              </a:rPr>
              <a:t>IoT</a:t>
            </a:r>
            <a:r>
              <a:rPr lang="en-US" sz="2000" dirty="0">
                <a:latin typeface="Verdana" panose="020B0604030504040204" pitchFamily="34" charset="0"/>
                <a:ea typeface="Verdana" panose="020B0604030504040204" pitchFamily="34" charset="0"/>
                <a:cs typeface="Verdana" panose="020B0604030504040204" pitchFamily="34" charset="0"/>
              </a:rPr>
              <a:t> context, AMQP is most appropriate for the control plane or server-based analysis functions.</a:t>
            </a:r>
          </a:p>
        </p:txBody>
      </p:sp>
    </p:spTree>
    <p:extLst>
      <p:ext uri="{BB962C8B-B14F-4D97-AF65-F5344CB8AC3E}">
        <p14:creationId xmlns:p14="http://schemas.microsoft.com/office/powerpoint/2010/main" val="3735013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61186" y="165100"/>
            <a:ext cx="602881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43200" y="266700"/>
            <a:ext cx="60579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MX" sz="3200" i="1" dirty="0" err="1">
                <a:latin typeface="Tahoma" panose="020B0604030504040204" pitchFamily="34" charset="0"/>
                <a:ea typeface="Tahoma" panose="020B0604030504040204" pitchFamily="34" charset="0"/>
                <a:cs typeface="Tahoma" panose="020B0604030504040204" pitchFamily="34" charset="0"/>
              </a:rPr>
              <a:t>Constrained</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Application</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Protocol</a:t>
            </a:r>
            <a:endParaRPr lang="es-ES" sz="3200" dirty="0"/>
          </a:p>
        </p:txBody>
      </p:sp>
      <p:pic>
        <p:nvPicPr>
          <p:cNvPr id="11" name="Imagen 10"/>
          <p:cNvPicPr>
            <a:picLocks noChangeAspect="1"/>
          </p:cNvPicPr>
          <p:nvPr/>
        </p:nvPicPr>
        <p:blipFill>
          <a:blip r:embed="rId2"/>
          <a:stretch>
            <a:fillRect/>
          </a:stretch>
        </p:blipFill>
        <p:spPr>
          <a:xfrm>
            <a:off x="950119" y="205978"/>
            <a:ext cx="1793081" cy="578644"/>
          </a:xfrm>
          <a:prstGeom prst="rect">
            <a:avLst/>
          </a:prstGeom>
        </p:spPr>
      </p:pic>
      <p:sp>
        <p:nvSpPr>
          <p:cNvPr id="10" name="Rectángulo 9"/>
          <p:cNvSpPr/>
          <p:nvPr/>
        </p:nvSpPr>
        <p:spPr>
          <a:xfrm>
            <a:off x="950119" y="1020946"/>
            <a:ext cx="7891125" cy="4862870"/>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a:latin typeface="Verdana" panose="020B0604030504040204" pitchFamily="34" charset="0"/>
                <a:ea typeface="Verdana" panose="020B0604030504040204" pitchFamily="34" charset="0"/>
                <a:cs typeface="Verdana" panose="020B0604030504040204" pitchFamily="34" charset="0"/>
              </a:rPr>
              <a:t>El </a:t>
            </a:r>
            <a:r>
              <a:rPr lang="es-ES" b="1" dirty="0">
                <a:latin typeface="Verdana" panose="020B0604030504040204" pitchFamily="34" charset="0"/>
                <a:ea typeface="Verdana" panose="020B0604030504040204" pitchFamily="34" charset="0"/>
                <a:cs typeface="Verdana" panose="020B0604030504040204" pitchFamily="34" charset="0"/>
              </a:rPr>
              <a:t>Protocolo de aplicación restringida </a:t>
            </a:r>
            <a:r>
              <a:rPr lang="es-ES" dirty="0">
                <a:latin typeface="Verdana" panose="020B0604030504040204" pitchFamily="34" charset="0"/>
                <a:ea typeface="Verdana" panose="020B0604030504040204" pitchFamily="34" charset="0"/>
                <a:cs typeface="Verdana" panose="020B0604030504040204" pitchFamily="34" charset="0"/>
              </a:rPr>
              <a:t>es un protocolo de capa de aplicación de software destinado a ser </a:t>
            </a:r>
            <a:r>
              <a:rPr lang="es-ES" b="1" dirty="0">
                <a:latin typeface="Verdana" panose="020B0604030504040204" pitchFamily="34" charset="0"/>
                <a:ea typeface="Verdana" panose="020B0604030504040204" pitchFamily="34" charset="0"/>
                <a:cs typeface="Verdana" panose="020B0604030504040204" pitchFamily="34" charset="0"/>
              </a:rPr>
              <a:t>utilizado en dispositivos electrónicos muy simples con recursos limitados </a:t>
            </a:r>
            <a:r>
              <a:rPr lang="es-ES" dirty="0">
                <a:latin typeface="Verdana" panose="020B0604030504040204" pitchFamily="34" charset="0"/>
                <a:ea typeface="Verdana" panose="020B0604030504040204" pitchFamily="34" charset="0"/>
                <a:cs typeface="Verdana" panose="020B0604030504040204" pitchFamily="34" charset="0"/>
              </a:rPr>
              <a:t>que les permite comunicarse de forma interactiva a través de Internet.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b="1" dirty="0" err="1" smtClean="0">
                <a:latin typeface="Verdana" panose="020B0604030504040204" pitchFamily="34" charset="0"/>
                <a:ea typeface="Verdana" panose="020B0604030504040204" pitchFamily="34" charset="0"/>
                <a:cs typeface="Verdana" panose="020B0604030504040204" pitchFamily="34" charset="0"/>
              </a:rPr>
              <a:t>CoAP</a:t>
            </a:r>
            <a:r>
              <a:rPr lang="es-ES" b="1" dirty="0" smtClean="0">
                <a:latin typeface="Verdana" panose="020B0604030504040204" pitchFamily="34" charset="0"/>
                <a:ea typeface="Verdana" panose="020B0604030504040204" pitchFamily="34" charset="0"/>
                <a:cs typeface="Verdana" panose="020B0604030504040204" pitchFamily="34" charset="0"/>
              </a:rPr>
              <a:t> está </a:t>
            </a:r>
            <a:r>
              <a:rPr lang="es-ES" b="1" dirty="0">
                <a:latin typeface="Verdana" panose="020B0604030504040204" pitchFamily="34" charset="0"/>
                <a:ea typeface="Verdana" panose="020B0604030504040204" pitchFamily="34" charset="0"/>
                <a:cs typeface="Verdana" panose="020B0604030504040204" pitchFamily="34" charset="0"/>
              </a:rPr>
              <a:t>diseñado para trasladar el modelo HTTP a dispositivos y redes restrictivas</a:t>
            </a:r>
            <a:r>
              <a:rPr lang="es-ES" dirty="0">
                <a:latin typeface="Verdana" panose="020B0604030504040204" pitchFamily="34" charset="0"/>
                <a:ea typeface="Verdana" panose="020B0604030504040204" pitchFamily="34" charset="0"/>
                <a:cs typeface="Verdana" panose="020B0604030504040204" pitchFamily="34" charset="0"/>
              </a:rPr>
              <a:t>. El diseño del protocolo traduce fácilmente a HTTP la integración simplificada con la web.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Bajo </a:t>
            </a:r>
            <a:r>
              <a:rPr lang="es-ES" dirty="0">
                <a:latin typeface="Verdana" panose="020B0604030504040204" pitchFamily="34" charset="0"/>
                <a:ea typeface="Verdana" panose="020B0604030504040204" pitchFamily="34" charset="0"/>
                <a:cs typeface="Verdana" panose="020B0604030504040204" pitchFamily="34" charset="0"/>
              </a:rPr>
              <a:t>coste, simplicidad y es compatible con multidifusión.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El modelo de interacción </a:t>
            </a:r>
            <a:r>
              <a:rPr lang="es-MX" b="1" dirty="0">
                <a:latin typeface="Verdana" panose="020B0604030504040204" pitchFamily="34" charset="0"/>
                <a:ea typeface="Verdana" panose="020B0604030504040204" pitchFamily="34" charset="0"/>
                <a:cs typeface="Verdana" panose="020B0604030504040204" pitchFamily="34" charset="0"/>
              </a:rPr>
              <a:t>cliente-servidor es similar al de HTTP con la diferencia que </a:t>
            </a:r>
            <a:r>
              <a:rPr lang="es-MX" b="1" dirty="0" err="1">
                <a:latin typeface="Verdana" panose="020B0604030504040204" pitchFamily="34" charset="0"/>
                <a:ea typeface="Verdana" panose="020B0604030504040204" pitchFamily="34" charset="0"/>
                <a:cs typeface="Verdana" panose="020B0604030504040204" pitchFamily="34" charset="0"/>
              </a:rPr>
              <a:t>CoAP</a:t>
            </a:r>
            <a:r>
              <a:rPr lang="es-MX" b="1" dirty="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rPr>
              <a:t>realiza estas interacciones de forma asíncrona por medio del protocolo de transporte </a:t>
            </a:r>
            <a:r>
              <a:rPr lang="es-MX" b="1" dirty="0" smtClean="0">
                <a:latin typeface="Verdana" panose="020B0604030504040204" pitchFamily="34" charset="0"/>
                <a:ea typeface="Verdana" panose="020B0604030504040204" pitchFamily="34" charset="0"/>
                <a:cs typeface="Verdana" panose="020B0604030504040204" pitchFamily="34" charset="0"/>
              </a:rPr>
              <a:t>UDP,</a:t>
            </a:r>
            <a:r>
              <a:rPr lang="es-MX" dirty="0" smtClean="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rPr>
              <a:t>siendo los paquetes mucho más </a:t>
            </a:r>
            <a:r>
              <a:rPr lang="es-MX" dirty="0" smtClean="0">
                <a:latin typeface="Verdana" panose="020B0604030504040204" pitchFamily="34" charset="0"/>
                <a:ea typeface="Verdana" panose="020B0604030504040204" pitchFamily="34" charset="0"/>
                <a:cs typeface="Verdana" panose="020B0604030504040204" pitchFamily="34" charset="0"/>
              </a:rPr>
              <a:t>pequeños</a:t>
            </a:r>
          </a:p>
          <a:p>
            <a:pPr marL="285750" indent="-285750" algn="just">
              <a:spcBef>
                <a:spcPts val="12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Soporta los métodos </a:t>
            </a:r>
            <a:r>
              <a:rPr lang="es-MX" b="1" dirty="0" smtClean="0">
                <a:latin typeface="Verdana" panose="020B0604030504040204" pitchFamily="34" charset="0"/>
                <a:ea typeface="Verdana" panose="020B0604030504040204" pitchFamily="34" charset="0"/>
                <a:cs typeface="Verdana" panose="020B0604030504040204" pitchFamily="34" charset="0"/>
              </a:rPr>
              <a:t>GET, PUT, POST y DELETE. </a:t>
            </a:r>
            <a:endParaRPr lang="es-ES" b="1"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3566706" y="5968190"/>
            <a:ext cx="5194300" cy="461665"/>
          </a:xfrm>
          <a:prstGeom prst="rect">
            <a:avLst/>
          </a:prstGeom>
        </p:spPr>
        <p:txBody>
          <a:bodyPr wrap="square">
            <a:spAutoFit/>
          </a:bodyPr>
          <a:lstStyle/>
          <a:p>
            <a:r>
              <a:rPr lang="es-MX"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Luis Pulido García-Duarte. </a:t>
            </a:r>
            <a:r>
              <a:rPr lang="es-MX"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Diseño, desarrollo e implementación de un protocolo de comunicaciones entre sensores en red y computadores. </a:t>
            </a:r>
            <a:r>
              <a:rPr lang="es-MX"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Universidad Autónoma de Madrid. Julio de 2016 </a:t>
            </a:r>
            <a:endPar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ángulo 12"/>
          <p:cNvSpPr/>
          <p:nvPr/>
        </p:nvSpPr>
        <p:spPr>
          <a:xfrm>
            <a:off x="3566706" y="5955490"/>
            <a:ext cx="5194300" cy="461665"/>
          </a:xfrm>
          <a:prstGeom prst="rect">
            <a:avLst/>
          </a:prstGeom>
        </p:spPr>
        <p:txBody>
          <a:bodyPr wrap="square">
            <a:spAutoFit/>
          </a:bodyPr>
          <a:lstStyle/>
          <a:p>
            <a:r>
              <a:rPr lang="es-MX"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Luis Pulido García-Duarte. </a:t>
            </a:r>
            <a:r>
              <a:rPr lang="es-MX"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Diseño, desarrollo e implementación de un protocolo de comunicaciones entre sensores en red y computadores. </a:t>
            </a:r>
            <a:r>
              <a:rPr lang="es-MX"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Universidad Autónoma de Madrid. Julio de 2016 </a:t>
            </a:r>
            <a:endPar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5685827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61186" y="165100"/>
            <a:ext cx="602881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43200" y="266700"/>
            <a:ext cx="60579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MX" sz="3200" i="1" dirty="0" err="1">
                <a:latin typeface="Tahoma" panose="020B0604030504040204" pitchFamily="34" charset="0"/>
                <a:ea typeface="Tahoma" panose="020B0604030504040204" pitchFamily="34" charset="0"/>
                <a:cs typeface="Tahoma" panose="020B0604030504040204" pitchFamily="34" charset="0"/>
              </a:rPr>
              <a:t>Constrained</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Application</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Protocol</a:t>
            </a:r>
            <a:endParaRPr lang="es-ES" sz="3200" dirty="0"/>
          </a:p>
        </p:txBody>
      </p:sp>
      <p:pic>
        <p:nvPicPr>
          <p:cNvPr id="11" name="Imagen 10"/>
          <p:cNvPicPr>
            <a:picLocks noChangeAspect="1"/>
          </p:cNvPicPr>
          <p:nvPr/>
        </p:nvPicPr>
        <p:blipFill>
          <a:blip r:embed="rId2"/>
          <a:stretch>
            <a:fillRect/>
          </a:stretch>
        </p:blipFill>
        <p:spPr>
          <a:xfrm>
            <a:off x="950119" y="205978"/>
            <a:ext cx="1793081" cy="578644"/>
          </a:xfrm>
          <a:prstGeom prst="rect">
            <a:avLst/>
          </a:prstGeom>
        </p:spPr>
      </p:pic>
      <p:sp>
        <p:nvSpPr>
          <p:cNvPr id="12" name="Rectángulo 11"/>
          <p:cNvSpPr/>
          <p:nvPr/>
        </p:nvSpPr>
        <p:spPr>
          <a:xfrm>
            <a:off x="1589534" y="1055638"/>
            <a:ext cx="7200047" cy="3293209"/>
          </a:xfrm>
          <a:prstGeom prst="rect">
            <a:avLst/>
          </a:prstGeom>
        </p:spPr>
        <p:txBody>
          <a:bodyPr wrap="square">
            <a:spAutoFit/>
          </a:bodyPr>
          <a:lstStyle/>
          <a:p>
            <a:pPr marL="285750" indent="-285750" algn="just">
              <a:spcBef>
                <a:spcPts val="1200"/>
              </a:spcBef>
              <a:buFont typeface="Wingdings" panose="05000000000000000000" pitchFamily="2" charset="2"/>
              <a:buChar char="q"/>
            </a:pPr>
            <a:r>
              <a:rPr lang="es-ES" dirty="0" err="1">
                <a:latin typeface="Verdana" panose="020B0604030504040204" pitchFamily="34" charset="0"/>
                <a:ea typeface="Verdana" panose="020B0604030504040204" pitchFamily="34" charset="0"/>
                <a:cs typeface="Verdana" panose="020B0604030504040204" pitchFamily="34" charset="0"/>
              </a:rPr>
              <a:t>CoAP</a:t>
            </a:r>
            <a:r>
              <a:rPr lang="es-ES" dirty="0">
                <a:latin typeface="Verdana" panose="020B0604030504040204" pitchFamily="34" charset="0"/>
                <a:ea typeface="Verdana" panose="020B0604030504040204" pitchFamily="34" charset="0"/>
                <a:cs typeface="Verdana" panose="020B0604030504040204" pitchFamily="34" charset="0"/>
              </a:rPr>
              <a:t> se basa en el </a:t>
            </a:r>
            <a:r>
              <a:rPr lang="es-ES" b="1" dirty="0">
                <a:latin typeface="Verdana" panose="020B0604030504040204" pitchFamily="34" charset="0"/>
                <a:ea typeface="Verdana" panose="020B0604030504040204" pitchFamily="34" charset="0"/>
                <a:cs typeface="Verdana" panose="020B0604030504040204" pitchFamily="34" charset="0"/>
              </a:rPr>
              <a:t>intercambio de mensajes asíncronos entre dos nodos,</a:t>
            </a:r>
            <a:r>
              <a:rPr lang="es-ES" dirty="0">
                <a:latin typeface="Verdana" panose="020B0604030504040204" pitchFamily="34" charset="0"/>
                <a:ea typeface="Verdana" panose="020B0604030504040204" pitchFamily="34" charset="0"/>
                <a:cs typeface="Verdana" panose="020B0604030504040204" pitchFamily="34" charset="0"/>
              </a:rPr>
              <a:t> un nodo actuando como cliente envía una o más peticiones sobre uno o más recursos alojados en un determinado servidor que atiende la petición. </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El </a:t>
            </a:r>
            <a:r>
              <a:rPr lang="es-ES" dirty="0">
                <a:latin typeface="Verdana" panose="020B0604030504040204" pitchFamily="34" charset="0"/>
                <a:ea typeface="Verdana" panose="020B0604030504040204" pitchFamily="34" charset="0"/>
                <a:cs typeface="Verdana" panose="020B0604030504040204" pitchFamily="34" charset="0"/>
              </a:rPr>
              <a:t>servidor responde a la petición indicando si la petición recibida es exitosa o no. Las peticiones se envían mediante mensajes </a:t>
            </a:r>
            <a:r>
              <a:rPr lang="es-MX" dirty="0" err="1">
                <a:latin typeface="Verdana" panose="020B0604030504040204" pitchFamily="34" charset="0"/>
                <a:ea typeface="Verdana" panose="020B0604030504040204" pitchFamily="34" charset="0"/>
                <a:cs typeface="Verdana" panose="020B0604030504040204" pitchFamily="34" charset="0"/>
              </a:rPr>
              <a:t>Confirmable</a:t>
            </a:r>
            <a:r>
              <a:rPr lang="es-MX" dirty="0">
                <a:latin typeface="Verdana" panose="020B0604030504040204" pitchFamily="34" charset="0"/>
                <a:ea typeface="Verdana" panose="020B0604030504040204" pitchFamily="34" charset="0"/>
                <a:cs typeface="Verdana" panose="020B0604030504040204" pitchFamily="34" charset="0"/>
              </a:rPr>
              <a:t> (CON) o No-</a:t>
            </a:r>
            <a:r>
              <a:rPr lang="es-MX" dirty="0" err="1">
                <a:latin typeface="Verdana" panose="020B0604030504040204" pitchFamily="34" charset="0"/>
                <a:ea typeface="Verdana" panose="020B0604030504040204" pitchFamily="34" charset="0"/>
                <a:cs typeface="Verdana" panose="020B0604030504040204" pitchFamily="34" charset="0"/>
              </a:rPr>
              <a:t>Confirmable</a:t>
            </a:r>
            <a:r>
              <a:rPr lang="es-MX" dirty="0">
                <a:latin typeface="Verdana" panose="020B0604030504040204" pitchFamily="34" charset="0"/>
                <a:ea typeface="Verdana" panose="020B0604030504040204" pitchFamily="34" charset="0"/>
                <a:cs typeface="Verdana" panose="020B0604030504040204" pitchFamily="34" charset="0"/>
              </a:rPr>
              <a:t> (NON) y ejecuta un método sobre un recurso, el cual viene identificado por una ruta contenida en el campo URI-</a:t>
            </a:r>
            <a:r>
              <a:rPr lang="es-MX" dirty="0" err="1">
                <a:latin typeface="Verdana" panose="020B0604030504040204" pitchFamily="34" charset="0"/>
                <a:ea typeface="Verdana" panose="020B0604030504040204" pitchFamily="34" charset="0"/>
                <a:cs typeface="Verdana" panose="020B0604030504040204" pitchFamily="34" charset="0"/>
              </a:rPr>
              <a:t>Path</a:t>
            </a:r>
            <a:r>
              <a:rPr lang="es-MX" dirty="0">
                <a:latin typeface="Verdana" panose="020B0604030504040204" pitchFamily="34" charset="0"/>
                <a:ea typeface="Verdana" panose="020B0604030504040204" pitchFamily="34" charset="0"/>
                <a:cs typeface="Verdana" panose="020B0604030504040204" pitchFamily="34" charset="0"/>
              </a:rPr>
              <a:t> del paquete </a:t>
            </a:r>
            <a:r>
              <a:rPr lang="es-MX" dirty="0" err="1">
                <a:latin typeface="Verdana" panose="020B0604030504040204" pitchFamily="34" charset="0"/>
                <a:ea typeface="Verdana" panose="020B0604030504040204" pitchFamily="34" charset="0"/>
                <a:cs typeface="Verdana" panose="020B0604030504040204" pitchFamily="34" charset="0"/>
              </a:rPr>
              <a:t>CoAP</a:t>
            </a:r>
            <a:r>
              <a:rPr lang="es-MX" dirty="0">
                <a:latin typeface="Verdana" panose="020B0604030504040204" pitchFamily="34" charset="0"/>
                <a:ea typeface="Verdana" panose="020B0604030504040204" pitchFamily="34" charset="0"/>
                <a:cs typeface="Verdana" panose="020B0604030504040204" pitchFamily="34" charset="0"/>
              </a:rPr>
              <a:t>. </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878379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61186" y="165100"/>
            <a:ext cx="602881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43200" y="266700"/>
            <a:ext cx="60579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MX" sz="3200" i="1" dirty="0" err="1">
                <a:latin typeface="Tahoma" panose="020B0604030504040204" pitchFamily="34" charset="0"/>
                <a:ea typeface="Tahoma" panose="020B0604030504040204" pitchFamily="34" charset="0"/>
                <a:cs typeface="Tahoma" panose="020B0604030504040204" pitchFamily="34" charset="0"/>
              </a:rPr>
              <a:t>Constrained</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Application</a:t>
            </a:r>
            <a:r>
              <a:rPr lang="es-MX" sz="3200" i="1" dirty="0">
                <a:latin typeface="Tahoma" panose="020B0604030504040204" pitchFamily="34" charset="0"/>
                <a:ea typeface="Tahoma" panose="020B0604030504040204" pitchFamily="34" charset="0"/>
                <a:cs typeface="Tahoma" panose="020B0604030504040204" pitchFamily="34" charset="0"/>
              </a:rPr>
              <a:t> </a:t>
            </a:r>
            <a:r>
              <a:rPr lang="es-MX" sz="3200" i="1" dirty="0" err="1">
                <a:latin typeface="Tahoma" panose="020B0604030504040204" pitchFamily="34" charset="0"/>
                <a:ea typeface="Tahoma" panose="020B0604030504040204" pitchFamily="34" charset="0"/>
                <a:cs typeface="Tahoma" panose="020B0604030504040204" pitchFamily="34" charset="0"/>
              </a:rPr>
              <a:t>Protocol</a:t>
            </a:r>
            <a:endParaRPr lang="es-ES" sz="3200" dirty="0"/>
          </a:p>
        </p:txBody>
      </p:sp>
      <p:pic>
        <p:nvPicPr>
          <p:cNvPr id="11" name="Imagen 10"/>
          <p:cNvPicPr>
            <a:picLocks noChangeAspect="1"/>
          </p:cNvPicPr>
          <p:nvPr/>
        </p:nvPicPr>
        <p:blipFill>
          <a:blip r:embed="rId2"/>
          <a:stretch>
            <a:fillRect/>
          </a:stretch>
        </p:blipFill>
        <p:spPr>
          <a:xfrm>
            <a:off x="950119" y="205978"/>
            <a:ext cx="1793081" cy="578644"/>
          </a:xfrm>
          <a:prstGeom prst="rect">
            <a:avLst/>
          </a:prstGeom>
        </p:spPr>
      </p:pic>
      <p:sp>
        <p:nvSpPr>
          <p:cNvPr id="10" name="Rectángulo 9"/>
          <p:cNvSpPr/>
          <p:nvPr/>
        </p:nvSpPr>
        <p:spPr>
          <a:xfrm>
            <a:off x="950118" y="845344"/>
            <a:ext cx="7802873" cy="4801314"/>
          </a:xfrm>
          <a:prstGeom prst="rect">
            <a:avLst/>
          </a:prstGeom>
        </p:spPr>
        <p:txBody>
          <a:bodyPr wrap="square">
            <a:spAutoFit/>
          </a:bodyPr>
          <a:lstStyle/>
          <a:p>
            <a:pPr algn="just"/>
            <a:r>
              <a:rPr lang="es-ES" b="1" dirty="0" err="1" smtClean="0">
                <a:latin typeface="Verdana" panose="020B0604030504040204" pitchFamily="34" charset="0"/>
                <a:ea typeface="Verdana" panose="020B0604030504040204" pitchFamily="34" charset="0"/>
                <a:cs typeface="Verdana" panose="020B0604030504040204" pitchFamily="34" charset="0"/>
              </a:rPr>
              <a:t>The</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b="1" dirty="0" err="1" smtClean="0">
                <a:latin typeface="Verdana" panose="020B0604030504040204" pitchFamily="34" charset="0"/>
                <a:ea typeface="Verdana" panose="020B0604030504040204" pitchFamily="34" charset="0"/>
                <a:cs typeface="Verdana" panose="020B0604030504040204" pitchFamily="34" charset="0"/>
              </a:rPr>
              <a:t>Constrained</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b="1" dirty="0" err="1" smtClean="0">
                <a:latin typeface="Verdana" panose="020B0604030504040204" pitchFamily="34" charset="0"/>
                <a:ea typeface="Verdana" panose="020B0604030504040204" pitchFamily="34" charset="0"/>
                <a:cs typeface="Verdana" panose="020B0604030504040204" pitchFamily="34" charset="0"/>
              </a:rPr>
              <a:t>Application</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b="1" dirty="0" err="1" smtClean="0">
                <a:latin typeface="Verdana" panose="020B0604030504040204" pitchFamily="34" charset="0"/>
                <a:ea typeface="Verdana" panose="020B0604030504040204" pitchFamily="34" charset="0"/>
                <a:cs typeface="Verdana" panose="020B0604030504040204" pitchFamily="34" charset="0"/>
              </a:rPr>
              <a:t>Protocol</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b="1" dirty="0" err="1" smtClean="0">
                <a:latin typeface="Verdana" panose="020B0604030504040204" pitchFamily="34" charset="0"/>
                <a:ea typeface="Verdana" panose="020B0604030504040204" pitchFamily="34" charset="0"/>
                <a:cs typeface="Verdana" panose="020B0604030504040204" pitchFamily="34" charset="0"/>
              </a:rPr>
              <a:t>CoAP</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dirty="0" smtClean="0">
                <a:latin typeface="Verdana" panose="020B0604030504040204" pitchFamily="34" charset="0"/>
                <a:ea typeface="Verdana" panose="020B0604030504040204" pitchFamily="34" charset="0"/>
                <a:cs typeface="Verdana" panose="020B0604030504040204" pitchFamily="34" charset="0"/>
              </a:rPr>
              <a:t>es un protocolo especializado para transferencias web en nodos y redes con recursos restringidos. Se encapsula sobre UDP </a:t>
            </a:r>
            <a:r>
              <a:rPr lang="es-ES" b="1" dirty="0" smtClean="0">
                <a:latin typeface="Verdana" panose="020B0604030504040204" pitchFamily="34" charset="0"/>
                <a:ea typeface="Verdana" panose="020B0604030504040204" pitchFamily="34" charset="0"/>
                <a:cs typeface="Verdana" panose="020B0604030504040204" pitchFamily="34" charset="0"/>
              </a:rPr>
              <a:t>  para conseguir una implementación ligera y usa los comandos HTTP: </a:t>
            </a:r>
            <a:r>
              <a:rPr lang="es-ES"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GET, POST, PUT, and DELETE </a:t>
            </a:r>
            <a:r>
              <a:rPr lang="es-ES" dirty="0" smtClean="0">
                <a:latin typeface="Verdana" panose="020B0604030504040204" pitchFamily="34" charset="0"/>
                <a:ea typeface="Verdana" panose="020B0604030504040204" pitchFamily="34" charset="0"/>
                <a:cs typeface="Verdana" panose="020B0604030504040204" pitchFamily="34" charset="0"/>
              </a:rPr>
              <a:t>para</a:t>
            </a:r>
            <a:r>
              <a:rPr lang="es-ES" b="1" dirty="0" smtClean="0">
                <a:latin typeface="Verdana" panose="020B0604030504040204" pitchFamily="34" charset="0"/>
                <a:ea typeface="Verdana" panose="020B0604030504040204" pitchFamily="34" charset="0"/>
                <a:cs typeface="Verdana" panose="020B0604030504040204" pitchFamily="34" charset="0"/>
              </a:rPr>
              <a:t> proveer la interacción orientada a recursos </a:t>
            </a:r>
          </a:p>
          <a:p>
            <a:pPr algn="just"/>
            <a:endParaRPr lang="es-ES" b="1" dirty="0" smtClean="0">
              <a:latin typeface="Verdana" panose="020B0604030504040204" pitchFamily="34" charset="0"/>
              <a:ea typeface="Verdana" panose="020B0604030504040204" pitchFamily="34" charset="0"/>
              <a:cs typeface="Verdana" panose="020B0604030504040204" pitchFamily="34" charset="0"/>
            </a:endParaRPr>
          </a:p>
          <a:p>
            <a:pPr algn="just">
              <a:buFont typeface="Arial" panose="020B0604020202020204" pitchFamily="34" charset="0"/>
              <a:buChar char="•"/>
            </a:pPr>
            <a:r>
              <a:rPr lang="es-ES" b="1" dirty="0" smtClean="0">
                <a:latin typeface="Verdana" panose="020B0604030504040204" pitchFamily="34" charset="0"/>
                <a:ea typeface="Verdana" panose="020B0604030504040204" pitchFamily="34" charset="0"/>
                <a:cs typeface="Verdana" panose="020B0604030504040204" pitchFamily="34" charset="0"/>
              </a:rPr>
              <a:t>Características:</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Petición/Respuesta </a:t>
            </a:r>
          </a:p>
          <a:p>
            <a:pPr marL="1200150" lvl="2" indent="-285750" algn="just">
              <a:buFont typeface="Wingdings" panose="05000000000000000000" pitchFamily="2" charset="2"/>
              <a:buChar char="q"/>
            </a:pPr>
            <a:r>
              <a:rPr lang="es-ES"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Basado en UDP/IP </a:t>
            </a: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Soporta</a:t>
            </a:r>
            <a:r>
              <a:rPr lang="es-ES" b="1" dirty="0" smtClean="0">
                <a:solidFill>
                  <a:srgbClr val="FFC000"/>
                </a:solidFill>
                <a:latin typeface="Verdana" panose="020B0604030504040204" pitchFamily="34" charset="0"/>
                <a:ea typeface="Verdana" panose="020B0604030504040204" pitchFamily="34" charset="0"/>
                <a:cs typeface="Verdana" panose="020B0604030504040204" pitchFamily="34" charset="0"/>
              </a:rPr>
              <a:t> </a:t>
            </a:r>
            <a:r>
              <a:rPr lang="es-ES" dirty="0" err="1" smtClean="0">
                <a:latin typeface="Verdana" panose="020B0604030504040204" pitchFamily="34" charset="0"/>
                <a:ea typeface="Verdana" panose="020B0604030504040204" pitchFamily="34" charset="0"/>
                <a:cs typeface="Verdana" panose="020B0604030504040204" pitchFamily="34" charset="0"/>
              </a:rPr>
              <a:t>QoS</a:t>
            </a:r>
            <a:r>
              <a:rPr lang="es-ES" dirty="0" smtClean="0">
                <a:latin typeface="Verdana" panose="020B0604030504040204" pitchFamily="34" charset="0"/>
                <a:ea typeface="Verdana" panose="020B0604030504040204" pitchFamily="34" charset="0"/>
                <a:cs typeface="Verdana" panose="020B0604030504040204" pitchFamily="34" charset="0"/>
              </a:rPr>
              <a:t> </a:t>
            </a: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Soporta  </a:t>
            </a:r>
            <a:r>
              <a:rPr lang="es-ES" dirty="0" err="1" smtClean="0">
                <a:latin typeface="Verdana" panose="020B0604030504040204" pitchFamily="34" charset="0"/>
                <a:ea typeface="Verdana" panose="020B0604030504040204" pitchFamily="34" charset="0"/>
                <a:cs typeface="Verdana" panose="020B0604030504040204" pitchFamily="34" charset="0"/>
              </a:rPr>
              <a:t>Unicast</a:t>
            </a:r>
            <a:r>
              <a:rPr lang="es-ES" dirty="0" smtClean="0">
                <a:latin typeface="Verdana" panose="020B0604030504040204" pitchFamily="34" charset="0"/>
                <a:ea typeface="Verdana" panose="020B0604030504040204" pitchFamily="34" charset="0"/>
                <a:cs typeface="Verdana" panose="020B0604030504040204" pitchFamily="34" charset="0"/>
              </a:rPr>
              <a:t> </a:t>
            </a:r>
            <a:r>
              <a:rPr lang="es-ES" dirty="0" err="1" smtClean="0">
                <a:latin typeface="Verdana" panose="020B0604030504040204" pitchFamily="34" charset="0"/>
                <a:ea typeface="Verdana" panose="020B0604030504040204" pitchFamily="34" charset="0"/>
                <a:cs typeface="Verdana" panose="020B0604030504040204" pitchFamily="34" charset="0"/>
              </a:rPr>
              <a:t>asi</a:t>
            </a:r>
            <a:r>
              <a:rPr lang="es-ES" dirty="0" smtClean="0">
                <a:latin typeface="Verdana" panose="020B0604030504040204" pitchFamily="34" charset="0"/>
                <a:ea typeface="Verdana" panose="020B0604030504040204" pitchFamily="34" charset="0"/>
                <a:cs typeface="Verdana" panose="020B0604030504040204" pitchFamily="34" charset="0"/>
              </a:rPr>
              <a:t> como </a:t>
            </a:r>
            <a:r>
              <a:rPr lang="es-ES" dirty="0" err="1" smtClean="0">
                <a:latin typeface="Verdana" panose="020B0604030504040204" pitchFamily="34" charset="0"/>
                <a:ea typeface="Verdana" panose="020B0604030504040204" pitchFamily="34" charset="0"/>
                <a:cs typeface="Verdana" panose="020B0604030504040204" pitchFamily="34" charset="0"/>
              </a:rPr>
              <a:t>Multicast</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Usa DTLS para seguridad</a:t>
            </a: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Soporta Descubrimiento de Recursos. (</a:t>
            </a:r>
            <a:r>
              <a:rPr lang="es-ES" i="1" dirty="0" err="1" smtClean="0">
                <a:latin typeface="Verdana" panose="020B0604030504040204" pitchFamily="34" charset="0"/>
                <a:ea typeface="Verdana" panose="020B0604030504040204" pitchFamily="34" charset="0"/>
                <a:cs typeface="Verdana" panose="020B0604030504040204" pitchFamily="34" charset="0"/>
              </a:rPr>
              <a:t>Resource</a:t>
            </a:r>
            <a:r>
              <a:rPr lang="es-ES" i="1" dirty="0" smtClean="0">
                <a:latin typeface="Verdana" panose="020B0604030504040204" pitchFamily="34" charset="0"/>
                <a:ea typeface="Verdana" panose="020B0604030504040204" pitchFamily="34" charset="0"/>
                <a:cs typeface="Verdana" panose="020B0604030504040204" pitchFamily="34" charset="0"/>
              </a:rPr>
              <a:t> Discovery</a:t>
            </a:r>
            <a:r>
              <a:rPr lang="es-ES" dirty="0" smtClean="0">
                <a:latin typeface="Verdana" panose="020B0604030504040204" pitchFamily="34" charset="0"/>
                <a:ea typeface="Verdana" panose="020B0604030504040204" pitchFamily="34" charset="0"/>
                <a:cs typeface="Verdana" panose="020B0604030504040204" pitchFamily="34" charset="0"/>
              </a:rPr>
              <a:t>)</a:t>
            </a: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Un nodo </a:t>
            </a:r>
            <a:r>
              <a:rPr lang="es-ES" dirty="0" err="1" smtClean="0">
                <a:latin typeface="Verdana" panose="020B0604030504040204" pitchFamily="34" charset="0"/>
                <a:ea typeface="Verdana" panose="020B0604030504040204" pitchFamily="34" charset="0"/>
                <a:cs typeface="Verdana" panose="020B0604030504040204" pitchFamily="34" charset="0"/>
              </a:rPr>
              <a:t>CoAP</a:t>
            </a:r>
            <a:r>
              <a:rPr lang="es-ES" dirty="0" smtClean="0">
                <a:latin typeface="Verdana" panose="020B0604030504040204" pitchFamily="34" charset="0"/>
                <a:ea typeface="Verdana" panose="020B0604030504040204" pitchFamily="34" charset="0"/>
                <a:cs typeface="Verdana" panose="020B0604030504040204" pitchFamily="34" charset="0"/>
              </a:rPr>
              <a:t> puede hacer rol de servidor (NAT)</a:t>
            </a:r>
          </a:p>
          <a:p>
            <a:pPr marL="1200150" lvl="2" indent="-285750" algn="just">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Descentralizado (No hay un punto caliente de fallas)</a:t>
            </a:r>
            <a:endParaRPr lang="es-ES"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4100756" y="6033739"/>
            <a:ext cx="4652236" cy="215444"/>
          </a:xfrm>
          <a:prstGeom prst="rect">
            <a:avLst/>
          </a:prstGeom>
        </p:spPr>
        <p:txBody>
          <a:bodyPr wrap="none">
            <a:spAutoFit/>
          </a:bodyPr>
          <a:lstStyle/>
          <a:p>
            <a:r>
              <a:rPr lang="en-US" sz="800" i="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Pradeep Singh. </a:t>
            </a:r>
            <a:r>
              <a:rPr lang="es-MX" sz="800" b="1" dirty="0" err="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Application</a:t>
            </a:r>
            <a:r>
              <a:rPr lang="es-MX" sz="8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s-MX" sz="800" b="1" dirty="0" err="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Protocols</a:t>
            </a:r>
            <a:r>
              <a:rPr lang="es-MX" sz="8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s-MX" sz="800" b="1" dirty="0" err="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for</a:t>
            </a:r>
            <a:r>
              <a:rPr lang="es-MX" sz="8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s-MX" sz="800" b="1" dirty="0" err="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IoT</a:t>
            </a:r>
            <a:r>
              <a:rPr lang="es-MX" sz="8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a:t>
            </a:r>
            <a:r>
              <a:rPr lang="es-MX" sz="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hlinkClick r:id="rId3"/>
              </a:rPr>
              <a:t>https://iotbytes.wordpress.com</a:t>
            </a:r>
            <a:r>
              <a:rPr lang="en-US" sz="800" i="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 9th May 2016 </a:t>
            </a:r>
            <a:r>
              <a:rPr lang="es-MX" sz="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06579000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31884" y="165100"/>
            <a:ext cx="695811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813898" y="266700"/>
            <a:ext cx="6987202"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2400" dirty="0">
                <a:latin typeface="Verdana" panose="020B0604030504040204" pitchFamily="34" charset="0"/>
                <a:ea typeface="Verdana" panose="020B0604030504040204" pitchFamily="34" charset="0"/>
                <a:cs typeface="Verdana" panose="020B0604030504040204" pitchFamily="34" charset="0"/>
              </a:rPr>
              <a:t>Extensible Messaging and Presence Protocol</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537086" y="86203"/>
            <a:ext cx="1276812" cy="1072194"/>
          </a:xfrm>
          <a:prstGeom prst="rect">
            <a:avLst/>
          </a:prstGeom>
        </p:spPr>
      </p:pic>
      <p:sp>
        <p:nvSpPr>
          <p:cNvPr id="12" name="Rectángulo 11"/>
          <p:cNvSpPr/>
          <p:nvPr/>
        </p:nvSpPr>
        <p:spPr>
          <a:xfrm>
            <a:off x="1297266" y="1328178"/>
            <a:ext cx="7503833" cy="4247317"/>
          </a:xfrm>
          <a:prstGeom prst="rect">
            <a:avLst/>
          </a:prstGeom>
        </p:spPr>
        <p:txBody>
          <a:bodyPr wrap="square">
            <a:spAutoFit/>
          </a:bodyPr>
          <a:lstStyle/>
          <a:p>
            <a:pPr algn="just"/>
            <a:r>
              <a:rPr lang="en-US" dirty="0">
                <a:latin typeface="Verdana" panose="020B0604030504040204" pitchFamily="34" charset="0"/>
                <a:ea typeface="Verdana" panose="020B0604030504040204" pitchFamily="34" charset="0"/>
                <a:cs typeface="Verdana" panose="020B0604030504040204" pitchFamily="34" charset="0"/>
              </a:rPr>
              <a:t>XMPP is the Extensible Messaging and Presence Protocol, a set of open technologies for instant messaging, presence, multi-party chat, voice and video calls, collaboration, lightweight middleware, content syndication, and generalized routing of XML data.</a:t>
            </a:r>
          </a:p>
          <a:p>
            <a:pPr algn="just"/>
            <a:endParaRPr lang="en-US" dirty="0">
              <a:latin typeface="Verdana" panose="020B0604030504040204" pitchFamily="34" charset="0"/>
              <a:ea typeface="Verdana" panose="020B0604030504040204" pitchFamily="34" charset="0"/>
              <a:cs typeface="Verdana" panose="020B0604030504040204" pitchFamily="34" charset="0"/>
            </a:endParaRPr>
          </a:p>
          <a:p>
            <a:pPr algn="just"/>
            <a:r>
              <a:rPr lang="en-US" b="1" dirty="0">
                <a:latin typeface="Verdana" panose="020B0604030504040204" pitchFamily="34" charset="0"/>
                <a:ea typeface="Verdana" panose="020B0604030504040204" pitchFamily="34" charset="0"/>
                <a:cs typeface="Verdana" panose="020B0604030504040204" pitchFamily="34" charset="0"/>
              </a:rPr>
              <a:t>Key Highlights:</a:t>
            </a:r>
            <a:endParaRPr lang="en-US" dirty="0">
              <a:latin typeface="Verdana" panose="020B0604030504040204" pitchFamily="34" charset="0"/>
              <a:ea typeface="Verdana" panose="020B0604030504040204" pitchFamily="34" charset="0"/>
              <a:cs typeface="Verdana" panose="020B0604030504040204" pitchFamily="34" charset="0"/>
            </a:endParaRP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Publish/Subscribe and Request/Response Architecture</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Widely used for Instant Messaging, Presence, Voice/Video Calls etc.</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No </a:t>
            </a:r>
            <a:r>
              <a:rPr lang="en-US" dirty="0" err="1">
                <a:latin typeface="Verdana" panose="020B0604030504040204" pitchFamily="34" charset="0"/>
                <a:ea typeface="Verdana" panose="020B0604030504040204" pitchFamily="34" charset="0"/>
                <a:cs typeface="Verdana" panose="020B0604030504040204" pitchFamily="34" charset="0"/>
              </a:rPr>
              <a:t>QoS</a:t>
            </a:r>
            <a:r>
              <a:rPr lang="en-US" dirty="0">
                <a:latin typeface="Verdana" panose="020B0604030504040204" pitchFamily="34" charset="0"/>
                <a:ea typeface="Verdana" panose="020B0604030504040204" pitchFamily="34" charset="0"/>
                <a:cs typeface="Verdana" panose="020B0604030504040204" pitchFamily="34" charset="0"/>
              </a:rPr>
              <a:t> Support</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Text Based Communication (XML Payload)</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Secure Authentication (SASL) and TLS Based Security</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XML Payload creation and parsing may need extra compute and battery power.</a:t>
            </a:r>
          </a:p>
        </p:txBody>
      </p:sp>
      <p:sp>
        <p:nvSpPr>
          <p:cNvPr id="13" name="Rectángulo 12"/>
          <p:cNvSpPr/>
          <p:nvPr/>
        </p:nvSpPr>
        <p:spPr>
          <a:xfrm>
            <a:off x="4345851" y="6083721"/>
            <a:ext cx="4660250" cy="230832"/>
          </a:xfrm>
          <a:prstGeom prst="rect">
            <a:avLst/>
          </a:prstGeom>
        </p:spPr>
        <p:txBody>
          <a:bodyPr wrap="none">
            <a:spAutoFit/>
          </a:bodyPr>
          <a:lstStyle/>
          <a:p>
            <a:r>
              <a:rPr lang="en-US" sz="900" i="1" dirty="0"/>
              <a:t>Pradeep Singh. </a:t>
            </a:r>
            <a:r>
              <a:rPr lang="es-MX" sz="900" b="1" dirty="0" err="1"/>
              <a:t>Application</a:t>
            </a:r>
            <a:r>
              <a:rPr lang="es-MX" sz="900" b="1" dirty="0"/>
              <a:t> </a:t>
            </a:r>
            <a:r>
              <a:rPr lang="es-MX" sz="900" b="1" dirty="0" err="1"/>
              <a:t>Protocols</a:t>
            </a:r>
            <a:r>
              <a:rPr lang="es-MX" sz="900" b="1" dirty="0"/>
              <a:t> </a:t>
            </a:r>
            <a:r>
              <a:rPr lang="es-MX" sz="900" b="1" dirty="0" err="1"/>
              <a:t>for</a:t>
            </a:r>
            <a:r>
              <a:rPr lang="es-MX" sz="900" b="1" dirty="0"/>
              <a:t> </a:t>
            </a:r>
            <a:r>
              <a:rPr lang="es-MX" sz="900" b="1" dirty="0" err="1"/>
              <a:t>IoT</a:t>
            </a:r>
            <a:r>
              <a:rPr lang="es-MX" sz="900" b="1" dirty="0"/>
              <a:t>. </a:t>
            </a:r>
            <a:r>
              <a:rPr lang="es-MX" sz="900" dirty="0">
                <a:hlinkClick r:id="rId3"/>
              </a:rPr>
              <a:t>https://iotbytes.wordpress.com</a:t>
            </a:r>
            <a:r>
              <a:rPr lang="en-US" sz="900" i="1" dirty="0"/>
              <a:t> | 9th May 2016 </a:t>
            </a:r>
            <a:r>
              <a:rPr lang="es-MX" sz="900" dirty="0"/>
              <a:t>/</a:t>
            </a:r>
          </a:p>
        </p:txBody>
      </p:sp>
    </p:spTree>
    <p:extLst>
      <p:ext uri="{BB962C8B-B14F-4D97-AF65-F5344CB8AC3E}">
        <p14:creationId xmlns:p14="http://schemas.microsoft.com/office/powerpoint/2010/main" val="125484545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139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31884" y="165100"/>
            <a:ext cx="695811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813898" y="266700"/>
            <a:ext cx="6987202"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2400" dirty="0">
                <a:latin typeface="Verdana" panose="020B0604030504040204" pitchFamily="34" charset="0"/>
                <a:ea typeface="Verdana" panose="020B0604030504040204" pitchFamily="34" charset="0"/>
                <a:cs typeface="Verdana" panose="020B0604030504040204" pitchFamily="34" charset="0"/>
              </a:rPr>
              <a:t>Extensible Messaging and Presence Protocol</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537086" y="86203"/>
            <a:ext cx="1276812" cy="1072194"/>
          </a:xfrm>
          <a:prstGeom prst="rect">
            <a:avLst/>
          </a:prstGeom>
        </p:spPr>
      </p:pic>
      <p:pic>
        <p:nvPicPr>
          <p:cNvPr id="11" name="Imagen 10"/>
          <p:cNvPicPr>
            <a:picLocks noChangeAspect="1"/>
          </p:cNvPicPr>
          <p:nvPr/>
        </p:nvPicPr>
        <p:blipFill>
          <a:blip r:embed="rId3"/>
          <a:stretch>
            <a:fillRect/>
          </a:stretch>
        </p:blipFill>
        <p:spPr>
          <a:xfrm>
            <a:off x="2802191" y="1158397"/>
            <a:ext cx="6124001" cy="4207716"/>
          </a:xfrm>
          <a:prstGeom prst="rect">
            <a:avLst/>
          </a:prstGeom>
        </p:spPr>
      </p:pic>
      <p:sp>
        <p:nvSpPr>
          <p:cNvPr id="13" name="Rectángulo 12"/>
          <p:cNvSpPr/>
          <p:nvPr/>
        </p:nvSpPr>
        <p:spPr>
          <a:xfrm>
            <a:off x="5137255" y="5943684"/>
            <a:ext cx="5578519" cy="507831"/>
          </a:xfrm>
          <a:prstGeom prst="rect">
            <a:avLst/>
          </a:prstGeom>
        </p:spPr>
        <p:txBody>
          <a:bodyPr wrap="square">
            <a:spAutoFit/>
          </a:bodyPr>
          <a:lstStyle/>
          <a:p>
            <a:r>
              <a:rPr lang="es-MX" sz="900" dirty="0">
                <a:hlinkClick r:id="rId4"/>
              </a:rPr>
              <a:t>Stan Schneider</a:t>
            </a:r>
            <a:r>
              <a:rPr lang="es-MX" sz="900" dirty="0"/>
              <a:t> .</a:t>
            </a:r>
            <a:r>
              <a:rPr lang="en-US" sz="900" b="1" dirty="0"/>
              <a:t>Understanding The Protocols Behind The Internet Of Things. </a:t>
            </a:r>
            <a:r>
              <a:rPr lang="en-US" sz="900" b="1" dirty="0">
                <a:hlinkClick r:id="rId5"/>
              </a:rPr>
              <a:t>http://electronicdesign.com/author/stan-Schneider</a:t>
            </a:r>
            <a:r>
              <a:rPr lang="en-US" sz="900" b="1" dirty="0"/>
              <a:t>. </a:t>
            </a:r>
            <a:r>
              <a:rPr lang="es-MX" sz="900" dirty="0"/>
              <a:t>Oct 9, 2013</a:t>
            </a:r>
            <a:endParaRPr lang="en-US" sz="900" b="1" dirty="0"/>
          </a:p>
          <a:p>
            <a:r>
              <a:rPr lang="en-US" sz="900" b="1" dirty="0"/>
              <a:t> </a:t>
            </a:r>
            <a:endParaRPr lang="es-MX" sz="900" dirty="0"/>
          </a:p>
        </p:txBody>
      </p:sp>
      <p:sp>
        <p:nvSpPr>
          <p:cNvPr id="14" name="Rectángulo 13"/>
          <p:cNvSpPr/>
          <p:nvPr/>
        </p:nvSpPr>
        <p:spPr>
          <a:xfrm>
            <a:off x="537086" y="1818798"/>
            <a:ext cx="2147119" cy="3416320"/>
          </a:xfrm>
          <a:prstGeom prst="rect">
            <a:avLst/>
          </a:prstGeom>
          <a:noFill/>
          <a:ln w="38100">
            <a:solidFill>
              <a:schemeClr val="accent1">
                <a:lumMod val="50000"/>
              </a:schemeClr>
            </a:solidFill>
          </a:ln>
        </p:spPr>
        <p:txBody>
          <a:bodyPr wrap="square">
            <a:spAutoFit/>
          </a:bodyPr>
          <a:lstStyle/>
          <a:p>
            <a:pPr algn="just"/>
            <a:r>
              <a:rPr lang="en-US" sz="1350" b="1" dirty="0">
                <a:latin typeface="Verdana" panose="020B0604030504040204" pitchFamily="34" charset="0"/>
                <a:ea typeface="Verdana" panose="020B0604030504040204" pitchFamily="34" charset="0"/>
                <a:cs typeface="Verdana" panose="020B0604030504040204" pitchFamily="34" charset="0"/>
              </a:rPr>
              <a:t>XMPP</a:t>
            </a:r>
            <a:r>
              <a:rPr lang="en-US" sz="1350" dirty="0">
                <a:latin typeface="Verdana" panose="020B0604030504040204" pitchFamily="34" charset="0"/>
                <a:ea typeface="Verdana" panose="020B0604030504040204" pitchFamily="34" charset="0"/>
                <a:cs typeface="Verdana" panose="020B0604030504040204" pitchFamily="34" charset="0"/>
              </a:rPr>
              <a:t> was originally called “Jabber.” It was developed for instant messaging (IM) to connect people to other people via text messages.</a:t>
            </a:r>
          </a:p>
          <a:p>
            <a:pPr algn="just"/>
            <a:endParaRPr lang="en-US" sz="1350" dirty="0">
              <a:latin typeface="Verdana" panose="020B0604030504040204" pitchFamily="34" charset="0"/>
              <a:ea typeface="Verdana" panose="020B0604030504040204" pitchFamily="34" charset="0"/>
              <a:cs typeface="Verdana" panose="020B0604030504040204" pitchFamily="34" charset="0"/>
            </a:endParaRPr>
          </a:p>
          <a:p>
            <a:pPr algn="just"/>
            <a:r>
              <a:rPr lang="en-US" sz="1350" b="1" dirty="0">
                <a:latin typeface="Verdana" panose="020B0604030504040204" pitchFamily="34" charset="0"/>
                <a:ea typeface="Verdana" panose="020B0604030504040204" pitchFamily="34" charset="0"/>
                <a:cs typeface="Verdana" panose="020B0604030504040204" pitchFamily="34" charset="0"/>
              </a:rPr>
              <a:t>XMPP</a:t>
            </a:r>
            <a:r>
              <a:rPr lang="en-US" sz="1350" dirty="0">
                <a:latin typeface="Verdana" panose="020B0604030504040204" pitchFamily="34" charset="0"/>
                <a:ea typeface="Verdana" panose="020B0604030504040204" pitchFamily="34" charset="0"/>
                <a:cs typeface="Verdana" panose="020B0604030504040204" pitchFamily="34" charset="0"/>
              </a:rPr>
              <a:t> stands for Extensible Messaging and Presence Protocol. Again, the name belies the targeted use: presence, meaning people are intimately involved</a:t>
            </a:r>
            <a:endParaRPr lang="es-MX" sz="135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4829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Consideración Preliminar</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855406" y="1063144"/>
            <a:ext cx="7781365" cy="4678204"/>
          </a:xfrm>
          <a:prstGeom prst="rect">
            <a:avLst/>
          </a:prstGeom>
        </p:spPr>
        <p:txBody>
          <a:bodyPr wrap="square">
            <a:spAutoFit/>
          </a:bodyPr>
          <a:lstStyle/>
          <a:p>
            <a:pPr marL="342900" indent="-342900" algn="just">
              <a:spcBef>
                <a:spcPts val="1200"/>
              </a:spcBef>
              <a:buFont typeface="Wingdings" panose="05000000000000000000" pitchFamily="2" charset="2"/>
              <a:buChar char="q"/>
            </a:pPr>
            <a:r>
              <a:rPr lang="es-ES" sz="2400" dirty="0">
                <a:latin typeface="Verdana" panose="020B0604030504040204" pitchFamily="34" charset="0"/>
                <a:ea typeface="Verdana" panose="020B0604030504040204" pitchFamily="34" charset="0"/>
                <a:cs typeface="Verdana" panose="020B0604030504040204" pitchFamily="34" charset="0"/>
              </a:rPr>
              <a:t> </a:t>
            </a:r>
            <a:r>
              <a:rPr lang="es-ES" sz="2400" dirty="0" smtClean="0">
                <a:latin typeface="Verdana" panose="020B0604030504040204" pitchFamily="34" charset="0"/>
                <a:ea typeface="Verdana" panose="020B0604030504040204" pitchFamily="34" charset="0"/>
                <a:cs typeface="Verdana" panose="020B0604030504040204" pitchFamily="34" charset="0"/>
              </a:rPr>
              <a:t>…la </a:t>
            </a:r>
            <a:r>
              <a:rPr lang="es-ES" sz="2400" dirty="0">
                <a:latin typeface="Verdana" panose="020B0604030504040204" pitchFamily="34" charset="0"/>
                <a:ea typeface="Verdana" panose="020B0604030504040204" pitchFamily="34" charset="0"/>
                <a:cs typeface="Verdana" panose="020B0604030504040204" pitchFamily="34" charset="0"/>
              </a:rPr>
              <a:t>reciente </a:t>
            </a:r>
            <a:r>
              <a:rPr lang="es-ES" sz="2400" b="1" dirty="0">
                <a:latin typeface="Verdana" panose="020B0604030504040204" pitchFamily="34" charset="0"/>
                <a:ea typeface="Verdana" panose="020B0604030504040204" pitchFamily="34" charset="0"/>
                <a:cs typeface="Verdana" panose="020B0604030504040204" pitchFamily="34" charset="0"/>
              </a:rPr>
              <a:t>confluencia</a:t>
            </a:r>
            <a:r>
              <a:rPr lang="es-ES" sz="2400" dirty="0">
                <a:latin typeface="Verdana" panose="020B0604030504040204" pitchFamily="34" charset="0"/>
                <a:ea typeface="Verdana" panose="020B0604030504040204" pitchFamily="34" charset="0"/>
                <a:cs typeface="Verdana" panose="020B0604030504040204" pitchFamily="34" charset="0"/>
              </a:rPr>
              <a:t> de diferentes tendencias del mercado tecnológico está permitiendo que </a:t>
            </a:r>
            <a:r>
              <a:rPr lang="es-ES" sz="2400" b="1" dirty="0">
                <a:latin typeface="Verdana" panose="020B0604030504040204" pitchFamily="34" charset="0"/>
                <a:ea typeface="Verdana" panose="020B0604030504040204" pitchFamily="34" charset="0"/>
                <a:cs typeface="Verdana" panose="020B0604030504040204" pitchFamily="34" charset="0"/>
              </a:rPr>
              <a:t>la Internet de las Cosas esté cada vez más cerca de ser una realidad generalizada.</a:t>
            </a:r>
            <a:r>
              <a:rPr lang="es-ES" sz="2400" dirty="0">
                <a:latin typeface="Verdana" panose="020B0604030504040204" pitchFamily="34" charset="0"/>
                <a:ea typeface="Verdana" panose="020B0604030504040204" pitchFamily="34" charset="0"/>
                <a:cs typeface="Verdana" panose="020B0604030504040204" pitchFamily="34" charset="0"/>
              </a:rPr>
              <a:t> </a:t>
            </a:r>
            <a:endParaRPr lang="es-ES" sz="2400" dirty="0" smtClean="0">
              <a:latin typeface="Verdana" panose="020B0604030504040204" pitchFamily="34" charset="0"/>
              <a:ea typeface="Verdana" panose="020B0604030504040204" pitchFamily="34" charset="0"/>
              <a:cs typeface="Verdana" panose="020B0604030504040204" pitchFamily="34" charset="0"/>
            </a:endParaRPr>
          </a:p>
          <a:p>
            <a:pPr marL="342900" indent="-342900" algn="just">
              <a:spcBef>
                <a:spcPts val="1200"/>
              </a:spcBef>
              <a:buFont typeface="Wingdings" panose="05000000000000000000" pitchFamily="2" charset="2"/>
              <a:buChar char="q"/>
            </a:pPr>
            <a:r>
              <a:rPr lang="es-ES" sz="2400" dirty="0" smtClean="0">
                <a:latin typeface="Verdana" panose="020B0604030504040204" pitchFamily="34" charset="0"/>
                <a:ea typeface="Verdana" panose="020B0604030504040204" pitchFamily="34" charset="0"/>
                <a:cs typeface="Verdana" panose="020B0604030504040204" pitchFamily="34" charset="0"/>
              </a:rPr>
              <a:t>Estas </a:t>
            </a:r>
            <a:r>
              <a:rPr lang="es-ES" sz="2400" dirty="0">
                <a:latin typeface="Verdana" panose="020B0604030504040204" pitchFamily="34" charset="0"/>
                <a:ea typeface="Verdana" panose="020B0604030504040204" pitchFamily="34" charset="0"/>
                <a:cs typeface="Verdana" panose="020B0604030504040204" pitchFamily="34" charset="0"/>
              </a:rPr>
              <a:t>tendencias incluyen la conectividad omnipresente, la adopción generalizada de redes basadas en el protocolo IP, la economía en la capacidad de cómputo, la miniaturización, los avances en el análisis de datos y el surgimiento de la computación en la nube.</a:t>
            </a:r>
          </a:p>
        </p:txBody>
      </p:sp>
      <p:sp>
        <p:nvSpPr>
          <p:cNvPr id="11" name="Rectángulo 10"/>
          <p:cNvSpPr/>
          <p:nvPr/>
        </p:nvSpPr>
        <p:spPr>
          <a:xfrm>
            <a:off x="4837471" y="5929868"/>
            <a:ext cx="4586749" cy="369332"/>
          </a:xfrm>
          <a:prstGeom prst="rect">
            <a:avLst/>
          </a:prstGeom>
        </p:spPr>
        <p:txBody>
          <a:bodyPr wrap="square">
            <a:spAutoFit/>
          </a:bodyPr>
          <a:lstStyle/>
          <a:p>
            <a:r>
              <a:rPr lang="en-U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Chapin. </a:t>
            </a:r>
            <a:r>
              <a:rPr lang="es-ES" sz="900" b="1"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LA </a:t>
            </a:r>
            <a:r>
              <a:rPr lang="es-ES" sz="9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INTERNET DE LAS COSAS</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2015 </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Internet </a:t>
            </a:r>
            <a:r>
              <a:rPr lang="es-ES" sz="9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Society</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5125470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31884" y="165100"/>
            <a:ext cx="695811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813898" y="266700"/>
            <a:ext cx="6987202"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2400" dirty="0">
                <a:latin typeface="Verdana" panose="020B0604030504040204" pitchFamily="34" charset="0"/>
                <a:ea typeface="Verdana" panose="020B0604030504040204" pitchFamily="34" charset="0"/>
                <a:cs typeface="Verdana" panose="020B0604030504040204" pitchFamily="34" charset="0"/>
              </a:rPr>
              <a:t>Extensible Messaging and Presence Protocol</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537086" y="86203"/>
            <a:ext cx="1276812" cy="1072194"/>
          </a:xfrm>
          <a:prstGeom prst="rect">
            <a:avLst/>
          </a:prstGeom>
        </p:spPr>
      </p:pic>
      <p:sp>
        <p:nvSpPr>
          <p:cNvPr id="12" name="Rectángulo 11"/>
          <p:cNvSpPr/>
          <p:nvPr/>
        </p:nvSpPr>
        <p:spPr>
          <a:xfrm>
            <a:off x="5169086" y="5961113"/>
            <a:ext cx="5578519" cy="507831"/>
          </a:xfrm>
          <a:prstGeom prst="rect">
            <a:avLst/>
          </a:prstGeom>
        </p:spPr>
        <p:txBody>
          <a:bodyPr wrap="square">
            <a:spAutoFit/>
          </a:bodyPr>
          <a:lstStyle/>
          <a:p>
            <a:r>
              <a:rPr lang="es-MX" sz="900" dirty="0">
                <a:hlinkClick r:id="rId3"/>
              </a:rPr>
              <a:t>Stan Schneider</a:t>
            </a:r>
            <a:r>
              <a:rPr lang="es-MX" sz="900" dirty="0"/>
              <a:t> .</a:t>
            </a:r>
            <a:r>
              <a:rPr lang="en-US" sz="900" b="1" dirty="0"/>
              <a:t>Understanding The Protocols Behind The Internet Of Things. </a:t>
            </a:r>
            <a:r>
              <a:rPr lang="en-US" sz="900" b="1" dirty="0">
                <a:hlinkClick r:id="rId4"/>
              </a:rPr>
              <a:t>http://electronicdesign.com/author/stan-Schneider</a:t>
            </a:r>
            <a:r>
              <a:rPr lang="en-US" sz="900" b="1" dirty="0"/>
              <a:t>. </a:t>
            </a:r>
            <a:r>
              <a:rPr lang="es-MX" sz="900" dirty="0"/>
              <a:t>Oct 9, 2013</a:t>
            </a:r>
            <a:endParaRPr lang="en-US" sz="900" b="1" dirty="0"/>
          </a:p>
          <a:p>
            <a:r>
              <a:rPr lang="en-US" sz="900" b="1" dirty="0"/>
              <a:t> </a:t>
            </a:r>
            <a:endParaRPr lang="es-MX" sz="900" dirty="0"/>
          </a:p>
        </p:txBody>
      </p:sp>
      <p:sp>
        <p:nvSpPr>
          <p:cNvPr id="15" name="Rectángulo 14"/>
          <p:cNvSpPr/>
          <p:nvPr/>
        </p:nvSpPr>
        <p:spPr>
          <a:xfrm>
            <a:off x="663678" y="1113720"/>
            <a:ext cx="7995548" cy="4770537"/>
          </a:xfrm>
          <a:prstGeom prst="rect">
            <a:avLst/>
          </a:prstGeom>
        </p:spPr>
        <p:txBody>
          <a:bodyPr wrap="square">
            <a:spAutoFit/>
          </a:bodyPr>
          <a:lstStyle/>
          <a:p>
            <a:pPr marL="214308" indent="-214308" algn="just">
              <a:spcBef>
                <a:spcPts val="9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XMPP uses the </a:t>
            </a:r>
            <a:r>
              <a:rPr lang="en-US" sz="1700" b="1" dirty="0">
                <a:latin typeface="Verdana" panose="020B0604030504040204" pitchFamily="34" charset="0"/>
                <a:ea typeface="Verdana" panose="020B0604030504040204" pitchFamily="34" charset="0"/>
                <a:cs typeface="Verdana" panose="020B0604030504040204" pitchFamily="34" charset="0"/>
              </a:rPr>
              <a:t>XML text format </a:t>
            </a:r>
            <a:r>
              <a:rPr lang="en-US" sz="1700" dirty="0">
                <a:latin typeface="Verdana" panose="020B0604030504040204" pitchFamily="34" charset="0"/>
                <a:ea typeface="Verdana" panose="020B0604030504040204" pitchFamily="34" charset="0"/>
                <a:cs typeface="Verdana" panose="020B0604030504040204" pitchFamily="34" charset="0"/>
              </a:rPr>
              <a:t>as its native type, making person-to-person communications natural. Like MQTT, it </a:t>
            </a:r>
            <a:r>
              <a:rPr lang="en-US" sz="1700" b="1" dirty="0">
                <a:latin typeface="Verdana" panose="020B0604030504040204" pitchFamily="34" charset="0"/>
                <a:ea typeface="Verdana" panose="020B0604030504040204" pitchFamily="34" charset="0"/>
                <a:cs typeface="Verdana" panose="020B0604030504040204" pitchFamily="34" charset="0"/>
              </a:rPr>
              <a:t>runs over TCP</a:t>
            </a:r>
            <a:r>
              <a:rPr lang="en-US" sz="1700" dirty="0">
                <a:latin typeface="Verdana" panose="020B0604030504040204" pitchFamily="34" charset="0"/>
                <a:ea typeface="Verdana" panose="020B0604030504040204" pitchFamily="34" charset="0"/>
                <a:cs typeface="Verdana" panose="020B0604030504040204" pitchFamily="34" charset="0"/>
              </a:rPr>
              <a:t>, or perhaps </a:t>
            </a:r>
            <a:r>
              <a:rPr lang="en-US" sz="1700" b="1" dirty="0">
                <a:latin typeface="Verdana" panose="020B0604030504040204" pitchFamily="34" charset="0"/>
                <a:ea typeface="Verdana" panose="020B0604030504040204" pitchFamily="34" charset="0"/>
                <a:cs typeface="Verdana" panose="020B0604030504040204" pitchFamily="34" charset="0"/>
              </a:rPr>
              <a:t>over HTTP </a:t>
            </a:r>
            <a:r>
              <a:rPr lang="en-US" sz="1700" dirty="0">
                <a:latin typeface="Verdana" panose="020B0604030504040204" pitchFamily="34" charset="0"/>
                <a:ea typeface="Verdana" panose="020B0604030504040204" pitchFamily="34" charset="0"/>
                <a:cs typeface="Verdana" panose="020B0604030504040204" pitchFamily="34" charset="0"/>
              </a:rPr>
              <a:t>on top of TCP. Its key strength is a </a:t>
            </a:r>
            <a:r>
              <a:rPr lang="en-US" sz="1700" dirty="0">
                <a:latin typeface="Verdana" panose="020B0604030504040204" pitchFamily="34" charset="0"/>
                <a:ea typeface="Verdana" panose="020B0604030504040204" pitchFamily="34" charset="0"/>
                <a:cs typeface="Verdana" panose="020B0604030504040204" pitchFamily="34" charset="0"/>
                <a:hlinkClick r:id="rId5"/>
              </a:rPr>
              <a:t>name@domain.com</a:t>
            </a:r>
            <a:r>
              <a:rPr lang="en-US" sz="1700" dirty="0">
                <a:latin typeface="Verdana" panose="020B0604030504040204" pitchFamily="34" charset="0"/>
                <a:ea typeface="Verdana" panose="020B0604030504040204" pitchFamily="34" charset="0"/>
                <a:cs typeface="Verdana" panose="020B0604030504040204" pitchFamily="34" charset="0"/>
              </a:rPr>
              <a:t> addressing scheme that helps connect the needles in the huge Internet haystack.</a:t>
            </a:r>
          </a:p>
          <a:p>
            <a:pPr marL="214308" indent="-214308" algn="just">
              <a:spcBef>
                <a:spcPts val="9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In the </a:t>
            </a:r>
            <a:r>
              <a:rPr lang="en-US" sz="1700" dirty="0" err="1">
                <a:latin typeface="Verdana" panose="020B0604030504040204" pitchFamily="34" charset="0"/>
                <a:ea typeface="Verdana" panose="020B0604030504040204" pitchFamily="34" charset="0"/>
                <a:cs typeface="Verdana" panose="020B0604030504040204" pitchFamily="34" charset="0"/>
              </a:rPr>
              <a:t>IoT</a:t>
            </a:r>
            <a:r>
              <a:rPr lang="en-US" sz="1700" dirty="0">
                <a:latin typeface="Verdana" panose="020B0604030504040204" pitchFamily="34" charset="0"/>
                <a:ea typeface="Verdana" panose="020B0604030504040204" pitchFamily="34" charset="0"/>
                <a:cs typeface="Verdana" panose="020B0604030504040204" pitchFamily="34" charset="0"/>
              </a:rPr>
              <a:t> context, XMPP offers an </a:t>
            </a:r>
            <a:r>
              <a:rPr lang="en-US" sz="17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easy way to address a device</a:t>
            </a:r>
            <a:r>
              <a:rPr lang="en-US" sz="1700" dirty="0">
                <a:latin typeface="Verdana" panose="020B0604030504040204" pitchFamily="34" charset="0"/>
                <a:ea typeface="Verdana" panose="020B0604030504040204" pitchFamily="34" charset="0"/>
                <a:cs typeface="Verdana" panose="020B0604030504040204" pitchFamily="34" charset="0"/>
              </a:rPr>
              <a:t>. This is especially handy if that data is going between distant, mostly unrelated points, just like the person-to-person case. It’s </a:t>
            </a:r>
            <a:r>
              <a:rPr lang="en-US" sz="1700" b="1" dirty="0">
                <a:latin typeface="Verdana" panose="020B0604030504040204" pitchFamily="34" charset="0"/>
                <a:ea typeface="Verdana" panose="020B0604030504040204" pitchFamily="34" charset="0"/>
                <a:cs typeface="Verdana" panose="020B0604030504040204" pitchFamily="34" charset="0"/>
              </a:rPr>
              <a:t>not designed to be fast</a:t>
            </a:r>
            <a:r>
              <a:rPr lang="en-US" sz="1700" dirty="0">
                <a:latin typeface="Verdana" panose="020B0604030504040204" pitchFamily="34" charset="0"/>
                <a:ea typeface="Verdana" panose="020B0604030504040204" pitchFamily="34" charset="0"/>
                <a:cs typeface="Verdana" panose="020B0604030504040204" pitchFamily="34" charset="0"/>
              </a:rPr>
              <a:t>. In fact, most implementations use polling, or checking for updates only on demand. A protocol called BOSH (Bidirectional streams over Synchronous HTTP) lets severs push messages. </a:t>
            </a:r>
            <a:r>
              <a:rPr lang="en-US" sz="1700" b="1"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But “real time” to XMPP is on human scales, measured in seconds.</a:t>
            </a:r>
          </a:p>
          <a:p>
            <a:pPr marL="214308" indent="-214308" algn="just">
              <a:spcBef>
                <a:spcPts val="900"/>
              </a:spcBef>
              <a:buFont typeface="Wingdings" panose="05000000000000000000" pitchFamily="2" charset="2"/>
              <a:buChar char="q"/>
            </a:pPr>
            <a:r>
              <a:rPr lang="en-US" sz="1700" dirty="0">
                <a:latin typeface="Verdana" panose="020B0604030504040204" pitchFamily="34" charset="0"/>
                <a:ea typeface="Verdana" panose="020B0604030504040204" pitchFamily="34" charset="0"/>
                <a:cs typeface="Verdana" panose="020B0604030504040204" pitchFamily="34" charset="0"/>
              </a:rPr>
              <a:t>XMPP provides a great way, for instance, to connect your home thermostat to a Web server so you can access it from your phone. Its strengths in addressing, security, and scalability make it ideal for consumer-oriented </a:t>
            </a:r>
            <a:r>
              <a:rPr lang="en-US" sz="1700" dirty="0" err="1">
                <a:latin typeface="Verdana" panose="020B0604030504040204" pitchFamily="34" charset="0"/>
                <a:ea typeface="Verdana" panose="020B0604030504040204" pitchFamily="34" charset="0"/>
                <a:cs typeface="Verdana" panose="020B0604030504040204" pitchFamily="34" charset="0"/>
              </a:rPr>
              <a:t>IoT</a:t>
            </a:r>
            <a:r>
              <a:rPr lang="en-US" sz="1700" dirty="0">
                <a:latin typeface="Verdana" panose="020B0604030504040204" pitchFamily="34" charset="0"/>
                <a:ea typeface="Verdana" panose="020B0604030504040204" pitchFamily="34" charset="0"/>
                <a:cs typeface="Verdana" panose="020B0604030504040204" pitchFamily="34" charset="0"/>
              </a:rPr>
              <a:t> applications.</a:t>
            </a:r>
          </a:p>
        </p:txBody>
      </p:sp>
    </p:spTree>
    <p:extLst>
      <p:ext uri="{BB962C8B-B14F-4D97-AF65-F5344CB8AC3E}">
        <p14:creationId xmlns:p14="http://schemas.microsoft.com/office/powerpoint/2010/main" val="26599690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31884" y="165100"/>
            <a:ext cx="695811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813898" y="266700"/>
            <a:ext cx="6987202"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2400" dirty="0">
                <a:latin typeface="Verdana" panose="020B0604030504040204" pitchFamily="34" charset="0"/>
                <a:ea typeface="Verdana" panose="020B0604030504040204" pitchFamily="34" charset="0"/>
                <a:cs typeface="Verdana" panose="020B0604030504040204" pitchFamily="34" charset="0"/>
              </a:rPr>
              <a:t>Extensible Messaging and Presence Protocol</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537086" y="86203"/>
            <a:ext cx="1276812" cy="1072194"/>
          </a:xfrm>
          <a:prstGeom prst="rect">
            <a:avLst/>
          </a:prstGeom>
        </p:spPr>
      </p:pic>
      <p:sp>
        <p:nvSpPr>
          <p:cNvPr id="11" name="Rectángulo 10"/>
          <p:cNvSpPr/>
          <p:nvPr/>
        </p:nvSpPr>
        <p:spPr>
          <a:xfrm>
            <a:off x="3771237" y="5920601"/>
            <a:ext cx="5118762" cy="276999"/>
          </a:xfrm>
          <a:prstGeom prst="rect">
            <a:avLst/>
          </a:prstGeom>
        </p:spPr>
        <p:txBody>
          <a:bodyPr wrap="square">
            <a:spAutoFit/>
          </a:bodyPr>
          <a:lstStyle/>
          <a:p>
            <a:pPr algn="just">
              <a:spcBef>
                <a:spcPts val="900"/>
              </a:spcBef>
            </a:pPr>
            <a:r>
              <a:rPr lang="de-DE" sz="600" dirty="0">
                <a:latin typeface="Verdana" panose="020B0604030504040204" pitchFamily="34" charset="0"/>
                <a:ea typeface="Verdana" panose="020B0604030504040204" pitchFamily="34" charset="0"/>
                <a:cs typeface="Verdana" panose="020B0604030504040204" pitchFamily="34" charset="0"/>
              </a:rPr>
              <a:t>Sven Bendel, Thomas Springer, Daniel Schuster, Alexander Schill</a:t>
            </a:r>
            <a:r>
              <a:rPr lang="de-DE" sz="600" b="1" dirty="0">
                <a:latin typeface="Verdana" panose="020B0604030504040204" pitchFamily="34" charset="0"/>
                <a:ea typeface="Verdana" panose="020B0604030504040204" pitchFamily="34" charset="0"/>
                <a:cs typeface="Verdana" panose="020B0604030504040204" pitchFamily="34" charset="0"/>
              </a:rPr>
              <a:t>, </a:t>
            </a:r>
            <a:r>
              <a:rPr lang="es-MX" sz="600" dirty="0" err="1">
                <a:latin typeface="Verdana" panose="020B0604030504040204" pitchFamily="34" charset="0"/>
                <a:ea typeface="Verdana" panose="020B0604030504040204" pitchFamily="34" charset="0"/>
                <a:cs typeface="Verdana" panose="020B0604030504040204" pitchFamily="34" charset="0"/>
              </a:rPr>
              <a:t>Ralf</a:t>
            </a:r>
            <a:r>
              <a:rPr lang="es-MX" sz="600" dirty="0">
                <a:latin typeface="Verdana" panose="020B0604030504040204" pitchFamily="34" charset="0"/>
                <a:ea typeface="Verdana" panose="020B0604030504040204" pitchFamily="34" charset="0"/>
                <a:cs typeface="Verdana" panose="020B0604030504040204" pitchFamily="34" charset="0"/>
              </a:rPr>
              <a:t> </a:t>
            </a:r>
            <a:r>
              <a:rPr lang="es-MX" sz="600" dirty="0" err="1">
                <a:latin typeface="Verdana" panose="020B0604030504040204" pitchFamily="34" charset="0"/>
                <a:ea typeface="Verdana" panose="020B0604030504040204" pitchFamily="34" charset="0"/>
                <a:cs typeface="Verdana" panose="020B0604030504040204" pitchFamily="34" charset="0"/>
              </a:rPr>
              <a:t>Ackermann</a:t>
            </a:r>
            <a:r>
              <a:rPr lang="es-MX" sz="600" dirty="0">
                <a:latin typeface="Verdana" panose="020B0604030504040204" pitchFamily="34" charset="0"/>
                <a:ea typeface="Verdana" panose="020B0604030504040204" pitchFamily="34" charset="0"/>
                <a:cs typeface="Verdana" panose="020B0604030504040204" pitchFamily="34" charset="0"/>
              </a:rPr>
              <a:t>, Michael </a:t>
            </a:r>
            <a:r>
              <a:rPr lang="es-MX" sz="600" dirty="0" err="1">
                <a:latin typeface="Verdana" panose="020B0604030504040204" pitchFamily="34" charset="0"/>
                <a:ea typeface="Verdana" panose="020B0604030504040204" pitchFamily="34" charset="0"/>
                <a:cs typeface="Verdana" panose="020B0604030504040204" pitchFamily="34" charset="0"/>
              </a:rPr>
              <a:t>Ameling</a:t>
            </a:r>
            <a:r>
              <a:rPr lang="es-MX" sz="600" dirty="0">
                <a:latin typeface="Verdana" panose="020B0604030504040204" pitchFamily="34" charset="0"/>
                <a:ea typeface="Verdana" panose="020B0604030504040204" pitchFamily="34" charset="0"/>
                <a:cs typeface="Verdana" panose="020B0604030504040204" pitchFamily="34" charset="0"/>
              </a:rPr>
              <a:t>.</a:t>
            </a:r>
            <a:r>
              <a:rPr lang="de-DE" sz="600" b="1" dirty="0">
                <a:latin typeface="Verdana" panose="020B0604030504040204" pitchFamily="34" charset="0"/>
                <a:ea typeface="Verdana" panose="020B0604030504040204" pitchFamily="34" charset="0"/>
                <a:cs typeface="Verdana" panose="020B0604030504040204" pitchFamily="34" charset="0"/>
              </a:rPr>
              <a:t> </a:t>
            </a:r>
            <a:r>
              <a:rPr lang="es-MX" sz="600" b="1" dirty="0">
                <a:latin typeface="Verdana" panose="020B0604030504040204" pitchFamily="34" charset="0"/>
                <a:ea typeface="Verdana" panose="020B0604030504040204" pitchFamily="34" charset="0"/>
                <a:cs typeface="Verdana" panose="020B0604030504040204" pitchFamily="34" charset="0"/>
              </a:rPr>
              <a:t>A </a:t>
            </a:r>
            <a:r>
              <a:rPr lang="es-MX" sz="600" b="1" dirty="0" err="1">
                <a:latin typeface="Verdana" panose="020B0604030504040204" pitchFamily="34" charset="0"/>
                <a:ea typeface="Verdana" panose="020B0604030504040204" pitchFamily="34" charset="0"/>
                <a:cs typeface="Verdana" panose="020B0604030504040204" pitchFamily="34" charset="0"/>
              </a:rPr>
              <a:t>Service</a:t>
            </a:r>
            <a:r>
              <a:rPr lang="es-MX" sz="600" b="1" dirty="0">
                <a:latin typeface="Verdana" panose="020B0604030504040204" pitchFamily="34" charset="0"/>
                <a:ea typeface="Verdana" panose="020B0604030504040204" pitchFamily="34" charset="0"/>
                <a:cs typeface="Verdana" panose="020B0604030504040204" pitchFamily="34" charset="0"/>
              </a:rPr>
              <a:t> </a:t>
            </a:r>
            <a:r>
              <a:rPr lang="es-MX" sz="600" b="1" dirty="0" err="1">
                <a:latin typeface="Verdana" panose="020B0604030504040204" pitchFamily="34" charset="0"/>
                <a:ea typeface="Verdana" panose="020B0604030504040204" pitchFamily="34" charset="0"/>
                <a:cs typeface="Verdana" panose="020B0604030504040204" pitchFamily="34" charset="0"/>
              </a:rPr>
              <a:t>Infrastructure</a:t>
            </a:r>
            <a:r>
              <a:rPr lang="es-MX" sz="600" b="1" dirty="0">
                <a:latin typeface="Verdana" panose="020B0604030504040204" pitchFamily="34" charset="0"/>
                <a:ea typeface="Verdana" panose="020B0604030504040204" pitchFamily="34" charset="0"/>
                <a:cs typeface="Verdana" panose="020B0604030504040204" pitchFamily="34" charset="0"/>
              </a:rPr>
              <a:t> </a:t>
            </a:r>
            <a:r>
              <a:rPr lang="es-MX" sz="600" b="1" dirty="0" err="1">
                <a:latin typeface="Verdana" panose="020B0604030504040204" pitchFamily="34" charset="0"/>
                <a:ea typeface="Verdana" panose="020B0604030504040204" pitchFamily="34" charset="0"/>
                <a:cs typeface="Verdana" panose="020B0604030504040204" pitchFamily="34" charset="0"/>
              </a:rPr>
              <a:t>for</a:t>
            </a:r>
            <a:r>
              <a:rPr lang="es-MX" sz="600" b="1" dirty="0">
                <a:latin typeface="Verdana" panose="020B0604030504040204" pitchFamily="34" charset="0"/>
                <a:ea typeface="Verdana" panose="020B0604030504040204" pitchFamily="34" charset="0"/>
                <a:cs typeface="Verdana" panose="020B0604030504040204" pitchFamily="34" charset="0"/>
              </a:rPr>
              <a:t> </a:t>
            </a:r>
            <a:r>
              <a:rPr lang="es-MX" sz="600" b="1" dirty="0" err="1">
                <a:latin typeface="Verdana" panose="020B0604030504040204" pitchFamily="34" charset="0"/>
                <a:ea typeface="Verdana" panose="020B0604030504040204" pitchFamily="34" charset="0"/>
                <a:cs typeface="Verdana" panose="020B0604030504040204" pitchFamily="34" charset="0"/>
              </a:rPr>
              <a:t>the</a:t>
            </a:r>
            <a:r>
              <a:rPr lang="es-MX" sz="600" b="1" dirty="0">
                <a:latin typeface="Verdana" panose="020B0604030504040204" pitchFamily="34" charset="0"/>
                <a:ea typeface="Verdana" panose="020B0604030504040204" pitchFamily="34" charset="0"/>
                <a:cs typeface="Verdana" panose="020B0604030504040204" pitchFamily="34" charset="0"/>
              </a:rPr>
              <a:t> Internet of </a:t>
            </a:r>
            <a:r>
              <a:rPr lang="es-MX" sz="600" b="1" dirty="0" err="1">
                <a:latin typeface="Verdana" panose="020B0604030504040204" pitchFamily="34" charset="0"/>
                <a:ea typeface="Verdana" panose="020B0604030504040204" pitchFamily="34" charset="0"/>
                <a:cs typeface="Verdana" panose="020B0604030504040204" pitchFamily="34" charset="0"/>
              </a:rPr>
              <a:t>Things</a:t>
            </a:r>
            <a:r>
              <a:rPr lang="es-MX" sz="600" b="1" dirty="0">
                <a:latin typeface="Verdana" panose="020B0604030504040204" pitchFamily="34" charset="0"/>
                <a:ea typeface="Verdana" panose="020B0604030504040204" pitchFamily="34" charset="0"/>
                <a:cs typeface="Verdana" panose="020B0604030504040204" pitchFamily="34" charset="0"/>
              </a:rPr>
              <a:t> </a:t>
            </a:r>
            <a:r>
              <a:rPr lang="es-MX" sz="600" b="1" dirty="0" err="1">
                <a:latin typeface="Verdana" panose="020B0604030504040204" pitchFamily="34" charset="0"/>
                <a:ea typeface="Verdana" panose="020B0604030504040204" pitchFamily="34" charset="0"/>
                <a:cs typeface="Verdana" panose="020B0604030504040204" pitchFamily="34" charset="0"/>
              </a:rPr>
              <a:t>based</a:t>
            </a:r>
            <a:r>
              <a:rPr lang="es-MX" sz="600" b="1" dirty="0">
                <a:latin typeface="Verdana" panose="020B0604030504040204" pitchFamily="34" charset="0"/>
                <a:ea typeface="Verdana" panose="020B0604030504040204" pitchFamily="34" charset="0"/>
                <a:cs typeface="Verdana" panose="020B0604030504040204" pitchFamily="34" charset="0"/>
              </a:rPr>
              <a:t> </a:t>
            </a:r>
            <a:r>
              <a:rPr lang="es-MX" sz="600" b="1" dirty="0" err="1">
                <a:latin typeface="Verdana" panose="020B0604030504040204" pitchFamily="34" charset="0"/>
                <a:ea typeface="Verdana" panose="020B0604030504040204" pitchFamily="34" charset="0"/>
                <a:cs typeface="Verdana" panose="020B0604030504040204" pitchFamily="34" charset="0"/>
              </a:rPr>
              <a:t>on</a:t>
            </a:r>
            <a:r>
              <a:rPr lang="es-MX" sz="600" b="1" dirty="0">
                <a:latin typeface="Verdana" panose="020B0604030504040204" pitchFamily="34" charset="0"/>
                <a:ea typeface="Verdana" panose="020B0604030504040204" pitchFamily="34" charset="0"/>
                <a:cs typeface="Verdana" panose="020B0604030504040204" pitchFamily="34" charset="0"/>
              </a:rPr>
              <a:t> XMPP. </a:t>
            </a:r>
            <a:r>
              <a:rPr lang="es-MX" sz="600" dirty="0" err="1">
                <a:latin typeface="Verdana" panose="020B0604030504040204" pitchFamily="34" charset="0"/>
                <a:ea typeface="Verdana" panose="020B0604030504040204" pitchFamily="34" charset="0"/>
                <a:cs typeface="Verdana" panose="020B0604030504040204" pitchFamily="34" charset="0"/>
              </a:rPr>
              <a:t>Work</a:t>
            </a:r>
            <a:r>
              <a:rPr lang="es-MX" sz="600" dirty="0">
                <a:latin typeface="Verdana" panose="020B0604030504040204" pitchFamily="34" charset="0"/>
                <a:ea typeface="Verdana" panose="020B0604030504040204" pitchFamily="34" charset="0"/>
                <a:cs typeface="Verdana" panose="020B0604030504040204" pitchFamily="34" charset="0"/>
              </a:rPr>
              <a:t> in </a:t>
            </a:r>
            <a:r>
              <a:rPr lang="es-MX" sz="600" dirty="0" err="1">
                <a:latin typeface="Verdana" panose="020B0604030504040204" pitchFamily="34" charset="0"/>
                <a:ea typeface="Verdana" panose="020B0604030504040204" pitchFamily="34" charset="0"/>
                <a:cs typeface="Verdana" panose="020B0604030504040204" pitchFamily="34" charset="0"/>
              </a:rPr>
              <a:t>Progress</a:t>
            </a:r>
            <a:r>
              <a:rPr lang="es-MX" sz="600" dirty="0">
                <a:latin typeface="Verdana" panose="020B0604030504040204" pitchFamily="34" charset="0"/>
                <a:ea typeface="Verdana" panose="020B0604030504040204" pitchFamily="34" charset="0"/>
                <a:cs typeface="Verdana" panose="020B0604030504040204" pitchFamily="34" charset="0"/>
              </a:rPr>
              <a:t> </a:t>
            </a:r>
            <a:r>
              <a:rPr lang="es-MX" sz="600" dirty="0" err="1">
                <a:latin typeface="Verdana" panose="020B0604030504040204" pitchFamily="34" charset="0"/>
                <a:ea typeface="Verdana" panose="020B0604030504040204" pitchFamily="34" charset="0"/>
                <a:cs typeface="Verdana" panose="020B0604030504040204" pitchFamily="34" charset="0"/>
              </a:rPr>
              <a:t>session</a:t>
            </a:r>
            <a:r>
              <a:rPr lang="es-MX" sz="600" dirty="0">
                <a:latin typeface="Verdana" panose="020B0604030504040204" pitchFamily="34" charset="0"/>
                <a:ea typeface="Verdana" panose="020B0604030504040204" pitchFamily="34" charset="0"/>
                <a:cs typeface="Verdana" panose="020B0604030504040204" pitchFamily="34" charset="0"/>
              </a:rPr>
              <a:t> at </a:t>
            </a:r>
            <a:r>
              <a:rPr lang="es-MX" sz="600" dirty="0" err="1">
                <a:latin typeface="Verdana" panose="020B0604030504040204" pitchFamily="34" charset="0"/>
                <a:ea typeface="Verdana" panose="020B0604030504040204" pitchFamily="34" charset="0"/>
                <a:cs typeface="Verdana" panose="020B0604030504040204" pitchFamily="34" charset="0"/>
              </a:rPr>
              <a:t>PerCom</a:t>
            </a:r>
            <a:r>
              <a:rPr lang="es-MX" sz="600" dirty="0">
                <a:latin typeface="Verdana" panose="020B0604030504040204" pitchFamily="34" charset="0"/>
                <a:ea typeface="Verdana" panose="020B0604030504040204" pitchFamily="34" charset="0"/>
                <a:cs typeface="Verdana" panose="020B0604030504040204" pitchFamily="34" charset="0"/>
              </a:rPr>
              <a:t> 2013, San Diego (19 </a:t>
            </a:r>
            <a:r>
              <a:rPr lang="es-MX" sz="600" dirty="0" err="1">
                <a:latin typeface="Verdana" panose="020B0604030504040204" pitchFamily="34" charset="0"/>
                <a:ea typeface="Verdana" panose="020B0604030504040204" pitchFamily="34" charset="0"/>
                <a:cs typeface="Verdana" panose="020B0604030504040204" pitchFamily="34" charset="0"/>
              </a:rPr>
              <a:t>March</a:t>
            </a:r>
            <a:r>
              <a:rPr lang="es-MX" sz="600" dirty="0">
                <a:latin typeface="Verdana" panose="020B0604030504040204" pitchFamily="34" charset="0"/>
                <a:ea typeface="Verdana" panose="020B0604030504040204" pitchFamily="34" charset="0"/>
                <a:cs typeface="Verdana" panose="020B0604030504040204" pitchFamily="34" charset="0"/>
              </a:rPr>
              <a:t> 2013)</a:t>
            </a:r>
          </a:p>
        </p:txBody>
      </p:sp>
      <p:pic>
        <p:nvPicPr>
          <p:cNvPr id="12" name="Imagen 11"/>
          <p:cNvPicPr>
            <a:picLocks noChangeAspect="1"/>
          </p:cNvPicPr>
          <p:nvPr/>
        </p:nvPicPr>
        <p:blipFill>
          <a:blip r:embed="rId3"/>
          <a:stretch>
            <a:fillRect/>
          </a:stretch>
        </p:blipFill>
        <p:spPr>
          <a:xfrm>
            <a:off x="537086" y="1456882"/>
            <a:ext cx="8551965" cy="3750700"/>
          </a:xfrm>
          <a:prstGeom prst="rect">
            <a:avLst/>
          </a:prstGeom>
        </p:spPr>
      </p:pic>
    </p:spTree>
    <p:extLst>
      <p:ext uri="{BB962C8B-B14F-4D97-AF65-F5344CB8AC3E}">
        <p14:creationId xmlns:p14="http://schemas.microsoft.com/office/powerpoint/2010/main" val="35499524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a:t>
            </a:r>
            <a:r>
              <a:rPr lang="en-US" sz="3600" dirty="0" smtClean="0">
                <a:latin typeface="Verdana" panose="020B0604030504040204" pitchFamily="34" charset="0"/>
                <a:ea typeface="Verdana" panose="020B0604030504040204" pitchFamily="34" charset="0"/>
                <a:cs typeface="Verdana" panose="020B0604030504040204" pitchFamily="34" charset="0"/>
              </a:rPr>
              <a:t>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ángulo 9"/>
          <p:cNvSpPr/>
          <p:nvPr/>
        </p:nvSpPr>
        <p:spPr>
          <a:xfrm>
            <a:off x="1327355" y="1106259"/>
            <a:ext cx="7562645" cy="4985980"/>
          </a:xfrm>
          <a:prstGeom prst="rect">
            <a:avLst/>
          </a:prstGeom>
        </p:spPr>
        <p:txBody>
          <a:bodyPr wrap="square">
            <a:spAutoFit/>
          </a:bodyPr>
          <a:lstStyle/>
          <a:p>
            <a:pPr marL="257168" indent="-257168" algn="just">
              <a:spcBef>
                <a:spcPts val="9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El </a:t>
            </a:r>
            <a:r>
              <a:rPr lang="es-ES" b="1" dirty="0" smtClean="0">
                <a:latin typeface="Verdana" panose="020B0604030504040204" pitchFamily="34" charset="0"/>
                <a:ea typeface="Verdana" panose="020B0604030504040204" pitchFamily="34" charset="0"/>
                <a:cs typeface="Verdana" panose="020B0604030504040204" pitchFamily="34" charset="0"/>
              </a:rPr>
              <a:t>M2MXML</a:t>
            </a:r>
            <a:r>
              <a:rPr lang="es-ES" dirty="0" smtClean="0">
                <a:latin typeface="Verdana" panose="020B0604030504040204" pitchFamily="34" charset="0"/>
                <a:ea typeface="Verdana" panose="020B0604030504040204" pitchFamily="34" charset="0"/>
                <a:cs typeface="Verdana" panose="020B0604030504040204" pitchFamily="34" charset="0"/>
              </a:rPr>
              <a:t> es un protocolo de mensajería diseñado para la comunicación Maquina a Maquina (</a:t>
            </a:r>
            <a:r>
              <a:rPr lang="es-ES" b="1" dirty="0" smtClean="0">
                <a:latin typeface="Verdana" panose="020B0604030504040204" pitchFamily="34" charset="0"/>
                <a:ea typeface="Verdana" panose="020B0604030504040204" pitchFamily="34" charset="0"/>
                <a:cs typeface="Verdana" panose="020B0604030504040204" pitchFamily="34" charset="0"/>
              </a:rPr>
              <a:t>M2M</a:t>
            </a:r>
            <a:r>
              <a:rPr lang="es-ES" dirty="0" smtClean="0">
                <a:latin typeface="Verdana" panose="020B0604030504040204" pitchFamily="34" charset="0"/>
                <a:ea typeface="Verdana" panose="020B0604030504040204" pitchFamily="34" charset="0"/>
                <a:cs typeface="Verdana" panose="020B0604030504040204" pitchFamily="34" charset="0"/>
              </a:rPr>
              <a:t>).</a:t>
            </a:r>
          </a:p>
          <a:p>
            <a:pPr marL="257168" indent="-257168" algn="just">
              <a:spcBef>
                <a:spcPts val="9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Los mensajes son representados como pequeños documentos </a:t>
            </a:r>
            <a:r>
              <a:rPr lang="es-ES" b="1" dirty="0" smtClean="0">
                <a:latin typeface="Verdana" panose="020B0604030504040204" pitchFamily="34" charset="0"/>
                <a:ea typeface="Verdana" panose="020B0604030504040204" pitchFamily="34" charset="0"/>
                <a:cs typeface="Verdana" panose="020B0604030504040204" pitchFamily="34" charset="0"/>
              </a:rPr>
              <a:t>XML </a:t>
            </a:r>
            <a:r>
              <a:rPr lang="es-ES" dirty="0" smtClean="0">
                <a:latin typeface="Verdana" panose="020B0604030504040204" pitchFamily="34" charset="0"/>
                <a:ea typeface="Verdana" panose="020B0604030504040204" pitchFamily="34" charset="0"/>
                <a:cs typeface="Verdana" panose="020B0604030504040204" pitchFamily="34" charset="0"/>
              </a:rPr>
              <a:t>usando codificación </a:t>
            </a:r>
            <a:r>
              <a:rPr lang="es-ES" b="1" dirty="0" smtClean="0">
                <a:latin typeface="Verdana" panose="020B0604030504040204" pitchFamily="34" charset="0"/>
                <a:ea typeface="Verdana" panose="020B0604030504040204" pitchFamily="34" charset="0"/>
                <a:cs typeface="Verdana" panose="020B0604030504040204" pitchFamily="34" charset="0"/>
              </a:rPr>
              <a:t>UTF-8</a:t>
            </a:r>
            <a:r>
              <a:rPr lang="es-ES" dirty="0" smtClean="0">
                <a:latin typeface="Verdana" panose="020B0604030504040204" pitchFamily="34" charset="0"/>
                <a:ea typeface="Verdana" panose="020B0604030504040204" pitchFamily="34" charset="0"/>
                <a:cs typeface="Verdana" panose="020B0604030504040204" pitchFamily="34" charset="0"/>
              </a:rPr>
              <a:t>. En general es puro ASCII</a:t>
            </a:r>
          </a:p>
          <a:p>
            <a:pPr marL="257168" indent="-257168" algn="just">
              <a:spcBef>
                <a:spcPts val="9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Para los propósitos de este protocolo el mundo es modelado como un contenedor de dispositivos de telemetría y transductores.</a:t>
            </a:r>
          </a:p>
          <a:p>
            <a:pPr marL="257168" indent="-257168" algn="just">
              <a:spcBef>
                <a:spcPts val="9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El dispositivo son únicamente identificados por un único identificador alfanumérico </a:t>
            </a:r>
            <a:r>
              <a:rPr lang="es-ES" b="1" dirty="0" smtClean="0">
                <a:latin typeface="Verdana" panose="020B0604030504040204" pitchFamily="34" charset="0"/>
                <a:ea typeface="Verdana" panose="020B0604030504040204" pitchFamily="34" charset="0"/>
                <a:cs typeface="Verdana" panose="020B0604030504040204" pitchFamily="34" charset="0"/>
              </a:rPr>
              <a:t>UUID de 128 bit </a:t>
            </a:r>
            <a:r>
              <a:rPr lang="es-ES" dirty="0" smtClean="0">
                <a:latin typeface="Verdana" panose="020B0604030504040204" pitchFamily="34" charset="0"/>
                <a:ea typeface="Verdana" panose="020B0604030504040204" pitchFamily="34" charset="0"/>
                <a:cs typeface="Verdana" panose="020B0604030504040204" pitchFamily="34" charset="0"/>
              </a:rPr>
              <a:t>(32 caracteres </a:t>
            </a:r>
            <a:r>
              <a:rPr lang="es-ES" dirty="0" err="1" smtClean="0">
                <a:latin typeface="Verdana" panose="020B0604030504040204" pitchFamily="34" charset="0"/>
                <a:ea typeface="Verdana" panose="020B0604030504040204" pitchFamily="34" charset="0"/>
                <a:cs typeface="Verdana" panose="020B0604030504040204" pitchFamily="34" charset="0"/>
              </a:rPr>
              <a:t>hex</a:t>
            </a:r>
            <a:r>
              <a:rPr lang="es-ES" dirty="0" smtClean="0">
                <a:latin typeface="Verdana" panose="020B0604030504040204" pitchFamily="34" charset="0"/>
                <a:ea typeface="Verdana" panose="020B0604030504040204" pitchFamily="34" charset="0"/>
                <a:cs typeface="Verdana" panose="020B0604030504040204" pitchFamily="34" charset="0"/>
              </a:rPr>
              <a:t>)</a:t>
            </a:r>
          </a:p>
          <a:p>
            <a:pPr marL="257168" indent="-257168" algn="just">
              <a:spcBef>
                <a:spcPts val="9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  Un dispositivo puede ser uno o mas transductores (sensores y actuadores) que son identificados con una dirección alfanumérica que es única dentro del dispositivo. La dirección del transductor es un </a:t>
            </a:r>
            <a:r>
              <a:rPr lang="es-ES" dirty="0" err="1" smtClean="0">
                <a:latin typeface="Verdana" panose="020B0604030504040204" pitchFamily="34" charset="0"/>
                <a:ea typeface="Verdana" panose="020B0604030504040204" pitchFamily="34" charset="0"/>
                <a:cs typeface="Verdana" panose="020B0604030504040204" pitchFamily="34" charset="0"/>
              </a:rPr>
              <a:t>string</a:t>
            </a:r>
            <a:r>
              <a:rPr lang="es-ES" dirty="0" smtClean="0">
                <a:latin typeface="Verdana" panose="020B0604030504040204" pitchFamily="34" charset="0"/>
                <a:ea typeface="Verdana" panose="020B0604030504040204" pitchFamily="34" charset="0"/>
                <a:cs typeface="Verdana" panose="020B0604030504040204" pitchFamily="34" charset="0"/>
              </a:rPr>
              <a:t> arbitrario de longitud máxima de 128 caracteres de longitud máxima y puede contener cualquier carácter UNICODE</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6562968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903528" y="839316"/>
            <a:ext cx="4762120" cy="5344468"/>
          </a:xfrm>
          <a:prstGeom prst="rect">
            <a:avLst/>
          </a:prstGeom>
        </p:spPr>
      </p:pic>
      <p:sp>
        <p:nvSpPr>
          <p:cNvPr id="11" name="Flecha derecha 10"/>
          <p:cNvSpPr/>
          <p:nvPr/>
        </p:nvSpPr>
        <p:spPr>
          <a:xfrm rot="10800000">
            <a:off x="5688564" y="2450486"/>
            <a:ext cx="365597" cy="2149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Flecha derecha 11"/>
          <p:cNvSpPr/>
          <p:nvPr/>
        </p:nvSpPr>
        <p:spPr>
          <a:xfrm rot="10800000">
            <a:off x="5661708" y="3723486"/>
            <a:ext cx="365597" cy="2149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Flecha derecha 12"/>
          <p:cNvSpPr/>
          <p:nvPr/>
        </p:nvSpPr>
        <p:spPr>
          <a:xfrm rot="10800000">
            <a:off x="5659637" y="4767743"/>
            <a:ext cx="365597" cy="2149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Rectángulo 13"/>
          <p:cNvSpPr/>
          <p:nvPr/>
        </p:nvSpPr>
        <p:spPr>
          <a:xfrm>
            <a:off x="6004666" y="2602036"/>
            <a:ext cx="2980330" cy="2246769"/>
          </a:xfrm>
          <a:prstGeom prst="rect">
            <a:avLst/>
          </a:prstGeom>
          <a:noFill/>
        </p:spPr>
        <p:txBody>
          <a:bodyPr wrap="square">
            <a:spAutoFit/>
          </a:bodyPr>
          <a:lstStyle/>
          <a:p>
            <a:pPr algn="ctr"/>
            <a:r>
              <a:rPr lang="es-MX" sz="2800" dirty="0" smtClean="0">
                <a:latin typeface="Verdana" panose="020B0604030504040204" pitchFamily="34" charset="0"/>
                <a:ea typeface="Verdana" panose="020B0604030504040204" pitchFamily="34" charset="0"/>
                <a:cs typeface="Verdana" panose="020B0604030504040204" pitchFamily="34" charset="0"/>
              </a:rPr>
              <a:t>Elementos XML y atributos asociados</a:t>
            </a:r>
          </a:p>
          <a:p>
            <a:pPr algn="ctr"/>
            <a:endParaRPr lang="es-MX" sz="2800" dirty="0">
              <a:latin typeface="Verdana" panose="020B0604030504040204" pitchFamily="34" charset="0"/>
              <a:ea typeface="Verdana" panose="020B0604030504040204" pitchFamily="34" charset="0"/>
              <a:cs typeface="Verdana" panose="020B0604030504040204" pitchFamily="34" charset="0"/>
            </a:endParaRPr>
          </a:p>
          <a:p>
            <a:pPr algn="ctr"/>
            <a:r>
              <a:rPr lang="es-MX" sz="2800" dirty="0" smtClean="0">
                <a:latin typeface="Verdana" panose="020B0604030504040204" pitchFamily="34" charset="0"/>
                <a:ea typeface="Verdana" panose="020B0604030504040204" pitchFamily="34" charset="0"/>
                <a:cs typeface="Verdana" panose="020B0604030504040204" pitchFamily="34" charset="0"/>
              </a:rPr>
              <a:t>t:? </a:t>
            </a:r>
            <a:endParaRPr lang="es-MX" sz="2800" dirty="0">
              <a:latin typeface="Verdana" panose="020B0604030504040204" pitchFamily="34" charset="0"/>
              <a:ea typeface="Verdana" panose="020B0604030504040204" pitchFamily="34" charset="0"/>
              <a:cs typeface="Verdana" panose="020B0604030504040204" pitchFamily="34" charset="0"/>
            </a:endParaRPr>
          </a:p>
        </p:txBody>
      </p:sp>
      <p:sp>
        <p:nvSpPr>
          <p:cNvPr id="15" name="Rectángulo 14"/>
          <p:cNvSpPr/>
          <p:nvPr/>
        </p:nvSpPr>
        <p:spPr>
          <a:xfrm>
            <a:off x="6150077" y="6068368"/>
            <a:ext cx="3336296" cy="2308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a:t>
            </a:r>
            <a:r>
              <a:rPr lang="es-MX" sz="900" dirty="0" smtClean="0">
                <a:solidFill>
                  <a:schemeClr val="bg1">
                    <a:lumMod val="65000"/>
                  </a:schemeClr>
                </a:solidFill>
              </a:rPr>
              <a:t>1.1 2/6/2009  </a:t>
            </a:r>
            <a:endParaRPr lang="es-MX" sz="900" dirty="0">
              <a:solidFill>
                <a:schemeClr val="bg1">
                  <a:lumMod val="65000"/>
                </a:schemeClr>
              </a:solidFill>
            </a:endParaRPr>
          </a:p>
        </p:txBody>
      </p:sp>
    </p:spTree>
    <p:extLst>
      <p:ext uri="{BB962C8B-B14F-4D97-AF65-F5344CB8AC3E}">
        <p14:creationId xmlns:p14="http://schemas.microsoft.com/office/powerpoint/2010/main" val="24371401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419672" y="1184366"/>
            <a:ext cx="655092" cy="62267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17" name="Imagen 16"/>
          <p:cNvPicPr>
            <a:picLocks noChangeAspect="1"/>
          </p:cNvPicPr>
          <p:nvPr/>
        </p:nvPicPr>
        <p:blipFill>
          <a:blip r:embed="rId2"/>
          <a:stretch>
            <a:fillRect/>
          </a:stretch>
        </p:blipFill>
        <p:spPr>
          <a:xfrm>
            <a:off x="1560961" y="1605930"/>
            <a:ext cx="6925110" cy="3258404"/>
          </a:xfrm>
          <a:prstGeom prst="rect">
            <a:avLst/>
          </a:prstGeom>
        </p:spPr>
      </p:pic>
      <p:sp>
        <p:nvSpPr>
          <p:cNvPr id="18" name="Rectángulo 17"/>
          <p:cNvSpPr/>
          <p:nvPr/>
        </p:nvSpPr>
        <p:spPr>
          <a:xfrm>
            <a:off x="1560961" y="1082710"/>
            <a:ext cx="2202847" cy="523220"/>
          </a:xfrm>
          <a:prstGeom prst="rect">
            <a:avLst/>
          </a:prstGeom>
        </p:spPr>
        <p:txBody>
          <a:bodyPr wrap="none">
            <a:spAutoFit/>
          </a:bodyPr>
          <a:lstStyle/>
          <a:p>
            <a:r>
              <a:rPr lang="es-MX" sz="2800" dirty="0" smtClean="0">
                <a:latin typeface="Verdana" panose="020B0604030504040204" pitchFamily="34" charset="0"/>
                <a:ea typeface="Verdana" panose="020B0604030504040204" pitchFamily="34" charset="0"/>
                <a:cs typeface="Verdana" panose="020B0604030504040204" pitchFamily="34" charset="0"/>
              </a:rPr>
              <a:t>Comandos </a:t>
            </a:r>
            <a:endParaRPr lang="es-MX" sz="2800"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ángulo 18"/>
          <p:cNvSpPr/>
          <p:nvPr/>
        </p:nvSpPr>
        <p:spPr>
          <a:xfrm>
            <a:off x="5752445" y="6068368"/>
            <a:ext cx="3137555" cy="2308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a:t>
            </a:r>
            <a:r>
              <a:rPr lang="es-MX" sz="900" dirty="0" smtClean="0">
                <a:solidFill>
                  <a:schemeClr val="bg1">
                    <a:lumMod val="65000"/>
                  </a:schemeClr>
                </a:solidFill>
              </a:rPr>
              <a:t>1.1 2/6/2009  </a:t>
            </a:r>
            <a:endParaRPr lang="es-MX" sz="900" dirty="0">
              <a:solidFill>
                <a:schemeClr val="bg1">
                  <a:lumMod val="65000"/>
                </a:schemeClr>
              </a:solidFill>
            </a:endParaRPr>
          </a:p>
        </p:txBody>
      </p:sp>
    </p:spTree>
    <p:extLst>
      <p:ext uri="{BB962C8B-B14F-4D97-AF65-F5344CB8AC3E}">
        <p14:creationId xmlns:p14="http://schemas.microsoft.com/office/powerpoint/2010/main" val="9541376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ángulo 15"/>
          <p:cNvSpPr/>
          <p:nvPr/>
        </p:nvSpPr>
        <p:spPr>
          <a:xfrm>
            <a:off x="419672" y="1184366"/>
            <a:ext cx="655092" cy="62267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9" name="Rectángulo 18"/>
          <p:cNvSpPr/>
          <p:nvPr/>
        </p:nvSpPr>
        <p:spPr>
          <a:xfrm>
            <a:off x="5752445" y="6068368"/>
            <a:ext cx="3137555" cy="2308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a:t>
            </a:r>
            <a:r>
              <a:rPr lang="es-MX" sz="900" dirty="0" smtClean="0">
                <a:solidFill>
                  <a:schemeClr val="bg1">
                    <a:lumMod val="65000"/>
                  </a:schemeClr>
                </a:solidFill>
              </a:rPr>
              <a:t>1.1 2/6/2009  </a:t>
            </a:r>
            <a:endParaRPr lang="es-MX" sz="900" dirty="0">
              <a:solidFill>
                <a:schemeClr val="bg1">
                  <a:lumMod val="65000"/>
                </a:schemeClr>
              </a:solidFill>
            </a:endParaRPr>
          </a:p>
        </p:txBody>
      </p:sp>
      <p:pic>
        <p:nvPicPr>
          <p:cNvPr id="10" name="Imagen 9"/>
          <p:cNvPicPr>
            <a:picLocks noChangeAspect="1"/>
          </p:cNvPicPr>
          <p:nvPr/>
        </p:nvPicPr>
        <p:blipFill>
          <a:blip r:embed="rId2"/>
          <a:stretch>
            <a:fillRect/>
          </a:stretch>
        </p:blipFill>
        <p:spPr>
          <a:xfrm>
            <a:off x="1419673" y="2679229"/>
            <a:ext cx="4853309" cy="2139287"/>
          </a:xfrm>
          <a:prstGeom prst="rect">
            <a:avLst/>
          </a:prstGeom>
        </p:spPr>
      </p:pic>
      <p:sp>
        <p:nvSpPr>
          <p:cNvPr id="11" name="Rectángulo 10"/>
          <p:cNvSpPr/>
          <p:nvPr/>
        </p:nvSpPr>
        <p:spPr>
          <a:xfrm>
            <a:off x="1419675" y="2249690"/>
            <a:ext cx="1593706" cy="369332"/>
          </a:xfrm>
          <a:prstGeom prst="rect">
            <a:avLst/>
          </a:prstGeom>
        </p:spPr>
        <p:txBody>
          <a:bodyPr wrap="none">
            <a:spAutoFit/>
          </a:bodyPr>
          <a:lstStyle/>
          <a:p>
            <a:r>
              <a:rPr lang="es-MX" b="1" dirty="0" err="1" smtClean="0">
                <a:latin typeface="Verdana" panose="020B0604030504040204" pitchFamily="34" charset="0"/>
                <a:ea typeface="Verdana" panose="020B0604030504040204" pitchFamily="34" charset="0"/>
                <a:cs typeface="Verdana" panose="020B0604030504040204" pitchFamily="34" charset="0"/>
              </a:rPr>
              <a:t>Rspuestas</a:t>
            </a:r>
            <a:r>
              <a:rPr lang="es-MX" b="1" dirty="0" smtClean="0">
                <a:latin typeface="Verdana" panose="020B0604030504040204" pitchFamily="34" charset="0"/>
                <a:ea typeface="Verdana" panose="020B0604030504040204" pitchFamily="34" charset="0"/>
                <a:cs typeface="Verdana" panose="020B0604030504040204" pitchFamily="34" charset="0"/>
              </a:rPr>
              <a:t> </a:t>
            </a:r>
            <a:endParaRPr lang="es-MX"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9466726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1528764" y="1942678"/>
            <a:ext cx="6986588" cy="2107457"/>
          </a:xfrm>
          <a:prstGeom prst="rect">
            <a:avLst/>
          </a:prstGeom>
        </p:spPr>
      </p:pic>
      <p:sp>
        <p:nvSpPr>
          <p:cNvPr id="11" name="Rectángulo 10"/>
          <p:cNvSpPr/>
          <p:nvPr/>
        </p:nvSpPr>
        <p:spPr>
          <a:xfrm>
            <a:off x="1528764" y="1148623"/>
            <a:ext cx="2177199" cy="369332"/>
          </a:xfrm>
          <a:prstGeom prst="rect">
            <a:avLst/>
          </a:prstGeom>
        </p:spPr>
        <p:txBody>
          <a:bodyPr wrap="none">
            <a:spAutoFit/>
          </a:bodyPr>
          <a:lstStyle/>
          <a:p>
            <a:r>
              <a:rPr lang="es-MX" b="1" dirty="0" err="1">
                <a:latin typeface="Verdana" panose="020B0604030504040204" pitchFamily="34" charset="0"/>
                <a:ea typeface="Verdana" panose="020B0604030504040204" pitchFamily="34" charset="0"/>
                <a:cs typeface="Verdana" panose="020B0604030504040204" pitchFamily="34" charset="0"/>
              </a:rPr>
              <a:t>Percept</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Types</a:t>
            </a:r>
            <a:r>
              <a:rPr lang="es-MX" b="1" dirty="0">
                <a:latin typeface="Verdana" panose="020B0604030504040204" pitchFamily="34" charset="0"/>
                <a:ea typeface="Verdana" panose="020B0604030504040204" pitchFamily="34" charset="0"/>
                <a:cs typeface="Verdana" panose="020B0604030504040204" pitchFamily="34" charset="0"/>
              </a:rPr>
              <a:t>  </a:t>
            </a:r>
          </a:p>
        </p:txBody>
      </p:sp>
      <p:sp>
        <p:nvSpPr>
          <p:cNvPr id="12" name="Rectángulo 11"/>
          <p:cNvSpPr/>
          <p:nvPr/>
        </p:nvSpPr>
        <p:spPr>
          <a:xfrm>
            <a:off x="1449756" y="4198625"/>
            <a:ext cx="7144603" cy="1546577"/>
          </a:xfrm>
          <a:prstGeom prst="rect">
            <a:avLst/>
          </a:prstGeom>
        </p:spPr>
        <p:txBody>
          <a:bodyPr wrap="square">
            <a:spAutoFit/>
          </a:bodyPr>
          <a:lstStyle/>
          <a:p>
            <a:pPr algn="just"/>
            <a:r>
              <a:rPr lang="es-MX" sz="1350" dirty="0">
                <a:latin typeface="Verdana" panose="020B0604030504040204" pitchFamily="34" charset="0"/>
                <a:ea typeface="Verdana" panose="020B0604030504040204" pitchFamily="34" charset="0"/>
                <a:cs typeface="Verdana" panose="020B0604030504040204" pitchFamily="34" charset="0"/>
              </a:rPr>
              <a:t>Data </a:t>
            </a:r>
            <a:r>
              <a:rPr lang="es-MX" sz="1350" dirty="0" err="1">
                <a:latin typeface="Verdana" panose="020B0604030504040204" pitchFamily="34" charset="0"/>
                <a:ea typeface="Verdana" panose="020B0604030504040204" pitchFamily="34" charset="0"/>
                <a:cs typeface="Verdana" panose="020B0604030504040204" pitchFamily="34" charset="0"/>
              </a:rPr>
              <a:t>from</a:t>
            </a:r>
            <a:r>
              <a:rPr lang="es-MX" sz="1350" dirty="0">
                <a:latin typeface="Verdana" panose="020B0604030504040204" pitchFamily="34" charset="0"/>
                <a:ea typeface="Verdana" panose="020B0604030504040204" pitchFamily="34" charset="0"/>
                <a:cs typeface="Verdana" panose="020B0604030504040204" pitchFamily="34" charset="0"/>
              </a:rPr>
              <a:t> a sensor </a:t>
            </a:r>
            <a:r>
              <a:rPr lang="es-MX" sz="1350" dirty="0" err="1">
                <a:latin typeface="Verdana" panose="020B0604030504040204" pitchFamily="34" charset="0"/>
                <a:ea typeface="Verdana" panose="020B0604030504040204" pitchFamily="34" charset="0"/>
                <a:cs typeface="Verdana" panose="020B0604030504040204" pitchFamily="34" charset="0"/>
              </a:rPr>
              <a:t>or</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related</a:t>
            </a:r>
            <a:r>
              <a:rPr lang="es-MX" sz="1350" dirty="0">
                <a:latin typeface="Verdana" panose="020B0604030504040204" pitchFamily="34" charset="0"/>
                <a:ea typeface="Verdana" panose="020B0604030504040204" pitchFamily="34" charset="0"/>
                <a:cs typeface="Verdana" panose="020B0604030504040204" pitchFamily="34" charset="0"/>
              </a:rPr>
              <a:t> to </a:t>
            </a:r>
            <a:r>
              <a:rPr lang="es-MX" sz="1350" dirty="0" err="1">
                <a:latin typeface="Verdana" panose="020B0604030504040204" pitchFamily="34" charset="0"/>
                <a:ea typeface="Verdana" panose="020B0604030504040204" pitchFamily="34" charset="0"/>
                <a:cs typeface="Verdana" panose="020B0604030504040204" pitchFamily="34" charset="0"/>
              </a:rPr>
              <a:t>an</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actuator</a:t>
            </a:r>
            <a:r>
              <a:rPr lang="es-MX" sz="1350" dirty="0">
                <a:latin typeface="Verdana" panose="020B0604030504040204" pitchFamily="34" charset="0"/>
                <a:ea typeface="Verdana" panose="020B0604030504040204" pitchFamily="34" charset="0"/>
                <a:cs typeface="Verdana" panose="020B0604030504040204" pitchFamily="34" charset="0"/>
              </a:rPr>
              <a:t> are </a:t>
            </a:r>
            <a:r>
              <a:rPr lang="es-MX" sz="1350" dirty="0" err="1">
                <a:latin typeface="Verdana" panose="020B0604030504040204" pitchFamily="34" charset="0"/>
                <a:ea typeface="Verdana" panose="020B0604030504040204" pitchFamily="34" charset="0"/>
                <a:cs typeface="Verdana" panose="020B0604030504040204" pitchFamily="34" charset="0"/>
              </a:rPr>
              <a:t>reported</a:t>
            </a:r>
            <a:r>
              <a:rPr lang="es-MX" sz="1350" dirty="0">
                <a:latin typeface="Verdana" panose="020B0604030504040204" pitchFamily="34" charset="0"/>
                <a:ea typeface="Verdana" panose="020B0604030504040204" pitchFamily="34" charset="0"/>
                <a:cs typeface="Verdana" panose="020B0604030504040204" pitchFamily="34" charset="0"/>
              </a:rPr>
              <a:t> as </a:t>
            </a:r>
            <a:r>
              <a:rPr lang="es-MX" sz="1350" dirty="0" err="1">
                <a:latin typeface="Verdana" panose="020B0604030504040204" pitchFamily="34" charset="0"/>
                <a:ea typeface="Verdana" panose="020B0604030504040204" pitchFamily="34" charset="0"/>
                <a:cs typeface="Verdana" panose="020B0604030504040204" pitchFamily="34" charset="0"/>
              </a:rPr>
              <a:t>percepts</a:t>
            </a:r>
            <a:r>
              <a:rPr lang="es-MX" sz="1350" dirty="0">
                <a:latin typeface="Verdana" panose="020B0604030504040204" pitchFamily="34" charset="0"/>
                <a:ea typeface="Verdana" panose="020B0604030504040204" pitchFamily="34" charset="0"/>
                <a:cs typeface="Verdana" panose="020B0604030504040204" pitchFamily="34" charset="0"/>
              </a:rPr>
              <a:t>. Data </a:t>
            </a:r>
            <a:r>
              <a:rPr lang="es-MX" sz="1350" dirty="0" err="1">
                <a:latin typeface="Verdana" panose="020B0604030504040204" pitchFamily="34" charset="0"/>
                <a:ea typeface="Verdana" panose="020B0604030504040204" pitchFamily="34" charset="0"/>
                <a:cs typeface="Verdana" panose="020B0604030504040204" pitchFamily="34" charset="0"/>
              </a:rPr>
              <a:t>from</a:t>
            </a:r>
            <a:r>
              <a:rPr lang="es-MX" sz="1350" dirty="0">
                <a:latin typeface="Verdana" panose="020B0604030504040204" pitchFamily="34" charset="0"/>
                <a:ea typeface="Verdana" panose="020B0604030504040204" pitchFamily="34" charset="0"/>
                <a:cs typeface="Verdana" panose="020B0604030504040204" pitchFamily="34" charset="0"/>
              </a:rPr>
              <a:t> a </a:t>
            </a:r>
            <a:r>
              <a:rPr lang="es-MX" sz="1350" dirty="0" err="1">
                <a:latin typeface="Verdana" panose="020B0604030504040204" pitchFamily="34" charset="0"/>
                <a:ea typeface="Verdana" panose="020B0604030504040204" pitchFamily="34" charset="0"/>
                <a:cs typeface="Verdana" panose="020B0604030504040204" pitchFamily="34" charset="0"/>
              </a:rPr>
              <a:t>percept</a:t>
            </a:r>
            <a:r>
              <a:rPr lang="es-MX" sz="1350" dirty="0">
                <a:latin typeface="Verdana" panose="020B0604030504040204" pitchFamily="34" charset="0"/>
                <a:ea typeface="Verdana" panose="020B0604030504040204" pitchFamily="34" charset="0"/>
                <a:cs typeface="Verdana" panose="020B0604030504040204" pitchFamily="34" charset="0"/>
              </a:rPr>
              <a:t> can </a:t>
            </a:r>
            <a:r>
              <a:rPr lang="es-MX" sz="1350" dirty="0" err="1">
                <a:latin typeface="Verdana" panose="020B0604030504040204" pitchFamily="34" charset="0"/>
                <a:ea typeface="Verdana" panose="020B0604030504040204" pitchFamily="34" charset="0"/>
                <a:cs typeface="Verdana" panose="020B0604030504040204" pitchFamily="34" charset="0"/>
              </a:rPr>
              <a:t>have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one</a:t>
            </a:r>
            <a:r>
              <a:rPr lang="es-MX" sz="1350" dirty="0">
                <a:latin typeface="Verdana" panose="020B0604030504040204" pitchFamily="34" charset="0"/>
                <a:ea typeface="Verdana" panose="020B0604030504040204" pitchFamily="34" charset="0"/>
                <a:cs typeface="Verdana" panose="020B0604030504040204" pitchFamily="34" charset="0"/>
              </a:rPr>
              <a:t> of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data </a:t>
            </a:r>
            <a:r>
              <a:rPr lang="es-MX" sz="1350" dirty="0" err="1">
                <a:latin typeface="Verdana" panose="020B0604030504040204" pitchFamily="34" charset="0"/>
                <a:ea typeface="Verdana" panose="020B0604030504040204" pitchFamily="34" charset="0"/>
                <a:cs typeface="Verdana" panose="020B0604030504040204" pitchFamily="34" charset="0"/>
              </a:rPr>
              <a:t>types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described</a:t>
            </a:r>
            <a:r>
              <a:rPr lang="es-MX" sz="1350" dirty="0">
                <a:latin typeface="Verdana" panose="020B0604030504040204" pitchFamily="34" charset="0"/>
                <a:ea typeface="Verdana" panose="020B0604030504040204" pitchFamily="34" charset="0"/>
                <a:cs typeface="Verdana" panose="020B0604030504040204" pitchFamily="34" charset="0"/>
              </a:rPr>
              <a:t> in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table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below</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format</a:t>
            </a:r>
            <a:r>
              <a:rPr lang="es-MX" sz="1350" dirty="0">
                <a:latin typeface="Verdana" panose="020B0604030504040204" pitchFamily="34" charset="0"/>
                <a:ea typeface="Verdana" panose="020B0604030504040204" pitchFamily="34" charset="0"/>
                <a:cs typeface="Verdana" panose="020B0604030504040204" pitchFamily="34" charset="0"/>
              </a:rPr>
              <a:t> of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value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attribute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depends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on</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percept</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type</a:t>
            </a:r>
            <a:r>
              <a:rPr lang="es-MX" sz="1350" dirty="0">
                <a:latin typeface="Verdana" panose="020B0604030504040204" pitchFamily="34" charset="0"/>
                <a:ea typeface="Verdana" panose="020B0604030504040204" pitchFamily="34" charset="0"/>
                <a:cs typeface="Verdana" panose="020B0604030504040204" pitchFamily="34" charset="0"/>
              </a:rPr>
              <a:t> and </a:t>
            </a:r>
            <a:r>
              <a:rPr lang="es-MX" sz="1350" dirty="0" err="1">
                <a:latin typeface="Verdana" panose="020B0604030504040204" pitchFamily="34" charset="0"/>
                <a:ea typeface="Verdana" panose="020B0604030504040204" pitchFamily="34" charset="0"/>
                <a:cs typeface="Verdana" panose="020B0604030504040204" pitchFamily="34" charset="0"/>
              </a:rPr>
              <a:t>is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also</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described</a:t>
            </a:r>
            <a:r>
              <a:rPr lang="es-MX" sz="1350" dirty="0">
                <a:latin typeface="Verdana" panose="020B0604030504040204" pitchFamily="34" charset="0"/>
                <a:ea typeface="Verdana" panose="020B0604030504040204" pitchFamily="34" charset="0"/>
                <a:cs typeface="Verdana" panose="020B0604030504040204" pitchFamily="34" charset="0"/>
              </a:rPr>
              <a:t> in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table</a:t>
            </a:r>
            <a:r>
              <a:rPr lang="es-MX" sz="1350" dirty="0">
                <a:latin typeface="Verdana" panose="020B0604030504040204" pitchFamily="34" charset="0"/>
                <a:ea typeface="Verdana" panose="020B0604030504040204" pitchFamily="34" charset="0"/>
                <a:cs typeface="Verdana" panose="020B0604030504040204" pitchFamily="34" charset="0"/>
              </a:rPr>
              <a:t>. In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case of a </a:t>
            </a:r>
            <a:r>
              <a:rPr lang="es-MX" sz="1350" dirty="0" err="1">
                <a:latin typeface="Verdana" panose="020B0604030504040204" pitchFamily="34" charset="0"/>
                <a:ea typeface="Verdana" panose="020B0604030504040204" pitchFamily="34" charset="0"/>
                <a:cs typeface="Verdana" panose="020B0604030504040204" pitchFamily="34" charset="0"/>
              </a:rPr>
              <a:t>complex</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percept</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data </a:t>
            </a:r>
            <a:r>
              <a:rPr lang="es-MX" sz="1350" dirty="0" err="1">
                <a:latin typeface="Verdana" panose="020B0604030504040204" pitchFamily="34" charset="0"/>
                <a:ea typeface="Verdana" panose="020B0604030504040204" pitchFamily="34" charset="0"/>
                <a:cs typeface="Verdana" panose="020B0604030504040204" pitchFamily="34" charset="0"/>
              </a:rPr>
              <a:t>is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represented</a:t>
            </a:r>
            <a:r>
              <a:rPr lang="es-MX" sz="1350" dirty="0">
                <a:latin typeface="Verdana" panose="020B0604030504040204" pitchFamily="34" charset="0"/>
                <a:ea typeface="Verdana" panose="020B0604030504040204" pitchFamily="34" charset="0"/>
                <a:cs typeface="Verdana" panose="020B0604030504040204" pitchFamily="34" charset="0"/>
              </a:rPr>
              <a:t> in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elements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value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rather</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than</a:t>
            </a:r>
            <a:r>
              <a:rPr lang="es-MX" sz="1350" dirty="0">
                <a:latin typeface="Verdana" panose="020B0604030504040204" pitchFamily="34" charset="0"/>
                <a:ea typeface="Verdana" panose="020B0604030504040204" pitchFamily="34" charset="0"/>
                <a:cs typeface="Verdana" panose="020B0604030504040204" pitchFamily="34" charset="0"/>
              </a:rPr>
              <a:t> in </a:t>
            </a:r>
            <a:r>
              <a:rPr lang="es-MX" sz="1350" dirty="0" err="1">
                <a:latin typeface="Verdana" panose="020B0604030504040204" pitchFamily="34" charset="0"/>
                <a:ea typeface="Verdana" panose="020B0604030504040204" pitchFamily="34" charset="0"/>
                <a:cs typeface="Verdana" panose="020B0604030504040204" pitchFamily="34" charset="0"/>
              </a:rPr>
              <a:t>an</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attribute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This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allows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the</a:t>
            </a:r>
            <a:r>
              <a:rPr lang="es-MX" sz="1350" dirty="0">
                <a:latin typeface="Verdana" panose="020B0604030504040204" pitchFamily="34" charset="0"/>
                <a:ea typeface="Verdana" panose="020B0604030504040204" pitchFamily="34" charset="0"/>
                <a:cs typeface="Verdana" panose="020B0604030504040204" pitchFamily="34" charset="0"/>
              </a:rPr>
              <a:t> use of CDATA </a:t>
            </a:r>
            <a:r>
              <a:rPr lang="es-MX" sz="1350" dirty="0" err="1">
                <a:latin typeface="Verdana" panose="020B0604030504040204" pitchFamily="34" charset="0"/>
                <a:ea typeface="Verdana" panose="020B0604030504040204" pitchFamily="34" charset="0"/>
                <a:cs typeface="Verdana" panose="020B0604030504040204" pitchFamily="34" charset="0"/>
              </a:rPr>
              <a:t>tags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for</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either</a:t>
            </a:r>
            <a:r>
              <a:rPr lang="es-MX" sz="1350" dirty="0">
                <a:latin typeface="Verdana" panose="020B0604030504040204" pitchFamily="34" charset="0"/>
                <a:ea typeface="Verdana" panose="020B0604030504040204" pitchFamily="34" charset="0"/>
                <a:cs typeface="Verdana" panose="020B0604030504040204" pitchFamily="34" charset="0"/>
              </a:rPr>
              <a:t> data </a:t>
            </a:r>
            <a:r>
              <a:rPr lang="es-MX" sz="1350" dirty="0" err="1">
                <a:latin typeface="Verdana" panose="020B0604030504040204" pitchFamily="34" charset="0"/>
                <a:ea typeface="Verdana" panose="020B0604030504040204" pitchFamily="34" charset="0"/>
                <a:cs typeface="Verdana" panose="020B0604030504040204" pitchFamily="34" charset="0"/>
              </a:rPr>
              <a:t>that</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is</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itself</a:t>
            </a:r>
            <a:r>
              <a:rPr lang="es-MX" sz="1350" dirty="0">
                <a:latin typeface="Verdana" panose="020B0604030504040204" pitchFamily="34" charset="0"/>
                <a:ea typeface="Verdana" panose="020B0604030504040204" pitchFamily="34" charset="0"/>
                <a:cs typeface="Verdana" panose="020B0604030504040204" pitchFamily="34" charset="0"/>
              </a:rPr>
              <a:t> XML, </a:t>
            </a:r>
            <a:r>
              <a:rPr lang="es-MX" sz="1350" dirty="0" err="1">
                <a:latin typeface="Verdana" panose="020B0604030504040204" pitchFamily="34" charset="0"/>
                <a:ea typeface="Verdana" panose="020B0604030504040204" pitchFamily="34" charset="0"/>
                <a:cs typeface="Verdana" panose="020B0604030504040204" pitchFamily="34" charset="0"/>
              </a:rPr>
              <a:t>or</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other</a:t>
            </a:r>
            <a:r>
              <a:rPr lang="es-MX" sz="1350" dirty="0">
                <a:latin typeface="Verdana" panose="020B0604030504040204" pitchFamily="34" charset="0"/>
                <a:ea typeface="Verdana" panose="020B0604030504040204" pitchFamily="34" charset="0"/>
                <a:cs typeface="Verdana" panose="020B0604030504040204" pitchFamily="34" charset="0"/>
              </a:rPr>
              <a:t> data </a:t>
            </a:r>
            <a:r>
              <a:rPr lang="es-MX" sz="1350" dirty="0" err="1">
                <a:latin typeface="Verdana" panose="020B0604030504040204" pitchFamily="34" charset="0"/>
                <a:ea typeface="Verdana" panose="020B0604030504040204" pitchFamily="34" charset="0"/>
                <a:cs typeface="Verdana" panose="020B0604030504040204" pitchFamily="34" charset="0"/>
              </a:rPr>
              <a:t>that</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would</a:t>
            </a:r>
            <a:r>
              <a:rPr lang="es-MX" sz="1350" dirty="0">
                <a:latin typeface="Verdana" panose="020B0604030504040204" pitchFamily="34" charset="0"/>
                <a:ea typeface="Verdana" panose="020B0604030504040204" pitchFamily="34" charset="0"/>
                <a:cs typeface="Verdana" panose="020B0604030504040204" pitchFamily="34" charset="0"/>
              </a:rPr>
              <a:t> be </a:t>
            </a:r>
            <a:r>
              <a:rPr lang="es-MX" sz="1350" dirty="0" err="1">
                <a:latin typeface="Verdana" panose="020B0604030504040204" pitchFamily="34" charset="0"/>
                <a:ea typeface="Verdana" panose="020B0604030504040204" pitchFamily="34" charset="0"/>
                <a:cs typeface="Verdana" panose="020B0604030504040204" pitchFamily="34" charset="0"/>
              </a:rPr>
              <a:t>cumbersome</a:t>
            </a:r>
            <a:r>
              <a:rPr lang="es-MX" sz="1350" dirty="0">
                <a:latin typeface="Verdana" panose="020B0604030504040204" pitchFamily="34" charset="0"/>
                <a:ea typeface="Verdana" panose="020B0604030504040204" pitchFamily="34" charset="0"/>
                <a:cs typeface="Verdana" panose="020B0604030504040204" pitchFamily="34" charset="0"/>
              </a:rPr>
              <a:t> to </a:t>
            </a:r>
            <a:r>
              <a:rPr lang="es-MX" sz="1350" dirty="0" err="1">
                <a:latin typeface="Verdana" panose="020B0604030504040204" pitchFamily="34" charset="0"/>
                <a:ea typeface="Verdana" panose="020B0604030504040204" pitchFamily="34" charset="0"/>
                <a:cs typeface="Verdana" panose="020B0604030504040204" pitchFamily="34" charset="0"/>
              </a:rPr>
              <a:t>encode</a:t>
            </a:r>
            <a:r>
              <a:rPr lang="es-MX" sz="1350" dirty="0">
                <a:latin typeface="Verdana" panose="020B0604030504040204" pitchFamily="34" charset="0"/>
                <a:ea typeface="Verdana" panose="020B0604030504040204" pitchFamily="34" charset="0"/>
                <a:cs typeface="Verdana" panose="020B0604030504040204" pitchFamily="34" charset="0"/>
              </a:rPr>
              <a:t> </a:t>
            </a:r>
            <a:r>
              <a:rPr lang="es-MX" sz="1350" dirty="0" err="1">
                <a:latin typeface="Verdana" panose="020B0604030504040204" pitchFamily="34" charset="0"/>
                <a:ea typeface="Verdana" panose="020B0604030504040204" pitchFamily="34" charset="0"/>
                <a:cs typeface="Verdana" panose="020B0604030504040204" pitchFamily="34" charset="0"/>
              </a:rPr>
              <a:t>inside</a:t>
            </a:r>
            <a:r>
              <a:rPr lang="es-MX" sz="1350" dirty="0">
                <a:latin typeface="Verdana" panose="020B0604030504040204" pitchFamily="34" charset="0"/>
                <a:ea typeface="Verdana" panose="020B0604030504040204" pitchFamily="34" charset="0"/>
                <a:cs typeface="Verdana" panose="020B0604030504040204" pitchFamily="34" charset="0"/>
              </a:rPr>
              <a:t> of XML. </a:t>
            </a:r>
          </a:p>
        </p:txBody>
      </p:sp>
      <p:sp>
        <p:nvSpPr>
          <p:cNvPr id="13" name="Rectángulo 12"/>
          <p:cNvSpPr/>
          <p:nvPr/>
        </p:nvSpPr>
        <p:spPr>
          <a:xfrm>
            <a:off x="6111695" y="5929868"/>
            <a:ext cx="2232040" cy="3693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1.1</a:t>
            </a:r>
          </a:p>
          <a:p>
            <a:r>
              <a:rPr lang="es-MX" sz="900" dirty="0">
                <a:solidFill>
                  <a:schemeClr val="bg1">
                    <a:lumMod val="65000"/>
                  </a:schemeClr>
                </a:solidFill>
              </a:rPr>
              <a:t>2/6/2009  </a:t>
            </a:r>
          </a:p>
        </p:txBody>
      </p:sp>
    </p:spTree>
    <p:extLst>
      <p:ext uri="{BB962C8B-B14F-4D97-AF65-F5344CB8AC3E}">
        <p14:creationId xmlns:p14="http://schemas.microsoft.com/office/powerpoint/2010/main" val="238070315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1560959" y="1685798"/>
            <a:ext cx="7240141" cy="4005010"/>
          </a:xfrm>
          <a:prstGeom prst="rect">
            <a:avLst/>
          </a:prstGeom>
          <a:ln w="38100">
            <a:solidFill>
              <a:schemeClr val="accent1">
                <a:lumMod val="75000"/>
              </a:schemeClr>
            </a:solidFill>
          </a:ln>
        </p:spPr>
      </p:pic>
      <p:sp>
        <p:nvSpPr>
          <p:cNvPr id="11" name="Rectángulo 10"/>
          <p:cNvSpPr/>
          <p:nvPr/>
        </p:nvSpPr>
        <p:spPr>
          <a:xfrm>
            <a:off x="1560959" y="1170025"/>
            <a:ext cx="4572000" cy="369332"/>
          </a:xfrm>
          <a:prstGeom prst="rect">
            <a:avLst/>
          </a:prstGeom>
        </p:spPr>
        <p:txBody>
          <a:bodyPr>
            <a:spAutoFit/>
          </a:bodyPr>
          <a:lstStyle/>
          <a:p>
            <a:r>
              <a:rPr lang="es-MX" b="1" dirty="0" err="1">
                <a:latin typeface="Verdana" panose="020B0604030504040204" pitchFamily="34" charset="0"/>
                <a:ea typeface="Verdana" panose="020B0604030504040204" pitchFamily="34" charset="0"/>
                <a:cs typeface="Verdana" panose="020B0604030504040204" pitchFamily="34" charset="0"/>
              </a:rPr>
              <a:t>Examples</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Percepts</a:t>
            </a:r>
            <a:r>
              <a:rPr lang="es-MX" b="1" dirty="0">
                <a:latin typeface="Verdana" panose="020B0604030504040204" pitchFamily="34" charset="0"/>
                <a:ea typeface="Verdana" panose="020B0604030504040204" pitchFamily="34" charset="0"/>
                <a:cs typeface="Verdana" panose="020B0604030504040204" pitchFamily="34" charset="0"/>
              </a:rPr>
              <a:t> </a:t>
            </a:r>
          </a:p>
        </p:txBody>
      </p:sp>
      <p:sp>
        <p:nvSpPr>
          <p:cNvPr id="12" name="Rectángulo 11"/>
          <p:cNvSpPr/>
          <p:nvPr/>
        </p:nvSpPr>
        <p:spPr>
          <a:xfrm>
            <a:off x="6111695" y="5929868"/>
            <a:ext cx="2232040" cy="3693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1.1</a:t>
            </a:r>
          </a:p>
          <a:p>
            <a:r>
              <a:rPr lang="es-MX" sz="900" dirty="0">
                <a:solidFill>
                  <a:schemeClr val="bg1">
                    <a:lumMod val="65000"/>
                  </a:schemeClr>
                </a:solidFill>
              </a:rPr>
              <a:t>2/6/2009  </a:t>
            </a:r>
          </a:p>
        </p:txBody>
      </p:sp>
    </p:spTree>
    <p:extLst>
      <p:ext uri="{BB962C8B-B14F-4D97-AF65-F5344CB8AC3E}">
        <p14:creationId xmlns:p14="http://schemas.microsoft.com/office/powerpoint/2010/main" val="281320798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Imagen 9"/>
          <p:cNvPicPr>
            <a:picLocks noChangeAspect="1"/>
          </p:cNvPicPr>
          <p:nvPr/>
        </p:nvPicPr>
        <p:blipFill>
          <a:blip r:embed="rId2"/>
          <a:stretch>
            <a:fillRect/>
          </a:stretch>
        </p:blipFill>
        <p:spPr>
          <a:xfrm>
            <a:off x="1450183" y="2361013"/>
            <a:ext cx="7243313" cy="2477975"/>
          </a:xfrm>
          <a:prstGeom prst="rect">
            <a:avLst/>
          </a:prstGeom>
        </p:spPr>
      </p:pic>
      <p:sp>
        <p:nvSpPr>
          <p:cNvPr id="11" name="Rectángulo 10"/>
          <p:cNvSpPr/>
          <p:nvPr/>
        </p:nvSpPr>
        <p:spPr>
          <a:xfrm>
            <a:off x="1532071" y="1931472"/>
            <a:ext cx="6555000" cy="323165"/>
          </a:xfrm>
          <a:prstGeom prst="rect">
            <a:avLst/>
          </a:prstGeom>
        </p:spPr>
        <p:txBody>
          <a:bodyPr wrap="none">
            <a:spAutoFit/>
          </a:bodyPr>
          <a:lstStyle/>
          <a:p>
            <a:r>
              <a:rPr lang="es-MX" sz="1500" b="1" dirty="0" err="1">
                <a:latin typeface="Verdana" panose="020B0604030504040204" pitchFamily="34" charset="0"/>
                <a:ea typeface="Verdana" panose="020B0604030504040204" pitchFamily="34" charset="0"/>
                <a:cs typeface="Verdana" panose="020B0604030504040204" pitchFamily="34" charset="0"/>
              </a:rPr>
              <a:t>Configuration</a:t>
            </a:r>
            <a:r>
              <a:rPr lang="es-MX" sz="1500" b="1" dirty="0">
                <a:latin typeface="Verdana" panose="020B0604030504040204" pitchFamily="34" charset="0"/>
                <a:ea typeface="Verdana" panose="020B0604030504040204" pitchFamily="34" charset="0"/>
                <a:cs typeface="Verdana" panose="020B0604030504040204" pitchFamily="34" charset="0"/>
              </a:rPr>
              <a:t> </a:t>
            </a:r>
            <a:r>
              <a:rPr lang="es-MX" sz="1500" b="1" dirty="0" err="1">
                <a:latin typeface="Verdana" panose="020B0604030504040204" pitchFamily="34" charset="0"/>
                <a:ea typeface="Verdana" panose="020B0604030504040204" pitchFamily="34" charset="0"/>
                <a:cs typeface="Verdana" panose="020B0604030504040204" pitchFamily="34" charset="0"/>
              </a:rPr>
              <a:t>Request</a:t>
            </a:r>
            <a:r>
              <a:rPr lang="es-MX" sz="1500" b="1" dirty="0">
                <a:latin typeface="Verdana" panose="020B0604030504040204" pitchFamily="34" charset="0"/>
                <a:ea typeface="Verdana" panose="020B0604030504040204" pitchFamily="34" charset="0"/>
                <a:cs typeface="Verdana" panose="020B0604030504040204" pitchFamily="34" charset="0"/>
              </a:rPr>
              <a:t> and Response, </a:t>
            </a:r>
            <a:r>
              <a:rPr lang="es-MX" sz="1500" b="1" dirty="0" err="1">
                <a:latin typeface="Verdana" panose="020B0604030504040204" pitchFamily="34" charset="0"/>
                <a:ea typeface="Verdana" panose="020B0604030504040204" pitchFamily="34" charset="0"/>
                <a:cs typeface="Verdana" panose="020B0604030504040204" pitchFamily="34" charset="0"/>
              </a:rPr>
              <a:t>Multiple</a:t>
            </a:r>
            <a:r>
              <a:rPr lang="es-MX" sz="1500" b="1" dirty="0">
                <a:latin typeface="Verdana" panose="020B0604030504040204" pitchFamily="34" charset="0"/>
                <a:ea typeface="Verdana" panose="020B0604030504040204" pitchFamily="34" charset="0"/>
                <a:cs typeface="Verdana" panose="020B0604030504040204" pitchFamily="34" charset="0"/>
              </a:rPr>
              <a:t> </a:t>
            </a:r>
            <a:r>
              <a:rPr lang="es-MX" sz="1500" b="1" dirty="0" err="1">
                <a:latin typeface="Verdana" panose="020B0604030504040204" pitchFamily="34" charset="0"/>
                <a:ea typeface="Verdana" panose="020B0604030504040204" pitchFamily="34" charset="0"/>
                <a:cs typeface="Verdana" panose="020B0604030504040204" pitchFamily="34" charset="0"/>
              </a:rPr>
              <a:t>Parameters</a:t>
            </a:r>
            <a:r>
              <a:rPr lang="es-MX" sz="1500" b="1" dirty="0">
                <a:latin typeface="Verdana" panose="020B0604030504040204" pitchFamily="34" charset="0"/>
                <a:ea typeface="Verdana" panose="020B0604030504040204" pitchFamily="34" charset="0"/>
                <a:cs typeface="Verdana" panose="020B0604030504040204" pitchFamily="34" charset="0"/>
              </a:rPr>
              <a:t> </a:t>
            </a:r>
          </a:p>
        </p:txBody>
      </p:sp>
      <p:sp>
        <p:nvSpPr>
          <p:cNvPr id="12" name="Rectángulo 11"/>
          <p:cNvSpPr/>
          <p:nvPr/>
        </p:nvSpPr>
        <p:spPr>
          <a:xfrm>
            <a:off x="5905218" y="5139247"/>
            <a:ext cx="2232040" cy="3693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1.1</a:t>
            </a:r>
          </a:p>
          <a:p>
            <a:r>
              <a:rPr lang="es-MX" sz="900" dirty="0">
                <a:solidFill>
                  <a:schemeClr val="bg1">
                    <a:lumMod val="65000"/>
                  </a:schemeClr>
                </a:solidFill>
              </a:rPr>
              <a:t>2/6/2009  </a:t>
            </a:r>
          </a:p>
        </p:txBody>
      </p:sp>
    </p:spTree>
    <p:extLst>
      <p:ext uri="{BB962C8B-B14F-4D97-AF65-F5344CB8AC3E}">
        <p14:creationId xmlns:p14="http://schemas.microsoft.com/office/powerpoint/2010/main" val="259208447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149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5884771" y="5966768"/>
            <a:ext cx="2916329" cy="230832"/>
          </a:xfrm>
          <a:prstGeom prst="rect">
            <a:avLst/>
          </a:prstGeom>
        </p:spPr>
        <p:txBody>
          <a:bodyPr wrap="square">
            <a:spAutoFit/>
          </a:bodyPr>
          <a:lstStyle/>
          <a:p>
            <a:r>
              <a:rPr lang="es-MX" sz="900" dirty="0">
                <a:solidFill>
                  <a:schemeClr val="bg1">
                    <a:lumMod val="65000"/>
                  </a:schemeClr>
                </a:solidFill>
              </a:rPr>
              <a:t>M2MXML </a:t>
            </a:r>
            <a:r>
              <a:rPr lang="es-MX" sz="900" dirty="0" err="1">
                <a:solidFill>
                  <a:schemeClr val="bg1">
                    <a:lumMod val="65000"/>
                  </a:schemeClr>
                </a:solidFill>
              </a:rPr>
              <a:t>Protocol</a:t>
            </a:r>
            <a:r>
              <a:rPr lang="es-MX" sz="900" dirty="0">
                <a:solidFill>
                  <a:schemeClr val="bg1">
                    <a:lumMod val="65000"/>
                  </a:schemeClr>
                </a:solidFill>
              </a:rPr>
              <a:t> </a:t>
            </a:r>
            <a:r>
              <a:rPr lang="es-MX" sz="900" dirty="0" err="1">
                <a:solidFill>
                  <a:schemeClr val="bg1">
                    <a:lumMod val="65000"/>
                  </a:schemeClr>
                </a:solidFill>
              </a:rPr>
              <a:t>Specification</a:t>
            </a:r>
            <a:r>
              <a:rPr lang="es-MX" sz="900" dirty="0">
                <a:solidFill>
                  <a:schemeClr val="bg1">
                    <a:lumMod val="65000"/>
                  </a:schemeClr>
                </a:solidFill>
              </a:rPr>
              <a:t> </a:t>
            </a:r>
            <a:r>
              <a:rPr lang="es-MX" sz="900" dirty="0" err="1">
                <a:solidFill>
                  <a:schemeClr val="bg1">
                    <a:lumMod val="65000"/>
                  </a:schemeClr>
                </a:solidFill>
              </a:rPr>
              <a:t>Version</a:t>
            </a:r>
            <a:r>
              <a:rPr lang="es-MX" sz="900" dirty="0">
                <a:solidFill>
                  <a:schemeClr val="bg1">
                    <a:lumMod val="65000"/>
                  </a:schemeClr>
                </a:solidFill>
              </a:rPr>
              <a:t> </a:t>
            </a:r>
            <a:r>
              <a:rPr lang="es-MX" sz="900" dirty="0" smtClean="0">
                <a:solidFill>
                  <a:schemeClr val="bg1">
                    <a:lumMod val="65000"/>
                  </a:schemeClr>
                </a:solidFill>
              </a:rPr>
              <a:t>1.1 2/6/2009  </a:t>
            </a:r>
            <a:endParaRPr lang="es-MX" sz="900" dirty="0">
              <a:solidFill>
                <a:schemeClr val="bg1">
                  <a:lumMod val="65000"/>
                </a:schemeClr>
              </a:solidFill>
            </a:endParaRPr>
          </a:p>
        </p:txBody>
      </p:sp>
      <p:pic>
        <p:nvPicPr>
          <p:cNvPr id="13" name="Imagen 12"/>
          <p:cNvPicPr>
            <a:picLocks noChangeAspect="1"/>
          </p:cNvPicPr>
          <p:nvPr/>
        </p:nvPicPr>
        <p:blipFill>
          <a:blip r:embed="rId2"/>
          <a:stretch>
            <a:fillRect/>
          </a:stretch>
        </p:blipFill>
        <p:spPr>
          <a:xfrm>
            <a:off x="1443039" y="2543176"/>
            <a:ext cx="7350124" cy="2080857"/>
          </a:xfrm>
          <a:prstGeom prst="rect">
            <a:avLst/>
          </a:prstGeom>
        </p:spPr>
      </p:pic>
      <p:sp>
        <p:nvSpPr>
          <p:cNvPr id="14" name="Rectángulo 13"/>
          <p:cNvSpPr/>
          <p:nvPr/>
        </p:nvSpPr>
        <p:spPr>
          <a:xfrm>
            <a:off x="1443039" y="2000789"/>
            <a:ext cx="3876382" cy="369332"/>
          </a:xfrm>
          <a:prstGeom prst="rect">
            <a:avLst/>
          </a:prstGeom>
        </p:spPr>
        <p:txBody>
          <a:bodyPr wrap="none">
            <a:spAutoFit/>
          </a:bodyPr>
          <a:lstStyle/>
          <a:p>
            <a:r>
              <a:rPr lang="es-MX" b="1" dirty="0" err="1">
                <a:latin typeface="Verdana" panose="020B0604030504040204" pitchFamily="34" charset="0"/>
                <a:ea typeface="Verdana" panose="020B0604030504040204" pitchFamily="34" charset="0"/>
                <a:cs typeface="Verdana" panose="020B0604030504040204" pitchFamily="34" charset="0"/>
              </a:rPr>
              <a:t>Actuator</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Turn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On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Command</a:t>
            </a:r>
            <a:r>
              <a:rPr lang="es-MX" b="1"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42800914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75" y="86851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10 CuadroTexto"/>
          <p:cNvSpPr txBox="1">
            <a:spLocks noChangeArrowheads="1"/>
          </p:cNvSpPr>
          <p:nvPr/>
        </p:nvSpPr>
        <p:spPr bwMode="auto">
          <a:xfrm>
            <a:off x="1014413" y="3092450"/>
            <a:ext cx="7786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3200" dirty="0">
                <a:latin typeface="Verdana" panose="020B0604030504040204" pitchFamily="34" charset="0"/>
              </a:rPr>
              <a:t>ESCENARIO  TECNOLOGICO ACTUAL</a:t>
            </a:r>
          </a:p>
        </p:txBody>
      </p:sp>
    </p:spTree>
    <p:extLst>
      <p:ext uri="{BB962C8B-B14F-4D97-AF65-F5344CB8AC3E}">
        <p14:creationId xmlns:p14="http://schemas.microsoft.com/office/powerpoint/2010/main" val="138675510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sz="3600" dirty="0">
                <a:latin typeface="Verdana" panose="020B0604030504040204" pitchFamily="34" charset="0"/>
                <a:ea typeface="Verdana" panose="020B0604030504040204" pitchFamily="34" charset="0"/>
                <a:cs typeface="Verdana" panose="020B0604030504040204" pitchFamily="34" charset="0"/>
              </a:rPr>
              <a:t>M2MXML Protocol</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ángulo 9"/>
          <p:cNvSpPr/>
          <p:nvPr/>
        </p:nvSpPr>
        <p:spPr>
          <a:xfrm>
            <a:off x="2527300" y="6060900"/>
            <a:ext cx="6397815" cy="213585"/>
          </a:xfrm>
          <a:prstGeom prst="rect">
            <a:avLst/>
          </a:prstGeom>
        </p:spPr>
        <p:txBody>
          <a:bodyPr wrap="square">
            <a:spAutoFit/>
          </a:bodyPr>
          <a:lstStyle/>
          <a:p>
            <a:pPr algn="r">
              <a:spcBef>
                <a:spcPts val="900"/>
              </a:spcBef>
            </a:pPr>
            <a:r>
              <a:rPr lang="en-US" sz="788"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Byron K. </a:t>
            </a:r>
            <a:r>
              <a:rPr lang="en-US" sz="788"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Appelt</a:t>
            </a:r>
            <a:r>
              <a:rPr lang="en-US" sz="788"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788" b="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M2MXML: An Open Standard for Machine-To-Machine Communications. </a:t>
            </a:r>
            <a:r>
              <a:rPr lang="en-US" sz="788"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SensorLogic</a:t>
            </a:r>
            <a:r>
              <a:rPr lang="en-US" sz="788"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Inc. </a:t>
            </a:r>
            <a:r>
              <a:rPr lang="en-US" sz="788"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s-MX" sz="788" dirty="0" smtClean="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s-MX" sz="788"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6"/>
          <p:cNvSpPr>
            <a:spLocks noChangeArrowheads="1"/>
          </p:cNvSpPr>
          <p:nvPr/>
        </p:nvSpPr>
        <p:spPr bwMode="auto">
          <a:xfrm>
            <a:off x="929013" y="898641"/>
            <a:ext cx="7872087" cy="2983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14264" rIns="68580" bIns="28566" numCol="1" anchor="ctr" anchorCtr="0" compatLnSpc="1">
            <a:prstTxWarp prst="textNoShape">
              <a:avLst/>
            </a:prstTxWarp>
            <a:spAutoFit/>
          </a:bodyPr>
          <a:lstStyle/>
          <a:p>
            <a:pPr defTabSz="685783" eaLnBrk="0" fontAlgn="base" hangingPunct="0">
              <a:spcBef>
                <a:spcPts val="900"/>
              </a:spcBef>
              <a:spcAft>
                <a:spcPct val="0"/>
              </a:spcAft>
            </a:pPr>
            <a:r>
              <a:rPr lang="en-US" altLang="es-MX" b="1" i="1" dirty="0">
                <a:latin typeface="Verdana" panose="020B0604030504040204" pitchFamily="34" charset="0"/>
                <a:ea typeface="Verdana" panose="020B0604030504040204" pitchFamily="34" charset="0"/>
                <a:cs typeface="Verdana" panose="020B0604030504040204" pitchFamily="34" charset="0"/>
              </a:rPr>
              <a:t>Example : A reporting a data point</a:t>
            </a:r>
          </a:p>
          <a:p>
            <a:pPr marL="257168" indent="-257168" algn="just" defTabSz="685783" eaLnBrk="0" fontAlgn="base" hangingPunct="0">
              <a:spcBef>
                <a:spcPts val="900"/>
              </a:spcBef>
              <a:spcAft>
                <a:spcPct val="0"/>
              </a:spcAft>
              <a:buFont typeface="Wingdings" panose="05000000000000000000" pitchFamily="2" charset="2"/>
              <a:buChar char="q"/>
            </a:pPr>
            <a:r>
              <a:rPr lang="en-US" altLang="es-MX" dirty="0">
                <a:latin typeface="Verdana" panose="020B0604030504040204" pitchFamily="34" charset="0"/>
                <a:ea typeface="Verdana" panose="020B0604030504040204" pitchFamily="34" charset="0"/>
                <a:cs typeface="Verdana" panose="020B0604030504040204" pitchFamily="34" charset="0"/>
              </a:rPr>
              <a:t>The example is simply a device reporting a single data point on a schedule. In M2MXML data point messages are called percepts, which is a term borrowed from robotics. </a:t>
            </a:r>
          </a:p>
          <a:p>
            <a:pPr marL="257168" indent="-257168" algn="just" defTabSz="685783" eaLnBrk="0" fontAlgn="base" hangingPunct="0">
              <a:spcBef>
                <a:spcPts val="900"/>
              </a:spcBef>
              <a:spcAft>
                <a:spcPct val="0"/>
              </a:spcAft>
              <a:buFont typeface="Wingdings" panose="05000000000000000000" pitchFamily="2" charset="2"/>
              <a:buChar char="q"/>
            </a:pPr>
            <a:r>
              <a:rPr lang="en-US" altLang="es-MX" dirty="0">
                <a:latin typeface="Verdana" panose="020B0604030504040204" pitchFamily="34" charset="0"/>
                <a:ea typeface="Verdana" panose="020B0604030504040204" pitchFamily="34" charset="0"/>
                <a:cs typeface="Verdana" panose="020B0604030504040204" pitchFamily="34" charset="0"/>
              </a:rPr>
              <a:t>The following message reports a </a:t>
            </a:r>
            <a:r>
              <a:rPr lang="en-US" altLang="es-MX" b="1" dirty="0">
                <a:latin typeface="Verdana" panose="020B0604030504040204" pitchFamily="34" charset="0"/>
                <a:ea typeface="Verdana" panose="020B0604030504040204" pitchFamily="34" charset="0"/>
                <a:cs typeface="Verdana" panose="020B0604030504040204" pitchFamily="34" charset="0"/>
              </a:rPr>
              <a:t>reading of 42 for an analog port with address A1</a:t>
            </a:r>
            <a:r>
              <a:rPr lang="en-US" altLang="es-MX" dirty="0">
                <a:latin typeface="Verdana" panose="020B0604030504040204" pitchFamily="34" charset="0"/>
                <a:ea typeface="Verdana" panose="020B0604030504040204" pitchFamily="34" charset="0"/>
                <a:cs typeface="Verdana" panose="020B0604030504040204" pitchFamily="34" charset="0"/>
              </a:rPr>
              <a:t>.  Additional attributes can be specified to indicate other data types, a timestamp that is not current, etc.</a:t>
            </a:r>
            <a:endParaRPr lang="es-MX" altLang="es-MX" dirty="0">
              <a:latin typeface="Verdana" panose="020B0604030504040204" pitchFamily="34" charset="0"/>
              <a:ea typeface="Verdana" panose="020B0604030504040204" pitchFamily="34" charset="0"/>
              <a:cs typeface="Verdana" panose="020B0604030504040204" pitchFamily="34" charset="0"/>
            </a:endParaRPr>
          </a:p>
          <a:p>
            <a:pPr defTabSz="685783" eaLnBrk="0" fontAlgn="base" hangingPunct="0">
              <a:spcBef>
                <a:spcPts val="900"/>
              </a:spcBef>
              <a:spcAft>
                <a:spcPct val="0"/>
              </a:spcAft>
            </a:pPr>
            <a:endParaRPr lang="es-MX" altLang="es-MX"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 Box 5"/>
          <p:cNvSpPr txBox="1">
            <a:spLocks noChangeArrowheads="1"/>
          </p:cNvSpPr>
          <p:nvPr/>
        </p:nvSpPr>
        <p:spPr bwMode="auto">
          <a:xfrm>
            <a:off x="1261760" y="4119492"/>
            <a:ext cx="4905347" cy="1154752"/>
          </a:xfrm>
          <a:prstGeom prst="rect">
            <a:avLst/>
          </a:prstGeom>
          <a:solidFill>
            <a:srgbClr val="FFFFFF"/>
          </a:solidFill>
          <a:ln w="9525">
            <a:solidFill>
              <a:srgbClr val="000000"/>
            </a:solidFill>
            <a:miter lim="800000"/>
            <a:headEnd/>
            <a:tailEnd/>
          </a:ln>
        </p:spPr>
        <p:txBody>
          <a:bodyPr vert="horz" wrap="none" lIns="68580" tIns="34290" rIns="68580" bIns="34290" numCol="1" anchor="t" anchorCtr="0" compatLnSpc="1">
            <a:prstTxWarp prst="textNoShape">
              <a:avLst/>
            </a:prstTxWarp>
          </a:bodyPr>
          <a:lstStyle/>
          <a:p>
            <a:pPr defTabSz="685783" eaLnBrk="0" fontAlgn="base" hangingPunct="0">
              <a:spcBef>
                <a:spcPct val="0"/>
              </a:spcBef>
              <a:spcAft>
                <a:spcPct val="0"/>
              </a:spcAft>
            </a:pPr>
            <a:r>
              <a:rPr lang="en-US" altLang="es-MX">
                <a:latin typeface="Arial" panose="020B0604020202020204" pitchFamily="34" charset="0"/>
                <a:ea typeface="Times New Roman" panose="02020603050405020304" pitchFamily="18" charset="0"/>
              </a:rPr>
              <a:t>&lt;M2MXML ver=”</a:t>
            </a:r>
            <a:r>
              <a:rPr lang="en-US" altLang="es-MX">
                <a:solidFill>
                  <a:srgbClr val="008000"/>
                </a:solidFill>
                <a:latin typeface="Arial" panose="020B0604020202020204" pitchFamily="34" charset="0"/>
                <a:ea typeface="Times New Roman" panose="02020603050405020304" pitchFamily="18" charset="0"/>
              </a:rPr>
              <a:t>1.0</a:t>
            </a:r>
            <a:r>
              <a:rPr lang="en-US" altLang="es-MX">
                <a:latin typeface="Arial" panose="020B0604020202020204" pitchFamily="34" charset="0"/>
                <a:ea typeface="Times New Roman" panose="02020603050405020304" pitchFamily="18" charset="0"/>
              </a:rPr>
              <a:t>”&gt;</a:t>
            </a:r>
            <a:endParaRPr lang="en-US" altLang="es-MX" sz="1500">
              <a:latin typeface="Arial" panose="020B0604020202020204" pitchFamily="34" charset="0"/>
            </a:endParaRPr>
          </a:p>
          <a:p>
            <a:pPr defTabSz="685783" eaLnBrk="0" fontAlgn="base" hangingPunct="0">
              <a:spcBef>
                <a:spcPct val="0"/>
              </a:spcBef>
              <a:spcAft>
                <a:spcPct val="0"/>
              </a:spcAft>
            </a:pPr>
            <a:r>
              <a:rPr lang="en-US" altLang="es-MX">
                <a:latin typeface="Arial" panose="020B0604020202020204" pitchFamily="34" charset="0"/>
                <a:ea typeface="Times New Roman" panose="02020603050405020304" pitchFamily="18" charset="0"/>
              </a:rPr>
              <a:t>	&lt;Percept address=”</a:t>
            </a:r>
            <a:r>
              <a:rPr lang="en-US" altLang="es-MX">
                <a:solidFill>
                  <a:srgbClr val="008000"/>
                </a:solidFill>
                <a:latin typeface="Arial" panose="020B0604020202020204" pitchFamily="34" charset="0"/>
                <a:ea typeface="Times New Roman" panose="02020603050405020304" pitchFamily="18" charset="0"/>
              </a:rPr>
              <a:t>A1</a:t>
            </a:r>
            <a:r>
              <a:rPr lang="en-US" altLang="es-MX">
                <a:latin typeface="Arial" panose="020B0604020202020204" pitchFamily="34" charset="0"/>
                <a:ea typeface="Times New Roman" panose="02020603050405020304" pitchFamily="18" charset="0"/>
              </a:rPr>
              <a:t>” value=”</a:t>
            </a:r>
            <a:r>
              <a:rPr lang="en-US" altLang="es-MX">
                <a:solidFill>
                  <a:srgbClr val="008000"/>
                </a:solidFill>
                <a:latin typeface="Arial" panose="020B0604020202020204" pitchFamily="34" charset="0"/>
                <a:ea typeface="Times New Roman" panose="02020603050405020304" pitchFamily="18" charset="0"/>
              </a:rPr>
              <a:t>42</a:t>
            </a:r>
            <a:r>
              <a:rPr lang="en-US" altLang="es-MX">
                <a:latin typeface="Arial" panose="020B0604020202020204" pitchFamily="34" charset="0"/>
                <a:ea typeface="Times New Roman" panose="02020603050405020304" pitchFamily="18" charset="0"/>
              </a:rPr>
              <a:t>”/&gt;</a:t>
            </a:r>
            <a:endParaRPr lang="en-US" altLang="es-MX" sz="1500">
              <a:latin typeface="Arial" panose="020B0604020202020204" pitchFamily="34" charset="0"/>
            </a:endParaRPr>
          </a:p>
          <a:p>
            <a:pPr defTabSz="685783" eaLnBrk="0" fontAlgn="base" hangingPunct="0">
              <a:spcBef>
                <a:spcPct val="0"/>
              </a:spcBef>
              <a:spcAft>
                <a:spcPct val="0"/>
              </a:spcAft>
            </a:pPr>
            <a:r>
              <a:rPr lang="en-US" altLang="es-MX">
                <a:latin typeface="Arial" panose="020B0604020202020204" pitchFamily="34" charset="0"/>
                <a:ea typeface="Times New Roman" panose="02020603050405020304" pitchFamily="18" charset="0"/>
              </a:rPr>
              <a:t>&lt;/M2MXML&gt;</a:t>
            </a:r>
            <a:endParaRPr lang="en-US" altLang="es-MX" sz="2700">
              <a:latin typeface="Arial" panose="020B0604020202020204" pitchFamily="34" charset="0"/>
            </a:endParaRPr>
          </a:p>
        </p:txBody>
      </p:sp>
      <p:sp>
        <p:nvSpPr>
          <p:cNvPr id="14" name="Rectangle 8"/>
          <p:cNvSpPr>
            <a:spLocks noChangeArrowheads="1"/>
          </p:cNvSpPr>
          <p:nvPr/>
        </p:nvSpPr>
        <p:spPr bwMode="auto">
          <a:xfrm>
            <a:off x="1192478" y="2906938"/>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s-MX" sz="1350"/>
          </a:p>
        </p:txBody>
      </p:sp>
    </p:spTree>
    <p:extLst>
      <p:ext uri="{BB962C8B-B14F-4D97-AF65-F5344CB8AC3E}">
        <p14:creationId xmlns:p14="http://schemas.microsoft.com/office/powerpoint/2010/main" val="9577173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61535" y="165100"/>
            <a:ext cx="692846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Verdana" panose="020B0604030504040204" pitchFamily="34" charset="0"/>
              <a:ea typeface="Verdana" panose="020B0604030504040204" pitchFamily="34" charset="0"/>
              <a:cs typeface="Verdana" panose="020B0604030504040204" pitchFamily="34" charset="0"/>
            </a:endParaRPr>
          </a:p>
        </p:txBody>
      </p:sp>
      <p:sp>
        <p:nvSpPr>
          <p:cNvPr id="9" name="Rectángulo 8"/>
          <p:cNvSpPr/>
          <p:nvPr/>
        </p:nvSpPr>
        <p:spPr>
          <a:xfrm>
            <a:off x="1847517" y="266700"/>
            <a:ext cx="6953583"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2800" b="1" dirty="0">
                <a:latin typeface="Verdana" panose="020B0604030504040204" pitchFamily="34" charset="0"/>
                <a:ea typeface="Verdana" panose="020B0604030504040204" pitchFamily="34" charset="0"/>
                <a:cs typeface="Verdana" panose="020B0604030504040204" pitchFamily="34" charset="0"/>
              </a:rPr>
              <a:t>VSCP: </a:t>
            </a:r>
            <a:r>
              <a:rPr lang="es-MX" sz="2800" dirty="0" err="1">
                <a:latin typeface="Verdana" panose="020B0604030504040204" pitchFamily="34" charset="0"/>
                <a:ea typeface="Verdana" panose="020B0604030504040204" pitchFamily="34" charset="0"/>
                <a:cs typeface="Verdana" panose="020B0604030504040204" pitchFamily="34" charset="0"/>
              </a:rPr>
              <a:t>Very</a:t>
            </a:r>
            <a:r>
              <a:rPr lang="es-MX" sz="2800" dirty="0">
                <a:latin typeface="Verdana" panose="020B0604030504040204" pitchFamily="34" charset="0"/>
                <a:ea typeface="Verdana" panose="020B0604030504040204" pitchFamily="34" charset="0"/>
                <a:cs typeface="Verdana" panose="020B0604030504040204" pitchFamily="34" charset="0"/>
              </a:rPr>
              <a:t> Simple Control </a:t>
            </a:r>
            <a:r>
              <a:rPr lang="es-MX" sz="2800" dirty="0" err="1">
                <a:latin typeface="Verdana" panose="020B0604030504040204" pitchFamily="34" charset="0"/>
                <a:ea typeface="Verdana" panose="020B0604030504040204" pitchFamily="34" charset="0"/>
                <a:cs typeface="Verdana" panose="020B0604030504040204" pitchFamily="34" charset="0"/>
              </a:rPr>
              <a:t>Protocol</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ángulo 9"/>
          <p:cNvSpPr/>
          <p:nvPr/>
        </p:nvSpPr>
        <p:spPr>
          <a:xfrm>
            <a:off x="2968186" y="6068368"/>
            <a:ext cx="5921814" cy="230832"/>
          </a:xfrm>
          <a:prstGeom prst="rect">
            <a:avLst/>
          </a:prstGeom>
        </p:spPr>
        <p:txBody>
          <a:bodyPr wrap="none">
            <a:spAutoFit/>
          </a:bodyPr>
          <a:lstStyle/>
          <a:p>
            <a:r>
              <a:rPr lang="en-US" sz="900" i="1" dirty="0">
                <a:latin typeface="Verdana" panose="020B0604030504040204" pitchFamily="34" charset="0"/>
                <a:ea typeface="Verdana" panose="020B0604030504040204" pitchFamily="34" charset="0"/>
                <a:cs typeface="Verdana" panose="020B0604030504040204" pitchFamily="34" charset="0"/>
              </a:rPr>
              <a:t>Pradeep Singh. </a:t>
            </a:r>
            <a:r>
              <a:rPr lang="es-MX" sz="900" b="1" dirty="0" err="1">
                <a:latin typeface="Verdana" panose="020B0604030504040204" pitchFamily="34" charset="0"/>
                <a:ea typeface="Verdana" panose="020B0604030504040204" pitchFamily="34" charset="0"/>
                <a:cs typeface="Verdana" panose="020B0604030504040204" pitchFamily="34" charset="0"/>
              </a:rPr>
              <a:t>Application</a:t>
            </a:r>
            <a:r>
              <a:rPr lang="es-MX" sz="900" b="1" dirty="0">
                <a:latin typeface="Verdana" panose="020B0604030504040204" pitchFamily="34" charset="0"/>
                <a:ea typeface="Verdana" panose="020B0604030504040204" pitchFamily="34" charset="0"/>
                <a:cs typeface="Verdana" panose="020B0604030504040204" pitchFamily="34" charset="0"/>
              </a:rPr>
              <a:t> </a:t>
            </a:r>
            <a:r>
              <a:rPr lang="es-MX" sz="900" b="1" dirty="0" err="1">
                <a:latin typeface="Verdana" panose="020B0604030504040204" pitchFamily="34" charset="0"/>
                <a:ea typeface="Verdana" panose="020B0604030504040204" pitchFamily="34" charset="0"/>
                <a:cs typeface="Verdana" panose="020B0604030504040204" pitchFamily="34" charset="0"/>
              </a:rPr>
              <a:t>Protocols</a:t>
            </a:r>
            <a:r>
              <a:rPr lang="es-MX" sz="900" b="1" dirty="0">
                <a:latin typeface="Verdana" panose="020B0604030504040204" pitchFamily="34" charset="0"/>
                <a:ea typeface="Verdana" panose="020B0604030504040204" pitchFamily="34" charset="0"/>
                <a:cs typeface="Verdana" panose="020B0604030504040204" pitchFamily="34" charset="0"/>
              </a:rPr>
              <a:t> </a:t>
            </a:r>
            <a:r>
              <a:rPr lang="es-MX" sz="900" b="1" dirty="0" err="1">
                <a:latin typeface="Verdana" panose="020B0604030504040204" pitchFamily="34" charset="0"/>
                <a:ea typeface="Verdana" panose="020B0604030504040204" pitchFamily="34" charset="0"/>
                <a:cs typeface="Verdana" panose="020B0604030504040204" pitchFamily="34" charset="0"/>
              </a:rPr>
              <a:t>for</a:t>
            </a:r>
            <a:r>
              <a:rPr lang="es-MX" sz="900" b="1" dirty="0">
                <a:latin typeface="Verdana" panose="020B0604030504040204" pitchFamily="34" charset="0"/>
                <a:ea typeface="Verdana" panose="020B0604030504040204" pitchFamily="34" charset="0"/>
                <a:cs typeface="Verdana" panose="020B0604030504040204" pitchFamily="34" charset="0"/>
              </a:rPr>
              <a:t> </a:t>
            </a:r>
            <a:r>
              <a:rPr lang="es-MX" sz="900" b="1" dirty="0" err="1">
                <a:latin typeface="Verdana" panose="020B0604030504040204" pitchFamily="34" charset="0"/>
                <a:ea typeface="Verdana" panose="020B0604030504040204" pitchFamily="34" charset="0"/>
                <a:cs typeface="Verdana" panose="020B0604030504040204" pitchFamily="34" charset="0"/>
              </a:rPr>
              <a:t>IoT</a:t>
            </a:r>
            <a:r>
              <a:rPr lang="es-MX" sz="900" b="1" dirty="0">
                <a:latin typeface="Verdana" panose="020B0604030504040204" pitchFamily="34" charset="0"/>
                <a:ea typeface="Verdana" panose="020B0604030504040204" pitchFamily="34" charset="0"/>
                <a:cs typeface="Verdana" panose="020B0604030504040204" pitchFamily="34" charset="0"/>
              </a:rPr>
              <a:t>. </a:t>
            </a:r>
            <a:r>
              <a:rPr lang="es-MX" sz="900" dirty="0">
                <a:latin typeface="Verdana" panose="020B0604030504040204" pitchFamily="34" charset="0"/>
                <a:ea typeface="Verdana" panose="020B0604030504040204" pitchFamily="34" charset="0"/>
                <a:cs typeface="Verdana" panose="020B0604030504040204" pitchFamily="34" charset="0"/>
                <a:hlinkClick r:id="rId2"/>
              </a:rPr>
              <a:t>https://iotbytes.wordpress.com</a:t>
            </a:r>
            <a:r>
              <a:rPr lang="en-US" sz="900" i="1" dirty="0">
                <a:latin typeface="Verdana" panose="020B0604030504040204" pitchFamily="34" charset="0"/>
                <a:ea typeface="Verdana" panose="020B0604030504040204" pitchFamily="34" charset="0"/>
                <a:cs typeface="Verdana" panose="020B0604030504040204" pitchFamily="34" charset="0"/>
              </a:rPr>
              <a:t> | 9th May 2016 </a:t>
            </a:r>
            <a:r>
              <a:rPr lang="es-MX" sz="900" dirty="0">
                <a:latin typeface="Verdana" panose="020B0604030504040204" pitchFamily="34" charset="0"/>
                <a:ea typeface="Verdana" panose="020B0604030504040204" pitchFamily="34" charset="0"/>
                <a:cs typeface="Verdana" panose="020B0604030504040204" pitchFamily="34" charset="0"/>
              </a:rPr>
              <a:t>/</a:t>
            </a:r>
          </a:p>
        </p:txBody>
      </p:sp>
      <p:sp>
        <p:nvSpPr>
          <p:cNvPr id="12" name="Rectángulo 11"/>
          <p:cNvSpPr/>
          <p:nvPr/>
        </p:nvSpPr>
        <p:spPr>
          <a:xfrm>
            <a:off x="1385760" y="1242248"/>
            <a:ext cx="6982109" cy="3970318"/>
          </a:xfrm>
          <a:prstGeom prst="rect">
            <a:avLst/>
          </a:prstGeom>
        </p:spPr>
        <p:txBody>
          <a:bodyPr wrap="square">
            <a:spAutoFit/>
          </a:bodyPr>
          <a:lstStyle/>
          <a:p>
            <a:pPr algn="just"/>
            <a:r>
              <a:rPr lang="en-US" b="1" dirty="0">
                <a:latin typeface="Verdana" panose="020B0604030504040204" pitchFamily="34" charset="0"/>
                <a:ea typeface="Verdana" panose="020B0604030504040204" pitchFamily="34" charset="0"/>
                <a:cs typeface="Verdana" panose="020B0604030504040204" pitchFamily="34" charset="0"/>
              </a:rPr>
              <a:t>VSCP</a:t>
            </a:r>
            <a:r>
              <a:rPr lang="en-US" dirty="0">
                <a:latin typeface="Verdana" panose="020B0604030504040204" pitchFamily="34" charset="0"/>
                <a:ea typeface="Verdana" panose="020B0604030504040204" pitchFamily="34" charset="0"/>
                <a:cs typeface="Verdana" panose="020B0604030504040204" pitchFamily="34" charset="0"/>
              </a:rPr>
              <a:t> is an open source standard protocol for M2M, </a:t>
            </a:r>
            <a:r>
              <a:rPr lang="en-US" dirty="0" err="1">
                <a:latin typeface="Verdana" panose="020B0604030504040204" pitchFamily="34" charset="0"/>
                <a:ea typeface="Verdana" panose="020B0604030504040204" pitchFamily="34" charset="0"/>
                <a:cs typeface="Verdana" panose="020B0604030504040204" pitchFamily="34" charset="0"/>
              </a:rPr>
              <a:t>IoT</a:t>
            </a:r>
            <a:r>
              <a:rPr lang="en-US" dirty="0">
                <a:latin typeface="Verdana" panose="020B0604030504040204" pitchFamily="34" charset="0"/>
                <a:ea typeface="Verdana" panose="020B0604030504040204" pitchFamily="34" charset="0"/>
                <a:cs typeface="Verdana" panose="020B0604030504040204" pitchFamily="34" charset="0"/>
              </a:rPr>
              <a:t> and other remote control and measurement applications. It enables simple, low-cost devices to be networked together with high-end computers and/or to work as an autonomous system, whatever the communication media is.</a:t>
            </a:r>
          </a:p>
          <a:p>
            <a:pPr algn="just"/>
            <a:endParaRPr lang="en-US" dirty="0">
              <a:latin typeface="Verdana" panose="020B0604030504040204" pitchFamily="34" charset="0"/>
              <a:ea typeface="Verdana" panose="020B0604030504040204" pitchFamily="34" charset="0"/>
              <a:cs typeface="Verdana" panose="020B0604030504040204" pitchFamily="34" charset="0"/>
            </a:endParaRPr>
          </a:p>
          <a:p>
            <a:pPr algn="just"/>
            <a:r>
              <a:rPr lang="en-US" b="1" dirty="0">
                <a:latin typeface="Verdana" panose="020B0604030504040204" pitchFamily="34" charset="0"/>
                <a:ea typeface="Verdana" panose="020B0604030504040204" pitchFamily="34" charset="0"/>
                <a:cs typeface="Verdana" panose="020B0604030504040204" pitchFamily="34" charset="0"/>
              </a:rPr>
              <a:t>Key Highlights:</a:t>
            </a:r>
            <a:endParaRPr lang="en-US" dirty="0">
              <a:latin typeface="Verdana" panose="020B0604030504040204" pitchFamily="34" charset="0"/>
              <a:ea typeface="Verdana" panose="020B0604030504040204" pitchFamily="34" charset="0"/>
              <a:cs typeface="Verdana" panose="020B0604030504040204" pitchFamily="34" charset="0"/>
            </a:endParaRP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Event Based Architecture</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Leverages RS-323, CAN and/or TCP/IP</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Support for Device Discovery, Identification and Configuration</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Support for Secure Device firmware update</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A solution from sensor to UI</a:t>
            </a:r>
          </a:p>
        </p:txBody>
      </p:sp>
      <p:pic>
        <p:nvPicPr>
          <p:cNvPr id="13" name="Imagen 12"/>
          <p:cNvPicPr>
            <a:picLocks noChangeAspect="1"/>
          </p:cNvPicPr>
          <p:nvPr/>
        </p:nvPicPr>
        <p:blipFill>
          <a:blip r:embed="rId3"/>
          <a:stretch>
            <a:fillRect/>
          </a:stretch>
        </p:blipFill>
        <p:spPr>
          <a:xfrm>
            <a:off x="508000" y="103952"/>
            <a:ext cx="1250617" cy="1036696"/>
          </a:xfrm>
          <a:prstGeom prst="rect">
            <a:avLst/>
          </a:prstGeom>
        </p:spPr>
      </p:pic>
    </p:spTree>
    <p:extLst>
      <p:ext uri="{BB962C8B-B14F-4D97-AF65-F5344CB8AC3E}">
        <p14:creationId xmlns:p14="http://schemas.microsoft.com/office/powerpoint/2010/main" val="35055536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47884" y="165100"/>
            <a:ext cx="554211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28600" y="266700"/>
            <a:ext cx="55725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3200" i="1" dirty="0">
                <a:latin typeface="Verdana" panose="020B0604030504040204" pitchFamily="34" charset="0"/>
                <a:ea typeface="Verdana" panose="020B0604030504040204" pitchFamily="34" charset="0"/>
                <a:cs typeface="Verdana" panose="020B0604030504040204" pitchFamily="34" charset="0"/>
              </a:rPr>
              <a:t>Data Distribution Service</a:t>
            </a:r>
            <a:endParaRPr lang="es-ES" sz="3200" i="1" dirty="0"/>
          </a:p>
        </p:txBody>
      </p:sp>
      <p:pic>
        <p:nvPicPr>
          <p:cNvPr id="13" name="Imagen 12"/>
          <p:cNvPicPr>
            <a:picLocks noChangeAspect="1"/>
          </p:cNvPicPr>
          <p:nvPr/>
        </p:nvPicPr>
        <p:blipFill>
          <a:blip r:embed="rId2"/>
          <a:stretch>
            <a:fillRect/>
          </a:stretch>
        </p:blipFill>
        <p:spPr>
          <a:xfrm>
            <a:off x="652275" y="165100"/>
            <a:ext cx="2343150" cy="757238"/>
          </a:xfrm>
          <a:prstGeom prst="rect">
            <a:avLst/>
          </a:prstGeom>
        </p:spPr>
      </p:pic>
      <p:sp>
        <p:nvSpPr>
          <p:cNvPr id="14" name="Rectángulo 13"/>
          <p:cNvSpPr/>
          <p:nvPr/>
        </p:nvSpPr>
        <p:spPr>
          <a:xfrm>
            <a:off x="4229750" y="6018391"/>
            <a:ext cx="4660250" cy="230832"/>
          </a:xfrm>
          <a:prstGeom prst="rect">
            <a:avLst/>
          </a:prstGeom>
        </p:spPr>
        <p:txBody>
          <a:bodyPr wrap="none">
            <a:spAutoFit/>
          </a:bodyPr>
          <a:lstStyle/>
          <a:p>
            <a:r>
              <a:rPr lang="en-US" sz="900" i="1" dirty="0"/>
              <a:t>Pradeep Singh. </a:t>
            </a:r>
            <a:r>
              <a:rPr lang="es-MX" sz="900" b="1" dirty="0" err="1"/>
              <a:t>Application</a:t>
            </a:r>
            <a:r>
              <a:rPr lang="es-MX" sz="900" b="1" dirty="0"/>
              <a:t> </a:t>
            </a:r>
            <a:r>
              <a:rPr lang="es-MX" sz="900" b="1" dirty="0" err="1"/>
              <a:t>Protocols</a:t>
            </a:r>
            <a:r>
              <a:rPr lang="es-MX" sz="900" b="1" dirty="0"/>
              <a:t> </a:t>
            </a:r>
            <a:r>
              <a:rPr lang="es-MX" sz="900" b="1" dirty="0" err="1"/>
              <a:t>for</a:t>
            </a:r>
            <a:r>
              <a:rPr lang="es-MX" sz="900" b="1" dirty="0"/>
              <a:t> </a:t>
            </a:r>
            <a:r>
              <a:rPr lang="es-MX" sz="900" b="1" dirty="0" err="1"/>
              <a:t>IoT</a:t>
            </a:r>
            <a:r>
              <a:rPr lang="es-MX" sz="900" b="1" dirty="0"/>
              <a:t>. </a:t>
            </a:r>
            <a:r>
              <a:rPr lang="es-MX" sz="900" dirty="0">
                <a:hlinkClick r:id="rId3"/>
              </a:rPr>
              <a:t>https://iotbytes.wordpress.com</a:t>
            </a:r>
            <a:r>
              <a:rPr lang="en-US" sz="900" i="1" dirty="0"/>
              <a:t> | 9th May 2016 </a:t>
            </a:r>
            <a:r>
              <a:rPr lang="es-MX" sz="900" dirty="0"/>
              <a:t>/</a:t>
            </a:r>
          </a:p>
        </p:txBody>
      </p:sp>
      <p:sp>
        <p:nvSpPr>
          <p:cNvPr id="16" name="Rectángulo 15"/>
          <p:cNvSpPr/>
          <p:nvPr/>
        </p:nvSpPr>
        <p:spPr>
          <a:xfrm>
            <a:off x="913812" y="1167100"/>
            <a:ext cx="7887288" cy="4524315"/>
          </a:xfrm>
          <a:prstGeom prst="rect">
            <a:avLst/>
          </a:prstGeom>
        </p:spPr>
        <p:txBody>
          <a:bodyPr wrap="square">
            <a:spAutoFit/>
          </a:bodyPr>
          <a:lstStyle/>
          <a:p>
            <a:pPr algn="just"/>
            <a:r>
              <a:rPr lang="en-US" dirty="0">
                <a:latin typeface="Verdana" panose="020B0604030504040204" pitchFamily="34" charset="0"/>
                <a:ea typeface="Verdana" panose="020B0604030504040204" pitchFamily="34" charset="0"/>
                <a:cs typeface="Verdana" panose="020B0604030504040204" pitchFamily="34" charset="0"/>
              </a:rPr>
              <a:t>The </a:t>
            </a:r>
            <a:r>
              <a:rPr lang="en-US" b="1" dirty="0">
                <a:latin typeface="Verdana" panose="020B0604030504040204" pitchFamily="34" charset="0"/>
                <a:ea typeface="Verdana" panose="020B0604030504040204" pitchFamily="34" charset="0"/>
                <a:cs typeface="Verdana" panose="020B0604030504040204" pitchFamily="34" charset="0"/>
              </a:rPr>
              <a:t>Data Distribution Service (DDS) </a:t>
            </a:r>
            <a:r>
              <a:rPr lang="en-US" dirty="0">
                <a:latin typeface="Verdana" panose="020B0604030504040204" pitchFamily="34" charset="0"/>
                <a:ea typeface="Verdana" panose="020B0604030504040204" pitchFamily="34" charset="0"/>
                <a:cs typeface="Verdana" panose="020B0604030504040204" pitchFamily="34" charset="0"/>
              </a:rPr>
              <a:t>is a </a:t>
            </a:r>
            <a:r>
              <a:rPr lang="en-US" b="1" dirty="0">
                <a:solidFill>
                  <a:srgbClr val="FFC000"/>
                </a:solidFill>
                <a:latin typeface="Verdana" panose="020B0604030504040204" pitchFamily="34" charset="0"/>
                <a:ea typeface="Verdana" panose="020B0604030504040204" pitchFamily="34" charset="0"/>
                <a:cs typeface="Verdana" panose="020B0604030504040204" pitchFamily="34" charset="0"/>
              </a:rPr>
              <a:t>middleware protocol and API standard for data-centric connectivity from the Object Management Group. </a:t>
            </a:r>
            <a:r>
              <a:rPr lang="en-US" dirty="0">
                <a:latin typeface="Verdana" panose="020B0604030504040204" pitchFamily="34" charset="0"/>
                <a:ea typeface="Verdana" panose="020B0604030504040204" pitchFamily="34" charset="0"/>
                <a:cs typeface="Verdana" panose="020B0604030504040204" pitchFamily="34" charset="0"/>
              </a:rPr>
              <a:t>It integrates the components of a system together, providing low-latency data connectivity, extreme reliability, and a scalable architecture that business and mission-critical Internet of Things (</a:t>
            </a:r>
            <a:r>
              <a:rPr lang="en-US" dirty="0" err="1">
                <a:latin typeface="Verdana" panose="020B0604030504040204" pitchFamily="34" charset="0"/>
                <a:ea typeface="Verdana" panose="020B0604030504040204" pitchFamily="34" charset="0"/>
                <a:cs typeface="Verdana" panose="020B0604030504040204" pitchFamily="34" charset="0"/>
              </a:rPr>
              <a:t>IoT</a:t>
            </a:r>
            <a:r>
              <a:rPr lang="en-US" dirty="0">
                <a:latin typeface="Verdana" panose="020B0604030504040204" pitchFamily="34" charset="0"/>
                <a:ea typeface="Verdana" panose="020B0604030504040204" pitchFamily="34" charset="0"/>
                <a:cs typeface="Verdana" panose="020B0604030504040204" pitchFamily="34" charset="0"/>
              </a:rPr>
              <a:t>) applications need.</a:t>
            </a:r>
          </a:p>
          <a:p>
            <a:pPr algn="just"/>
            <a:endParaRPr lang="en-US" b="1" dirty="0">
              <a:latin typeface="Verdana" panose="020B0604030504040204" pitchFamily="34" charset="0"/>
              <a:ea typeface="Verdana" panose="020B0604030504040204" pitchFamily="34" charset="0"/>
              <a:cs typeface="Verdana" panose="020B0604030504040204" pitchFamily="34" charset="0"/>
            </a:endParaRPr>
          </a:p>
          <a:p>
            <a:pPr algn="just"/>
            <a:r>
              <a:rPr lang="en-US" b="1" dirty="0">
                <a:latin typeface="Verdana" panose="020B0604030504040204" pitchFamily="34" charset="0"/>
                <a:ea typeface="Verdana" panose="020B0604030504040204" pitchFamily="34" charset="0"/>
                <a:cs typeface="Verdana" panose="020B0604030504040204" pitchFamily="34" charset="0"/>
              </a:rPr>
              <a:t>Key Highlights:</a:t>
            </a:r>
            <a:endParaRPr lang="en-US" dirty="0">
              <a:latin typeface="Verdana" panose="020B0604030504040204" pitchFamily="34" charset="0"/>
              <a:ea typeface="Verdana" panose="020B0604030504040204" pitchFamily="34" charset="0"/>
              <a:cs typeface="Verdana" panose="020B0604030504040204" pitchFamily="34" charset="0"/>
            </a:endParaRP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Publish/Subscribe and Request/Response Architecture</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Relational data modeling</a:t>
            </a:r>
          </a:p>
          <a:p>
            <a:pPr marL="600060" lvl="1" indent="-257168" algn="just">
              <a:buFont typeface="Wingdings" panose="05000000000000000000" pitchFamily="2" charset="2"/>
              <a:buChar char="§"/>
            </a:pPr>
            <a:r>
              <a:rPr lang="en-US" dirty="0" err="1">
                <a:latin typeface="Verdana" panose="020B0604030504040204" pitchFamily="34" charset="0"/>
                <a:ea typeface="Verdana" panose="020B0604030504040204" pitchFamily="34" charset="0"/>
                <a:cs typeface="Verdana" panose="020B0604030504040204" pitchFamily="34" charset="0"/>
              </a:rPr>
              <a:t>QoS</a:t>
            </a:r>
            <a:r>
              <a:rPr lang="en-US" dirty="0">
                <a:latin typeface="Verdana" panose="020B0604030504040204" pitchFamily="34" charset="0"/>
                <a:ea typeface="Verdana" panose="020B0604030504040204" pitchFamily="34" charset="0"/>
                <a:cs typeface="Verdana" panose="020B0604030504040204" pitchFamily="34" charset="0"/>
              </a:rPr>
              <a:t> Support</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Multicast support over plain UDP sockets</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Leverages both </a:t>
            </a:r>
            <a:r>
              <a:rPr lang="en-US" b="1" dirty="0">
                <a:solidFill>
                  <a:srgbClr val="FFC000"/>
                </a:solidFill>
                <a:latin typeface="Verdana" panose="020B0604030504040204" pitchFamily="34" charset="0"/>
                <a:ea typeface="Verdana" panose="020B0604030504040204" pitchFamily="34" charset="0"/>
                <a:cs typeface="Verdana" panose="020B0604030504040204" pitchFamily="34" charset="0"/>
              </a:rPr>
              <a:t>TCP/IP and UDP/IP </a:t>
            </a:r>
            <a:r>
              <a:rPr lang="en-US" dirty="0">
                <a:latin typeface="Verdana" panose="020B0604030504040204" pitchFamily="34" charset="0"/>
                <a:ea typeface="Verdana" panose="020B0604030504040204" pitchFamily="34" charset="0"/>
                <a:cs typeface="Verdana" panose="020B0604030504040204" pitchFamily="34" charset="0"/>
              </a:rPr>
              <a:t>Transport</a:t>
            </a:r>
          </a:p>
          <a:p>
            <a:pPr marL="600060" lvl="1"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Uses TLS and DTLS for Security</a:t>
            </a:r>
          </a:p>
          <a:p>
            <a:pPr marL="600060" lvl="1" indent="-257168" algn="just">
              <a:buFont typeface="Wingdings" panose="05000000000000000000" pitchFamily="2" charset="2"/>
              <a:buChar char="§"/>
            </a:pPr>
            <a:r>
              <a:rPr lang="en-US" dirty="0" err="1">
                <a:latin typeface="Verdana" panose="020B0604030504040204" pitchFamily="34" charset="0"/>
                <a:ea typeface="Verdana" panose="020B0604030504040204" pitchFamily="34" charset="0"/>
                <a:cs typeface="Verdana" panose="020B0604030504040204" pitchFamily="34" charset="0"/>
              </a:rPr>
              <a:t>Decentralised</a:t>
            </a:r>
            <a:r>
              <a:rPr lang="en-US" dirty="0">
                <a:latin typeface="Verdana" panose="020B0604030504040204" pitchFamily="34" charset="0"/>
                <a:ea typeface="Verdana" panose="020B0604030504040204" pitchFamily="34" charset="0"/>
                <a:cs typeface="Verdana" panose="020B0604030504040204" pitchFamily="34" charset="0"/>
              </a:rPr>
              <a:t> (No Single Point of Failure)</a:t>
            </a:r>
          </a:p>
        </p:txBody>
      </p:sp>
    </p:spTree>
    <p:extLst>
      <p:ext uri="{BB962C8B-B14F-4D97-AF65-F5344CB8AC3E}">
        <p14:creationId xmlns:p14="http://schemas.microsoft.com/office/powerpoint/2010/main" val="44359413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47884" y="165100"/>
            <a:ext cx="554211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28600" y="266700"/>
            <a:ext cx="55725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3200" i="1" dirty="0">
                <a:latin typeface="Verdana" panose="020B0604030504040204" pitchFamily="34" charset="0"/>
                <a:ea typeface="Verdana" panose="020B0604030504040204" pitchFamily="34" charset="0"/>
                <a:cs typeface="Verdana" panose="020B0604030504040204" pitchFamily="34" charset="0"/>
              </a:rPr>
              <a:t>Data Distribution Service</a:t>
            </a:r>
            <a:endParaRPr lang="es-ES" sz="3200" i="1" dirty="0"/>
          </a:p>
        </p:txBody>
      </p:sp>
      <p:pic>
        <p:nvPicPr>
          <p:cNvPr id="13" name="Imagen 12"/>
          <p:cNvPicPr>
            <a:picLocks noChangeAspect="1"/>
          </p:cNvPicPr>
          <p:nvPr/>
        </p:nvPicPr>
        <p:blipFill>
          <a:blip r:embed="rId2"/>
          <a:stretch>
            <a:fillRect/>
          </a:stretch>
        </p:blipFill>
        <p:spPr>
          <a:xfrm>
            <a:off x="652275" y="165100"/>
            <a:ext cx="2343150" cy="757238"/>
          </a:xfrm>
          <a:prstGeom prst="rect">
            <a:avLst/>
          </a:prstGeom>
        </p:spPr>
      </p:pic>
      <p:sp>
        <p:nvSpPr>
          <p:cNvPr id="10" name="Rectángulo 9"/>
          <p:cNvSpPr/>
          <p:nvPr/>
        </p:nvSpPr>
        <p:spPr>
          <a:xfrm>
            <a:off x="678339" y="1086057"/>
            <a:ext cx="3697921" cy="4801314"/>
          </a:xfrm>
          <a:prstGeom prst="rect">
            <a:avLst/>
          </a:prstGeom>
        </p:spPr>
        <p:txBody>
          <a:bodyPr wrap="square">
            <a:spAutoFit/>
          </a:bodyPr>
          <a:lstStyle/>
          <a:p>
            <a:pPr algn="just"/>
            <a:r>
              <a:rPr lang="en-US" sz="1700" dirty="0">
                <a:latin typeface="Verdana" panose="020B0604030504040204" pitchFamily="34" charset="0"/>
                <a:ea typeface="Verdana" panose="020B0604030504040204" pitchFamily="34" charset="0"/>
                <a:cs typeface="Verdana" panose="020B0604030504040204" pitchFamily="34" charset="0"/>
              </a:rPr>
              <a:t>In contrast to MQTT and XMPP, the </a:t>
            </a:r>
            <a:r>
              <a:rPr lang="en-US" sz="1700" b="1" dirty="0">
                <a:latin typeface="Verdana" panose="020B0604030504040204" pitchFamily="34" charset="0"/>
                <a:ea typeface="Verdana" panose="020B0604030504040204" pitchFamily="34" charset="0"/>
                <a:cs typeface="Verdana" panose="020B0604030504040204" pitchFamily="34" charset="0"/>
              </a:rPr>
              <a:t>Data Distribution Service (DDS) targets devices that directly use device data.</a:t>
            </a:r>
            <a:r>
              <a:rPr lang="en-US" sz="1700" dirty="0">
                <a:latin typeface="Verdana" panose="020B0604030504040204" pitchFamily="34" charset="0"/>
                <a:ea typeface="Verdana" panose="020B0604030504040204" pitchFamily="34" charset="0"/>
                <a:cs typeface="Verdana" panose="020B0604030504040204" pitchFamily="34" charset="0"/>
              </a:rPr>
              <a:t> It distributes data to other devices.</a:t>
            </a:r>
          </a:p>
          <a:p>
            <a:pPr algn="just"/>
            <a:r>
              <a:rPr lang="en-US" sz="1700" dirty="0">
                <a:latin typeface="Verdana" panose="020B0604030504040204" pitchFamily="34" charset="0"/>
                <a:ea typeface="Verdana" panose="020B0604030504040204" pitchFamily="34" charset="0"/>
                <a:cs typeface="Verdana" panose="020B0604030504040204" pitchFamily="34" charset="0"/>
              </a:rPr>
              <a:t> While interfacing with the IT infrastructure is supported, DDS’s main purpose is to connect devices to other devices. It is a data-centric middleware standard with roots in high-performance defense, industrial, and embedded applications. DDS can efficiently deliver millions of messages per second to many simultaneous receivers.</a:t>
            </a:r>
            <a:endParaRPr lang="es-MX" sz="17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p:cNvPicPr>
            <a:picLocks noChangeAspect="1"/>
          </p:cNvPicPr>
          <p:nvPr/>
        </p:nvPicPr>
        <p:blipFill>
          <a:blip r:embed="rId3"/>
          <a:stretch>
            <a:fillRect/>
          </a:stretch>
        </p:blipFill>
        <p:spPr>
          <a:xfrm>
            <a:off x="4589462" y="1484543"/>
            <a:ext cx="4300538" cy="2250281"/>
          </a:xfrm>
          <a:prstGeom prst="rect">
            <a:avLst/>
          </a:prstGeom>
        </p:spPr>
      </p:pic>
      <p:sp>
        <p:nvSpPr>
          <p:cNvPr id="12" name="Rectángulo 11"/>
          <p:cNvSpPr/>
          <p:nvPr/>
        </p:nvSpPr>
        <p:spPr>
          <a:xfrm>
            <a:off x="5094154" y="5791369"/>
            <a:ext cx="5578519" cy="507831"/>
          </a:xfrm>
          <a:prstGeom prst="rect">
            <a:avLst/>
          </a:prstGeom>
        </p:spPr>
        <p:txBody>
          <a:bodyPr wrap="square">
            <a:spAutoFit/>
          </a:bodyPr>
          <a:lstStyle/>
          <a:p>
            <a:r>
              <a:rPr lang="es-MX" sz="900" dirty="0">
                <a:hlinkClick r:id="rId4"/>
              </a:rPr>
              <a:t>Stan Schneider</a:t>
            </a:r>
            <a:r>
              <a:rPr lang="es-MX" sz="900" dirty="0"/>
              <a:t> .</a:t>
            </a:r>
            <a:r>
              <a:rPr lang="en-US" sz="900" b="1" dirty="0"/>
              <a:t>Understanding The Protocols Behind The Internet Of Things. </a:t>
            </a:r>
            <a:r>
              <a:rPr lang="en-US" sz="900" b="1" dirty="0">
                <a:hlinkClick r:id="rId5"/>
              </a:rPr>
              <a:t>http://electronicdesign.com/author/stan-Schneider</a:t>
            </a:r>
            <a:r>
              <a:rPr lang="en-US" sz="900" b="1" dirty="0"/>
              <a:t>. </a:t>
            </a:r>
            <a:r>
              <a:rPr lang="es-MX" sz="900" dirty="0"/>
              <a:t>Oct 9, 2013</a:t>
            </a:r>
            <a:endParaRPr lang="en-US" sz="900" b="1" dirty="0"/>
          </a:p>
          <a:p>
            <a:r>
              <a:rPr lang="en-US" sz="900" b="1" dirty="0"/>
              <a:t> </a:t>
            </a:r>
            <a:endParaRPr lang="es-MX" sz="900" dirty="0"/>
          </a:p>
        </p:txBody>
      </p:sp>
    </p:spTree>
    <p:extLst>
      <p:ext uri="{BB962C8B-B14F-4D97-AF65-F5344CB8AC3E}">
        <p14:creationId xmlns:p14="http://schemas.microsoft.com/office/powerpoint/2010/main" val="9733281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47884" y="165100"/>
            <a:ext cx="554211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28600" y="266700"/>
            <a:ext cx="55725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3200" i="1" dirty="0">
                <a:latin typeface="Verdana" panose="020B0604030504040204" pitchFamily="34" charset="0"/>
                <a:ea typeface="Verdana" panose="020B0604030504040204" pitchFamily="34" charset="0"/>
                <a:cs typeface="Verdana" panose="020B0604030504040204" pitchFamily="34" charset="0"/>
              </a:rPr>
              <a:t>Data Distribution Service</a:t>
            </a:r>
            <a:endParaRPr lang="es-ES" sz="3200" i="1" dirty="0"/>
          </a:p>
        </p:txBody>
      </p:sp>
      <p:pic>
        <p:nvPicPr>
          <p:cNvPr id="13" name="Imagen 12"/>
          <p:cNvPicPr>
            <a:picLocks noChangeAspect="1"/>
          </p:cNvPicPr>
          <p:nvPr/>
        </p:nvPicPr>
        <p:blipFill>
          <a:blip r:embed="rId2"/>
          <a:stretch>
            <a:fillRect/>
          </a:stretch>
        </p:blipFill>
        <p:spPr>
          <a:xfrm>
            <a:off x="652275" y="165100"/>
            <a:ext cx="2343150" cy="757238"/>
          </a:xfrm>
          <a:prstGeom prst="rect">
            <a:avLst/>
          </a:prstGeom>
        </p:spPr>
      </p:pic>
      <p:sp>
        <p:nvSpPr>
          <p:cNvPr id="14" name="Rectángulo 13"/>
          <p:cNvSpPr/>
          <p:nvPr/>
        </p:nvSpPr>
        <p:spPr>
          <a:xfrm>
            <a:off x="722412" y="1268549"/>
            <a:ext cx="8165882" cy="4478149"/>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Devices demand data very differently than the IT infrastructure demands data. First, devices are fast. “Real time” is often measured in microseconds. Devices need to communicate with many other devices in complex ways, so TCP’s simple and reliable point-to-point streams are far too restrictive. </a:t>
            </a:r>
          </a:p>
          <a:p>
            <a:pPr marL="285750" indent="-285750" algn="just">
              <a:spcBef>
                <a:spcPts val="6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Instead, </a:t>
            </a:r>
            <a:r>
              <a:rPr lang="en-US" b="1" dirty="0">
                <a:latin typeface="Verdana" panose="020B0604030504040204" pitchFamily="34" charset="0"/>
                <a:ea typeface="Verdana" panose="020B0604030504040204" pitchFamily="34" charset="0"/>
                <a:cs typeface="Verdana" panose="020B0604030504040204" pitchFamily="34" charset="0"/>
              </a:rPr>
              <a:t>DDS offers detailed quality-of-service (</a:t>
            </a:r>
            <a:r>
              <a:rPr lang="en-US" b="1" dirty="0" err="1">
                <a:latin typeface="Verdana" panose="020B0604030504040204" pitchFamily="34" charset="0"/>
                <a:ea typeface="Verdana" panose="020B0604030504040204" pitchFamily="34" charset="0"/>
                <a:cs typeface="Verdana" panose="020B0604030504040204" pitchFamily="34" charset="0"/>
              </a:rPr>
              <a:t>QoS</a:t>
            </a:r>
            <a:r>
              <a:rPr lang="en-US" b="1" dirty="0">
                <a:latin typeface="Verdana" panose="020B0604030504040204" pitchFamily="34" charset="0"/>
                <a:ea typeface="Verdana" panose="020B0604030504040204" pitchFamily="34" charset="0"/>
                <a:cs typeface="Verdana" panose="020B0604030504040204" pitchFamily="34" charset="0"/>
              </a:rPr>
              <a:t>) control, multicast, configurable reliability, and pervasive redundancy</a:t>
            </a:r>
            <a:r>
              <a:rPr lang="en-US" dirty="0">
                <a:latin typeface="Verdana" panose="020B0604030504040204" pitchFamily="34" charset="0"/>
                <a:ea typeface="Verdana" panose="020B0604030504040204" pitchFamily="34" charset="0"/>
                <a:cs typeface="Verdana" panose="020B0604030504040204" pitchFamily="34" charset="0"/>
              </a:rPr>
              <a:t>. In addition, fan-out is a key strength. </a:t>
            </a:r>
          </a:p>
          <a:p>
            <a:pPr marL="285750" indent="-285750" algn="just">
              <a:spcBef>
                <a:spcPts val="6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DDS offers </a:t>
            </a:r>
            <a:r>
              <a:rPr lang="en-US" b="1" dirty="0">
                <a:latin typeface="Verdana" panose="020B0604030504040204" pitchFamily="34" charset="0"/>
                <a:ea typeface="Verdana" panose="020B0604030504040204" pitchFamily="34" charset="0"/>
                <a:cs typeface="Verdana" panose="020B0604030504040204" pitchFamily="34" charset="0"/>
              </a:rPr>
              <a:t>powerful ways to filter and select exactly which data goes where, and “where” </a:t>
            </a:r>
            <a:r>
              <a:rPr lang="en-US" dirty="0">
                <a:latin typeface="Verdana" panose="020B0604030504040204" pitchFamily="34" charset="0"/>
                <a:ea typeface="Verdana" panose="020B0604030504040204" pitchFamily="34" charset="0"/>
                <a:cs typeface="Verdana" panose="020B0604030504040204" pitchFamily="34" charset="0"/>
              </a:rPr>
              <a:t>can be thousands of simultaneous destinations. Some devices are small, so there are lightweight versions of DDS that run in constrained environments.</a:t>
            </a:r>
          </a:p>
          <a:p>
            <a:pPr marL="285750" indent="-285750" algn="just">
              <a:spcBef>
                <a:spcPts val="6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Hub-and-spoke is completely inappropriate for device data use. Rather, DDS implements direct device-to-device “bus” communication with a relational data model. </a:t>
            </a:r>
          </a:p>
        </p:txBody>
      </p:sp>
      <p:sp>
        <p:nvSpPr>
          <p:cNvPr id="15" name="Rectángulo 14"/>
          <p:cNvSpPr/>
          <p:nvPr/>
        </p:nvSpPr>
        <p:spPr>
          <a:xfrm>
            <a:off x="2995425" y="5892969"/>
            <a:ext cx="5937709" cy="507831"/>
          </a:xfrm>
          <a:prstGeom prst="rect">
            <a:avLst/>
          </a:prstGeom>
        </p:spPr>
        <p:txBody>
          <a:bodyPr wrap="square">
            <a:spAutoFit/>
          </a:bodyPr>
          <a:lstStyle/>
          <a:p>
            <a:pPr algn="r"/>
            <a:r>
              <a:rPr lang="es-MX" sz="900" dirty="0">
                <a:hlinkClick r:id="rId3"/>
              </a:rPr>
              <a:t>Stan Schneider</a:t>
            </a:r>
            <a:r>
              <a:rPr lang="es-MX" sz="900" dirty="0"/>
              <a:t> .</a:t>
            </a:r>
            <a:r>
              <a:rPr lang="en-US" sz="900" b="1" dirty="0"/>
              <a:t>Understanding The Protocols Behind The Internet Of Things. </a:t>
            </a:r>
            <a:r>
              <a:rPr lang="en-US" sz="900" b="1" dirty="0">
                <a:hlinkClick r:id="rId4"/>
              </a:rPr>
              <a:t>http://electronicdesign.com/author/stan-Schneider</a:t>
            </a:r>
            <a:r>
              <a:rPr lang="en-US" sz="900" b="1" dirty="0"/>
              <a:t>. </a:t>
            </a:r>
            <a:r>
              <a:rPr lang="es-MX" sz="900" dirty="0"/>
              <a:t>Oct 9, 2013</a:t>
            </a:r>
            <a:endParaRPr lang="en-US" sz="900" b="1" dirty="0"/>
          </a:p>
          <a:p>
            <a:pPr algn="r"/>
            <a:r>
              <a:rPr lang="en-US" sz="900" b="1" dirty="0"/>
              <a:t> </a:t>
            </a:r>
            <a:endParaRPr lang="es-MX" sz="900" dirty="0"/>
          </a:p>
        </p:txBody>
      </p:sp>
    </p:spTree>
    <p:extLst>
      <p:ext uri="{BB962C8B-B14F-4D97-AF65-F5344CB8AC3E}">
        <p14:creationId xmlns:p14="http://schemas.microsoft.com/office/powerpoint/2010/main" val="23959921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347884" y="165100"/>
            <a:ext cx="5542116"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228600" y="266700"/>
            <a:ext cx="55725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3200" i="1" dirty="0">
                <a:latin typeface="Verdana" panose="020B0604030504040204" pitchFamily="34" charset="0"/>
                <a:ea typeface="Verdana" panose="020B0604030504040204" pitchFamily="34" charset="0"/>
                <a:cs typeface="Verdana" panose="020B0604030504040204" pitchFamily="34" charset="0"/>
              </a:rPr>
              <a:t>Data Distribution Service</a:t>
            </a:r>
            <a:endParaRPr lang="es-ES" sz="3200" i="1" dirty="0"/>
          </a:p>
        </p:txBody>
      </p:sp>
      <p:pic>
        <p:nvPicPr>
          <p:cNvPr id="13" name="Imagen 12"/>
          <p:cNvPicPr>
            <a:picLocks noChangeAspect="1"/>
          </p:cNvPicPr>
          <p:nvPr/>
        </p:nvPicPr>
        <p:blipFill>
          <a:blip r:embed="rId2"/>
          <a:stretch>
            <a:fillRect/>
          </a:stretch>
        </p:blipFill>
        <p:spPr>
          <a:xfrm>
            <a:off x="652275" y="165100"/>
            <a:ext cx="2343150" cy="757238"/>
          </a:xfrm>
          <a:prstGeom prst="rect">
            <a:avLst/>
          </a:prstGeom>
        </p:spPr>
      </p:pic>
      <p:sp>
        <p:nvSpPr>
          <p:cNvPr id="14" name="Rectángulo 13"/>
          <p:cNvSpPr/>
          <p:nvPr/>
        </p:nvSpPr>
        <p:spPr>
          <a:xfrm>
            <a:off x="885314" y="1202557"/>
            <a:ext cx="7960442" cy="3493264"/>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dirty="0" smtClean="0">
                <a:latin typeface="Verdana" panose="020B0604030504040204" pitchFamily="34" charset="0"/>
                <a:ea typeface="Verdana" panose="020B0604030504040204" pitchFamily="34" charset="0"/>
                <a:cs typeface="Verdana" panose="020B0604030504040204" pitchFamily="34" charset="0"/>
              </a:rPr>
              <a:t>RTI </a:t>
            </a:r>
            <a:r>
              <a:rPr lang="en-US" dirty="0">
                <a:latin typeface="Verdana" panose="020B0604030504040204" pitchFamily="34" charset="0"/>
                <a:ea typeface="Verdana" panose="020B0604030504040204" pitchFamily="34" charset="0"/>
                <a:cs typeface="Verdana" panose="020B0604030504040204" pitchFamily="34" charset="0"/>
              </a:rPr>
              <a:t>calls this a “</a:t>
            </a:r>
            <a:r>
              <a:rPr lang="en-US" dirty="0" err="1">
                <a:latin typeface="Verdana" panose="020B0604030504040204" pitchFamily="34" charset="0"/>
                <a:ea typeface="Verdana" panose="020B0604030504040204" pitchFamily="34" charset="0"/>
                <a:cs typeface="Verdana" panose="020B0604030504040204" pitchFamily="34" charset="0"/>
              </a:rPr>
              <a:t>DataBus</a:t>
            </a:r>
            <a:r>
              <a:rPr lang="en-US" dirty="0">
                <a:latin typeface="Verdana" panose="020B0604030504040204" pitchFamily="34" charset="0"/>
                <a:ea typeface="Verdana" panose="020B0604030504040204" pitchFamily="34" charset="0"/>
                <a:cs typeface="Verdana" panose="020B0604030504040204" pitchFamily="34" charset="0"/>
              </a:rPr>
              <a:t>” because it is the networking analog to a database. Similar to the way a database controls access to stored data, a data bus controls data access and updates by many simultaneous users. This is exactly what many high-performance devices need to work together as a single system.</a:t>
            </a:r>
          </a:p>
          <a:p>
            <a:pPr marL="285750" indent="-285750" algn="just">
              <a:spcBef>
                <a:spcPts val="6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High-performance integrated device systems use DDS. It is the only technology that delivers the flexibility, reliability, and speed necessary to build complex, real-time applications. Applications include military systems, wind farms, hospital integration, medical imaging, asset-tracking systems, and automotive test and safety. DDS connects devices together into working, distributed applications at physics speeds.</a:t>
            </a:r>
          </a:p>
        </p:txBody>
      </p:sp>
      <p:sp>
        <p:nvSpPr>
          <p:cNvPr id="10" name="Rectángulo 9"/>
          <p:cNvSpPr/>
          <p:nvPr/>
        </p:nvSpPr>
        <p:spPr>
          <a:xfrm>
            <a:off x="2995425" y="5892969"/>
            <a:ext cx="5937709" cy="507831"/>
          </a:xfrm>
          <a:prstGeom prst="rect">
            <a:avLst/>
          </a:prstGeom>
        </p:spPr>
        <p:txBody>
          <a:bodyPr wrap="square">
            <a:spAutoFit/>
          </a:bodyPr>
          <a:lstStyle/>
          <a:p>
            <a:pPr algn="r"/>
            <a:r>
              <a:rPr lang="es-MX" sz="900" dirty="0">
                <a:hlinkClick r:id="rId3"/>
              </a:rPr>
              <a:t>Stan Schneider</a:t>
            </a:r>
            <a:r>
              <a:rPr lang="es-MX" sz="900" dirty="0"/>
              <a:t> .</a:t>
            </a:r>
            <a:r>
              <a:rPr lang="en-US" sz="900" b="1" dirty="0"/>
              <a:t>Understanding The Protocols Behind The Internet Of Things. </a:t>
            </a:r>
            <a:r>
              <a:rPr lang="en-US" sz="900" b="1" dirty="0">
                <a:hlinkClick r:id="rId4"/>
              </a:rPr>
              <a:t>http://electronicdesign.com/author/stan-Schneider</a:t>
            </a:r>
            <a:r>
              <a:rPr lang="en-US" sz="900" b="1" dirty="0"/>
              <a:t>. </a:t>
            </a:r>
            <a:r>
              <a:rPr lang="es-MX" sz="900" dirty="0"/>
              <a:t>Oct 9, 2013</a:t>
            </a:r>
            <a:endParaRPr lang="en-US" sz="900" b="1" dirty="0"/>
          </a:p>
          <a:p>
            <a:pPr algn="r"/>
            <a:r>
              <a:rPr lang="en-US" sz="900" b="1" dirty="0"/>
              <a:t> </a:t>
            </a:r>
            <a:endParaRPr lang="es-MX" sz="900" dirty="0"/>
          </a:p>
        </p:txBody>
      </p:sp>
    </p:spTree>
    <p:extLst>
      <p:ext uri="{BB962C8B-B14F-4D97-AF65-F5344CB8AC3E}">
        <p14:creationId xmlns:p14="http://schemas.microsoft.com/office/powerpoint/2010/main" val="283486010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75935" y="165100"/>
            <a:ext cx="601406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65074" y="266700"/>
            <a:ext cx="6036026"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MX" sz="3200" dirty="0">
                <a:latin typeface="Verdana" panose="020B0604030504040204" pitchFamily="34" charset="0"/>
                <a:ea typeface="Verdana" panose="020B0604030504040204" pitchFamily="34" charset="0"/>
                <a:cs typeface="Verdana" panose="020B0604030504040204" pitchFamily="34" charset="0"/>
              </a:rPr>
              <a:t>OMA LightweightM2M</a:t>
            </a:r>
            <a:endParaRPr lang="es-ES" sz="3200" i="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p:cNvPicPr>
            <a:picLocks noChangeAspect="1"/>
          </p:cNvPicPr>
          <p:nvPr/>
        </p:nvPicPr>
        <p:blipFill>
          <a:blip r:embed="rId2"/>
          <a:stretch>
            <a:fillRect/>
          </a:stretch>
        </p:blipFill>
        <p:spPr>
          <a:xfrm>
            <a:off x="687258" y="189554"/>
            <a:ext cx="1988916" cy="579820"/>
          </a:xfrm>
          <a:prstGeom prst="rect">
            <a:avLst/>
          </a:prstGeom>
        </p:spPr>
      </p:pic>
      <p:pic>
        <p:nvPicPr>
          <p:cNvPr id="12" name="Imagen 11"/>
          <p:cNvPicPr>
            <a:picLocks noChangeAspect="1"/>
          </p:cNvPicPr>
          <p:nvPr/>
        </p:nvPicPr>
        <p:blipFill>
          <a:blip r:embed="rId3"/>
          <a:stretch>
            <a:fillRect/>
          </a:stretch>
        </p:blipFill>
        <p:spPr>
          <a:xfrm>
            <a:off x="687258" y="848746"/>
            <a:ext cx="1128713" cy="500063"/>
          </a:xfrm>
          <a:prstGeom prst="rect">
            <a:avLst/>
          </a:prstGeom>
        </p:spPr>
      </p:pic>
      <p:sp>
        <p:nvSpPr>
          <p:cNvPr id="15" name="Rectángulo 14"/>
          <p:cNvSpPr/>
          <p:nvPr/>
        </p:nvSpPr>
        <p:spPr>
          <a:xfrm>
            <a:off x="1430006" y="1348809"/>
            <a:ext cx="6982109" cy="4801314"/>
          </a:xfrm>
          <a:prstGeom prst="rect">
            <a:avLst/>
          </a:prstGeom>
        </p:spPr>
        <p:txBody>
          <a:bodyPr wrap="square">
            <a:spAutoFit/>
          </a:bodyPr>
          <a:lstStyle/>
          <a:p>
            <a:pPr algn="just"/>
            <a:r>
              <a:rPr lang="en-US" dirty="0">
                <a:latin typeface="Verdana" panose="020B0604030504040204" pitchFamily="34" charset="0"/>
                <a:ea typeface="Verdana" panose="020B0604030504040204" pitchFamily="34" charset="0"/>
                <a:cs typeface="Verdana" panose="020B0604030504040204" pitchFamily="34" charset="0"/>
              </a:rPr>
              <a:t>LightweightM2M is primarily a device management protocol, but it should be designed to be able to extend to meet the requirements of applications. LightweightM2M is not restricted to device management, it should be able transfer service / application data.</a:t>
            </a:r>
          </a:p>
          <a:p>
            <a:pPr algn="just"/>
            <a:endParaRPr lang="en-US" dirty="0">
              <a:latin typeface="Verdana" panose="020B0604030504040204" pitchFamily="34" charset="0"/>
              <a:ea typeface="Verdana" panose="020B0604030504040204" pitchFamily="34" charset="0"/>
              <a:cs typeface="Verdana" panose="020B0604030504040204" pitchFamily="34" charset="0"/>
            </a:endParaRPr>
          </a:p>
          <a:p>
            <a:pPr algn="just"/>
            <a:r>
              <a:rPr lang="en-US" b="1" dirty="0">
                <a:latin typeface="Verdana" panose="020B0604030504040204" pitchFamily="34" charset="0"/>
                <a:ea typeface="Verdana" panose="020B0604030504040204" pitchFamily="34" charset="0"/>
                <a:cs typeface="Verdana" panose="020B0604030504040204" pitchFamily="34" charset="0"/>
              </a:rPr>
              <a:t>Key Highlights:</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Simple Object based resource model. Resource operations of creation/retrieval/update/deletion/configuration of attribute</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TLV, </a:t>
            </a:r>
            <a:r>
              <a:rPr lang="en-US" dirty="0" err="1">
                <a:latin typeface="Verdana" panose="020B0604030504040204" pitchFamily="34" charset="0"/>
                <a:ea typeface="Verdana" panose="020B0604030504040204" pitchFamily="34" charset="0"/>
                <a:cs typeface="Verdana" panose="020B0604030504040204" pitchFamily="34" charset="0"/>
              </a:rPr>
              <a:t>Json</a:t>
            </a:r>
            <a:r>
              <a:rPr lang="en-US" dirty="0">
                <a:latin typeface="Verdana" panose="020B0604030504040204" pitchFamily="34" charset="0"/>
                <a:ea typeface="Verdana" panose="020B0604030504040204" pitchFamily="34" charset="0"/>
                <a:cs typeface="Verdana" panose="020B0604030504040204" pitchFamily="34" charset="0"/>
              </a:rPr>
              <a:t>, Plain Text, Opaque data format support</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UDP/IP and SMS transport layer support</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Uses DTLS for Security</a:t>
            </a:r>
          </a:p>
          <a:p>
            <a:pPr marL="257168" indent="-257168" algn="just">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Basic M2M functionalities: LWM2M Server, Access Control, Device, Connectivity, Firmware Update, Location, Connectivity Statistics</a:t>
            </a:r>
          </a:p>
        </p:txBody>
      </p:sp>
    </p:spTree>
    <p:extLst>
      <p:ext uri="{BB962C8B-B14F-4D97-AF65-F5344CB8AC3E}">
        <p14:creationId xmlns:p14="http://schemas.microsoft.com/office/powerpoint/2010/main" val="40693119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75935" y="165100"/>
            <a:ext cx="601406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65074" y="266700"/>
            <a:ext cx="6036026"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MX" sz="3200" dirty="0">
                <a:latin typeface="Verdana" panose="020B0604030504040204" pitchFamily="34" charset="0"/>
                <a:ea typeface="Verdana" panose="020B0604030504040204" pitchFamily="34" charset="0"/>
                <a:cs typeface="Verdana" panose="020B0604030504040204" pitchFamily="34" charset="0"/>
              </a:rPr>
              <a:t>OMA LightweightM2M</a:t>
            </a:r>
            <a:endParaRPr lang="es-ES" sz="3200" i="1"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p:cNvPicPr>
            <a:picLocks noChangeAspect="1"/>
          </p:cNvPicPr>
          <p:nvPr/>
        </p:nvPicPr>
        <p:blipFill>
          <a:blip r:embed="rId2"/>
          <a:stretch>
            <a:fillRect/>
          </a:stretch>
        </p:blipFill>
        <p:spPr>
          <a:xfrm>
            <a:off x="687258" y="189554"/>
            <a:ext cx="1988916" cy="579820"/>
          </a:xfrm>
          <a:prstGeom prst="rect">
            <a:avLst/>
          </a:prstGeom>
        </p:spPr>
      </p:pic>
      <p:pic>
        <p:nvPicPr>
          <p:cNvPr id="12" name="Imagen 11"/>
          <p:cNvPicPr>
            <a:picLocks noChangeAspect="1"/>
          </p:cNvPicPr>
          <p:nvPr/>
        </p:nvPicPr>
        <p:blipFill>
          <a:blip r:embed="rId3"/>
          <a:stretch>
            <a:fillRect/>
          </a:stretch>
        </p:blipFill>
        <p:spPr>
          <a:xfrm>
            <a:off x="687258" y="848746"/>
            <a:ext cx="1128713" cy="500063"/>
          </a:xfrm>
          <a:prstGeom prst="rect">
            <a:avLst/>
          </a:prstGeom>
        </p:spPr>
      </p:pic>
      <p:pic>
        <p:nvPicPr>
          <p:cNvPr id="10" name="Imagen 9"/>
          <p:cNvPicPr>
            <a:picLocks noChangeAspect="1"/>
          </p:cNvPicPr>
          <p:nvPr/>
        </p:nvPicPr>
        <p:blipFill>
          <a:blip r:embed="rId4"/>
          <a:stretch>
            <a:fillRect/>
          </a:stretch>
        </p:blipFill>
        <p:spPr>
          <a:xfrm>
            <a:off x="687258" y="1782500"/>
            <a:ext cx="5401629" cy="3549047"/>
          </a:xfrm>
          <a:prstGeom prst="rect">
            <a:avLst/>
          </a:prstGeom>
        </p:spPr>
      </p:pic>
    </p:spTree>
    <p:extLst>
      <p:ext uri="{BB962C8B-B14F-4D97-AF65-F5344CB8AC3E}">
        <p14:creationId xmlns:p14="http://schemas.microsoft.com/office/powerpoint/2010/main" val="168017739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875935" y="165100"/>
            <a:ext cx="6014065"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765074" y="266700"/>
            <a:ext cx="6036026"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200" dirty="0">
                <a:latin typeface="Verdana" pitchFamily="34" charset="0"/>
              </a:rPr>
              <a:t>Protocolo BITXML (M2M)</a:t>
            </a:r>
          </a:p>
        </p:txBody>
      </p:sp>
      <p:pic>
        <p:nvPicPr>
          <p:cNvPr id="13" name="Picture 5"/>
          <p:cNvPicPr>
            <a:picLocks noChangeAspect="1" noChangeArrowheads="1"/>
          </p:cNvPicPr>
          <p:nvPr/>
        </p:nvPicPr>
        <p:blipFill>
          <a:blip r:embed="rId2">
            <a:lum bright="-16000" contrast="30000"/>
            <a:extLst>
              <a:ext uri="{28A0092B-C50C-407E-A947-70E740481C1C}">
                <a14:useLocalDpi xmlns:a14="http://schemas.microsoft.com/office/drawing/2010/main" val="0"/>
              </a:ext>
            </a:extLst>
          </a:blip>
          <a:srcRect/>
          <a:stretch>
            <a:fillRect/>
          </a:stretch>
        </p:blipFill>
        <p:spPr bwMode="auto">
          <a:xfrm>
            <a:off x="571500" y="1285875"/>
            <a:ext cx="7267575"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6 CuadroTexto"/>
          <p:cNvSpPr txBox="1">
            <a:spLocks noChangeArrowheads="1"/>
          </p:cNvSpPr>
          <p:nvPr/>
        </p:nvSpPr>
        <p:spPr bwMode="auto">
          <a:xfrm>
            <a:off x="2928938" y="857250"/>
            <a:ext cx="578643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5738" indent="-185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q"/>
            </a:pPr>
            <a:r>
              <a:rPr lang="es-ES" altLang="es-MX" sz="2400">
                <a:latin typeface="Verdana" panose="020B0604030504040204" pitchFamily="34" charset="0"/>
              </a:rPr>
              <a:t>Diseñado para implementar un </a:t>
            </a:r>
            <a:r>
              <a:rPr lang="es-ES" altLang="es-MX" sz="2400" b="1">
                <a:latin typeface="Verdana" panose="020B0604030504040204" pitchFamily="34" charset="0"/>
              </a:rPr>
              <a:t>nivel de aplicación </a:t>
            </a:r>
            <a:r>
              <a:rPr lang="es-ES" altLang="es-MX" sz="2400">
                <a:latin typeface="Verdana" panose="020B0604030504040204" pitchFamily="34" charset="0"/>
              </a:rPr>
              <a:t>de la pila de comunicación OSI (</a:t>
            </a:r>
            <a:r>
              <a:rPr lang="es-ES" altLang="es-MX" sz="2400" i="1">
                <a:latin typeface="Verdana" panose="020B0604030504040204" pitchFamily="34" charset="0"/>
              </a:rPr>
              <a:t>Open System Interconnection</a:t>
            </a:r>
            <a:r>
              <a:rPr lang="es-ES" altLang="es-MX" sz="2400">
                <a:latin typeface="Verdana" panose="020B0604030504040204" pitchFamily="34" charset="0"/>
              </a:rPr>
              <a:t>), con el objetivo de estandarizar el intercambio de comandos e información de control en las comunicaciones </a:t>
            </a:r>
            <a:r>
              <a:rPr lang="es-ES" altLang="es-MX" sz="2400" b="1">
                <a:latin typeface="Verdana" panose="020B0604030504040204" pitchFamily="34" charset="0"/>
              </a:rPr>
              <a:t>M2M.</a:t>
            </a:r>
          </a:p>
        </p:txBody>
      </p:sp>
    </p:spTree>
    <p:extLst>
      <p:ext uri="{BB962C8B-B14F-4D97-AF65-F5344CB8AC3E}">
        <p14:creationId xmlns:p14="http://schemas.microsoft.com/office/powerpoint/2010/main" val="176066537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159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531592" y="3157607"/>
            <a:ext cx="63138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4000" dirty="0" smtClean="0">
                <a:latin typeface="Verdana" panose="020B0604030504040204" pitchFamily="34" charset="0"/>
              </a:rPr>
              <a:t>“Protocolos de RED”</a:t>
            </a:r>
            <a:endParaRPr lang="es-ES" altLang="es-MX" sz="40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908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Dispositivos Móviles</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286011" y="825500"/>
            <a:ext cx="3523978" cy="338554"/>
          </a:xfrm>
          <a:prstGeom prst="rect">
            <a:avLst/>
          </a:prstGeom>
        </p:spPr>
        <p:txBody>
          <a:bodyPr wrap="none">
            <a:spAutoFit/>
          </a:bodyPr>
          <a:lstStyle/>
          <a:p>
            <a:r>
              <a:rPr lang="es-ES" sz="1600" dirty="0" smtClean="0">
                <a:solidFill>
                  <a:schemeClr val="accent1">
                    <a:lumMod val="75000"/>
                  </a:schemeClr>
                </a:solidFill>
              </a:rPr>
              <a:t>(</a:t>
            </a:r>
            <a:r>
              <a:rPr lang="es-ES" sz="1600" dirty="0">
                <a:solidFill>
                  <a:schemeClr val="accent1">
                    <a:lumMod val="75000"/>
                  </a:schemeClr>
                </a:solidFill>
              </a:rPr>
              <a:t>CAGR) </a:t>
            </a:r>
            <a:r>
              <a:rPr lang="es-ES" sz="1600" dirty="0" err="1" smtClean="0">
                <a:solidFill>
                  <a:schemeClr val="accent1">
                    <a:lumMod val="75000"/>
                  </a:schemeClr>
                </a:solidFill>
              </a:rPr>
              <a:t>Compound</a:t>
            </a:r>
            <a:r>
              <a:rPr lang="es-ES" sz="1600" dirty="0" smtClean="0">
                <a:solidFill>
                  <a:schemeClr val="accent1">
                    <a:lumMod val="75000"/>
                  </a:schemeClr>
                </a:solidFill>
              </a:rPr>
              <a:t> </a:t>
            </a:r>
            <a:r>
              <a:rPr lang="es-ES" sz="1600" dirty="0" err="1" smtClean="0">
                <a:solidFill>
                  <a:schemeClr val="accent1">
                    <a:lumMod val="75000"/>
                  </a:schemeClr>
                </a:solidFill>
              </a:rPr>
              <a:t>Annual</a:t>
            </a:r>
            <a:r>
              <a:rPr lang="es-ES" sz="1600" dirty="0" smtClean="0">
                <a:solidFill>
                  <a:schemeClr val="accent1">
                    <a:lumMod val="75000"/>
                  </a:schemeClr>
                </a:solidFill>
              </a:rPr>
              <a:t> </a:t>
            </a:r>
            <a:r>
              <a:rPr lang="es-ES" sz="1600" dirty="0" err="1" smtClean="0">
                <a:solidFill>
                  <a:schemeClr val="accent1">
                    <a:lumMod val="75000"/>
                  </a:schemeClr>
                </a:solidFill>
              </a:rPr>
              <a:t>Growth</a:t>
            </a:r>
            <a:r>
              <a:rPr lang="es-ES" sz="1600" dirty="0" smtClean="0">
                <a:solidFill>
                  <a:schemeClr val="accent1">
                    <a:lumMod val="75000"/>
                  </a:schemeClr>
                </a:solidFill>
              </a:rPr>
              <a:t> </a:t>
            </a:r>
            <a:r>
              <a:rPr lang="es-ES" sz="1600" dirty="0" err="1" smtClean="0">
                <a:solidFill>
                  <a:schemeClr val="accent1">
                    <a:lumMod val="75000"/>
                  </a:schemeClr>
                </a:solidFill>
              </a:rPr>
              <a:t>Rate</a:t>
            </a:r>
            <a:r>
              <a:rPr lang="es-ES" sz="1600" dirty="0" smtClean="0">
                <a:solidFill>
                  <a:schemeClr val="accent1">
                    <a:lumMod val="75000"/>
                  </a:schemeClr>
                </a:solidFill>
              </a:rPr>
              <a:t> </a:t>
            </a:r>
            <a:endParaRPr lang="es-ES" sz="1600" dirty="0">
              <a:solidFill>
                <a:schemeClr val="accent1">
                  <a:lumMod val="75000"/>
                </a:schemeClr>
              </a:solidFill>
            </a:endParaRPr>
          </a:p>
        </p:txBody>
      </p:sp>
      <p:sp>
        <p:nvSpPr>
          <p:cNvPr id="9" name="Rectángulo 8"/>
          <p:cNvSpPr/>
          <p:nvPr/>
        </p:nvSpPr>
        <p:spPr>
          <a:xfrm>
            <a:off x="4267200" y="5910655"/>
            <a:ext cx="4572000" cy="338554"/>
          </a:xfrm>
          <a:prstGeom prst="rect">
            <a:avLst/>
          </a:prstGeom>
        </p:spPr>
        <p:txBody>
          <a:bodyPr>
            <a:spAutoFit/>
          </a:bodyPr>
          <a:lstStyle/>
          <a:p>
            <a:pPr algn="just"/>
            <a:r>
              <a:rPr lang="en-U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Cisco Visual Networking Index: Global Mobile Data Traffic Forecast Update, 2015–2020. White Paper. 2016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10" name="Imagen 9"/>
          <p:cNvPicPr>
            <a:picLocks noChangeAspect="1"/>
          </p:cNvPicPr>
          <p:nvPr/>
        </p:nvPicPr>
        <p:blipFill>
          <a:blip r:embed="rId2"/>
          <a:stretch>
            <a:fillRect/>
          </a:stretch>
        </p:blipFill>
        <p:spPr>
          <a:xfrm>
            <a:off x="698500" y="1716495"/>
            <a:ext cx="8025756" cy="3682780"/>
          </a:xfrm>
          <a:prstGeom prst="rect">
            <a:avLst/>
          </a:prstGeom>
        </p:spPr>
      </p:pic>
      <p:pic>
        <p:nvPicPr>
          <p:cNvPr id="11" name="Imagen 10"/>
          <p:cNvPicPr>
            <a:picLocks noChangeAspect="1"/>
          </p:cNvPicPr>
          <p:nvPr/>
        </p:nvPicPr>
        <p:blipFill>
          <a:blip r:embed="rId3"/>
          <a:stretch>
            <a:fillRect/>
          </a:stretch>
        </p:blipFill>
        <p:spPr>
          <a:xfrm>
            <a:off x="6276331" y="1138642"/>
            <a:ext cx="2448570" cy="445906"/>
          </a:xfrm>
          <a:prstGeom prst="rect">
            <a:avLst/>
          </a:prstGeom>
        </p:spPr>
      </p:pic>
      <p:sp>
        <p:nvSpPr>
          <p:cNvPr id="2" name="Elipse 1"/>
          <p:cNvSpPr/>
          <p:nvPr/>
        </p:nvSpPr>
        <p:spPr>
          <a:xfrm>
            <a:off x="6248400" y="1087842"/>
            <a:ext cx="660400" cy="577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derecha 11"/>
          <p:cNvSpPr/>
          <p:nvPr/>
        </p:nvSpPr>
        <p:spPr>
          <a:xfrm>
            <a:off x="5801355" y="1225541"/>
            <a:ext cx="406400" cy="2667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3491505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6LowPAN (</a:t>
            </a:r>
            <a:r>
              <a:rPr lang="es-ES" sz="3600" dirty="0"/>
              <a:t>RFC 4944)</a:t>
            </a:r>
            <a:endParaRPr lang="es-ES" sz="3600" dirty="0">
              <a:latin typeface="Verdana" pitchFamily="34" charset="0"/>
            </a:endParaRPr>
          </a:p>
        </p:txBody>
      </p:sp>
      <p:sp>
        <p:nvSpPr>
          <p:cNvPr id="10" name="6 Rectángulo"/>
          <p:cNvSpPr>
            <a:spLocks noChangeArrowheads="1"/>
          </p:cNvSpPr>
          <p:nvPr/>
        </p:nvSpPr>
        <p:spPr bwMode="auto">
          <a:xfrm>
            <a:off x="943897" y="1042988"/>
            <a:ext cx="8200103"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9738" indent="-439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buFont typeface="Wingdings" panose="05000000000000000000" pitchFamily="2" charset="2"/>
              <a:buChar char="q"/>
            </a:pPr>
            <a:r>
              <a:rPr lang="es-ES_tradnl" altLang="es-MX" sz="2700" b="1" dirty="0">
                <a:latin typeface="Verdana" panose="020B0604030504040204" pitchFamily="34" charset="0"/>
              </a:rPr>
              <a:t> 6LowPAN </a:t>
            </a:r>
            <a:r>
              <a:rPr lang="es-ES_tradnl" altLang="es-MX" sz="2700" dirty="0">
                <a:latin typeface="Verdana" panose="020B0604030504040204" pitchFamily="34" charset="0"/>
              </a:rPr>
              <a:t>es una capa de adaptación para permitir el transporte de IPv6 sobre enlaces IEEE 802.15.4</a:t>
            </a:r>
          </a:p>
          <a:p>
            <a:pPr eaLnBrk="1" hangingPunct="1">
              <a:spcBef>
                <a:spcPts val="1200"/>
              </a:spcBef>
              <a:buFont typeface="Wingdings" panose="05000000000000000000" pitchFamily="2" charset="2"/>
              <a:buChar char="q"/>
            </a:pPr>
            <a:r>
              <a:rPr lang="es-ES_tradnl" altLang="es-MX" sz="2700" dirty="0">
                <a:latin typeface="Verdana" panose="020B0604030504040204" pitchFamily="34" charset="0"/>
              </a:rPr>
              <a:t>Usa 802.15.4 con modo CSMA/CA no </a:t>
            </a:r>
            <a:r>
              <a:rPr lang="es-ES_tradnl" altLang="es-MX" sz="2700" dirty="0" err="1">
                <a:latin typeface="Verdana" panose="020B0604030504040204" pitchFamily="34" charset="0"/>
              </a:rPr>
              <a:t>ranurado</a:t>
            </a:r>
            <a:r>
              <a:rPr lang="es-ES_tradnl" altLang="es-MX" sz="2700" dirty="0">
                <a:latin typeface="Verdana" panose="020B0604030504040204" pitchFamily="34" charset="0"/>
              </a:rPr>
              <a:t>. </a:t>
            </a:r>
          </a:p>
          <a:p>
            <a:pPr eaLnBrk="1" hangingPunct="1">
              <a:spcBef>
                <a:spcPts val="1200"/>
              </a:spcBef>
              <a:buFont typeface="Wingdings" panose="05000000000000000000" pitchFamily="2" charset="2"/>
              <a:buChar char="q"/>
            </a:pPr>
            <a:r>
              <a:rPr lang="es-ES_tradnl" altLang="es-MX" sz="2700" dirty="0">
                <a:latin typeface="Verdana" panose="020B0604030504040204" pitchFamily="34" charset="0"/>
              </a:rPr>
              <a:t>Fragmentación y </a:t>
            </a:r>
            <a:r>
              <a:rPr lang="es-ES_tradnl" altLang="es-MX" sz="2700" dirty="0" err="1">
                <a:latin typeface="Verdana" panose="020B0604030504040204" pitchFamily="34" charset="0"/>
              </a:rPr>
              <a:t>reensamblaje</a:t>
            </a:r>
            <a:r>
              <a:rPr lang="es-ES_tradnl" altLang="es-MX" sz="2700" dirty="0">
                <a:latin typeface="Verdana" panose="020B0604030504040204" pitchFamily="34" charset="0"/>
              </a:rPr>
              <a:t> de paquetes IPv6.</a:t>
            </a:r>
          </a:p>
          <a:p>
            <a:pPr eaLnBrk="1" hangingPunct="1">
              <a:spcBef>
                <a:spcPts val="1200"/>
              </a:spcBef>
              <a:buFont typeface="Wingdings" panose="05000000000000000000" pitchFamily="2" charset="2"/>
              <a:buChar char="q"/>
            </a:pPr>
            <a:r>
              <a:rPr lang="es-ES_tradnl" altLang="es-MX" sz="2700" dirty="0">
                <a:latin typeface="Verdana" panose="020B0604030504040204" pitchFamily="34" charset="0"/>
              </a:rPr>
              <a:t>Compresión de IPv6 y cabeceras UDP/ICMP</a:t>
            </a:r>
          </a:p>
          <a:p>
            <a:pPr eaLnBrk="1" hangingPunct="1">
              <a:spcBef>
                <a:spcPts val="1200"/>
              </a:spcBef>
              <a:buFont typeface="Wingdings" panose="05000000000000000000" pitchFamily="2" charset="2"/>
              <a:buChar char="q"/>
            </a:pPr>
            <a:r>
              <a:rPr lang="es-ES_tradnl" altLang="es-MX" sz="2700" dirty="0">
                <a:latin typeface="Verdana" panose="020B0604030504040204" pitchFamily="34" charset="0"/>
              </a:rPr>
              <a:t>Soporta arquitecturas malladas </a:t>
            </a:r>
          </a:p>
          <a:p>
            <a:pPr eaLnBrk="1" hangingPunct="1">
              <a:spcBef>
                <a:spcPts val="1200"/>
              </a:spcBef>
              <a:buFont typeface="Wingdings" panose="05000000000000000000" pitchFamily="2" charset="2"/>
              <a:buChar char="q"/>
            </a:pPr>
            <a:r>
              <a:rPr lang="es-ES_tradnl" altLang="es-MX" sz="2700" dirty="0">
                <a:latin typeface="Verdana" panose="020B0604030504040204" pitchFamily="34" charset="0"/>
              </a:rPr>
              <a:t>Bajo procesamiento y costo. </a:t>
            </a:r>
          </a:p>
        </p:txBody>
      </p:sp>
    </p:spTree>
    <p:extLst>
      <p:ext uri="{BB962C8B-B14F-4D97-AF65-F5344CB8AC3E}">
        <p14:creationId xmlns:p14="http://schemas.microsoft.com/office/powerpoint/2010/main" val="317774343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6LowPAN (</a:t>
            </a:r>
            <a:r>
              <a:rPr lang="es-ES" sz="3600" dirty="0"/>
              <a:t>RFC 4944)</a:t>
            </a:r>
            <a:endParaRPr lang="es-ES" sz="3600" dirty="0">
              <a:latin typeface="Verdana" pitchFamily="34" charset="0"/>
            </a:endParaRPr>
          </a:p>
        </p:txBody>
      </p:sp>
      <p:sp>
        <p:nvSpPr>
          <p:cNvPr id="12" name="6 Rectángulo"/>
          <p:cNvSpPr>
            <a:spLocks noChangeArrowheads="1"/>
          </p:cNvSpPr>
          <p:nvPr/>
        </p:nvSpPr>
        <p:spPr bwMode="auto">
          <a:xfrm>
            <a:off x="663677" y="931863"/>
            <a:ext cx="8266011"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n-US" altLang="es-MX" sz="2400" b="1" dirty="0">
                <a:latin typeface="Verdana" panose="020B0604030504040204" pitchFamily="34" charset="0"/>
              </a:rPr>
              <a:t>6LowPAN </a:t>
            </a:r>
            <a:r>
              <a:rPr lang="en-US" altLang="es-MX" sz="2400" dirty="0">
                <a:latin typeface="Verdana" panose="020B0604030504040204" pitchFamily="34" charset="0"/>
              </a:rPr>
              <a:t>(IPv6 over Low Power Wireless Personal Area Network). </a:t>
            </a:r>
          </a:p>
          <a:p>
            <a:pPr algn="just" eaLnBrk="1" hangingPunct="1">
              <a:spcBef>
                <a:spcPts val="1200"/>
              </a:spcBef>
              <a:buFont typeface="Wingdings" panose="05000000000000000000" pitchFamily="2" charset="2"/>
              <a:buChar char="q"/>
            </a:pPr>
            <a:r>
              <a:rPr lang="es-ES" altLang="es-MX" sz="2400" b="1" dirty="0">
                <a:latin typeface="Verdana" panose="020B0604030504040204" pitchFamily="34" charset="0"/>
              </a:rPr>
              <a:t>El problema que presenta el protocolo </a:t>
            </a:r>
            <a:r>
              <a:rPr lang="es-ES" altLang="es-MX" sz="2400" b="1" dirty="0" err="1">
                <a:latin typeface="Verdana" panose="020B0604030504040204" pitchFamily="34" charset="0"/>
              </a:rPr>
              <a:t>Zigbee</a:t>
            </a:r>
            <a:r>
              <a:rPr lang="es-ES" altLang="es-MX" sz="2400" b="1" dirty="0">
                <a:latin typeface="Verdana" panose="020B0604030504040204" pitchFamily="34" charset="0"/>
              </a:rPr>
              <a:t> es la incompatibilidad de su esquema de direccionamiento con el protocolo IP. </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Se </a:t>
            </a:r>
            <a:r>
              <a:rPr lang="en-US" altLang="es-MX" sz="2400" dirty="0" err="1">
                <a:latin typeface="Verdana" panose="020B0604030504040204" pitchFamily="34" charset="0"/>
              </a:rPr>
              <a:t>crea</a:t>
            </a:r>
            <a:r>
              <a:rPr lang="en-US" altLang="es-MX" sz="2400" dirty="0">
                <a:latin typeface="Verdana" panose="020B0604030504040204" pitchFamily="34" charset="0"/>
              </a:rPr>
              <a:t> 6LowPAN (</a:t>
            </a:r>
            <a:r>
              <a:rPr lang="en-US" altLang="es-MX" sz="2400" b="1" dirty="0">
                <a:latin typeface="Verdana" panose="020B0604030504040204" pitchFamily="34" charset="0"/>
              </a:rPr>
              <a:t>IPv6 over Low Power Wireless Personal Area Network</a:t>
            </a:r>
            <a:r>
              <a:rPr lang="en-US" altLang="es-MX" sz="2400" dirty="0">
                <a:latin typeface="Verdana" panose="020B0604030504040204" pitchFamily="34" charset="0"/>
              </a:rPr>
              <a:t>) para </a:t>
            </a:r>
            <a:r>
              <a:rPr lang="en-US" altLang="es-MX" sz="2400" dirty="0" err="1">
                <a:latin typeface="Verdana" panose="020B0604030504040204" pitchFamily="34" charset="0"/>
              </a:rPr>
              <a:t>eliminar</a:t>
            </a:r>
            <a:r>
              <a:rPr lang="en-US" altLang="es-MX" sz="2400" dirty="0">
                <a:latin typeface="Verdana" panose="020B0604030504040204" pitchFamily="34" charset="0"/>
              </a:rPr>
              <a:t> </a:t>
            </a:r>
            <a:r>
              <a:rPr lang="es-ES" altLang="es-MX" sz="2400" dirty="0">
                <a:latin typeface="Verdana" panose="020B0604030504040204" pitchFamily="34" charset="0"/>
              </a:rPr>
              <a:t>los inconvenientes que había en el transporte de los paquetes IPv6 (MTU en 1280 bytes) a través de las redes inalámbricas de bajo consumo (</a:t>
            </a:r>
            <a:r>
              <a:rPr lang="es-ES" altLang="es-MX" sz="2400" dirty="0" err="1">
                <a:latin typeface="Verdana" panose="020B0604030504040204" pitchFamily="34" charset="0"/>
              </a:rPr>
              <a:t>LowPAN</a:t>
            </a:r>
            <a:r>
              <a:rPr lang="es-ES" altLang="es-MX" sz="2400" dirty="0">
                <a:latin typeface="Verdana" panose="020B0604030504040204" pitchFamily="34" charset="0"/>
              </a:rPr>
              <a:t>), específicamente en las redes basadas en IEEE 802.15.4.</a:t>
            </a:r>
          </a:p>
        </p:txBody>
      </p:sp>
    </p:spTree>
    <p:extLst>
      <p:ext uri="{BB962C8B-B14F-4D97-AF65-F5344CB8AC3E}">
        <p14:creationId xmlns:p14="http://schemas.microsoft.com/office/powerpoint/2010/main" val="42458954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710813" y="2849830"/>
            <a:ext cx="672454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4000" dirty="0">
                <a:latin typeface="Verdana" panose="020B0604030504040204" pitchFamily="34" charset="0"/>
              </a:rPr>
              <a:t>“REDES DE SENSORES INALMBRICAS”</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314829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74" y="1405310"/>
            <a:ext cx="8307951" cy="389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Wireless Sensor Network</a:t>
            </a:r>
          </a:p>
        </p:txBody>
      </p:sp>
      <p:sp>
        <p:nvSpPr>
          <p:cNvPr id="12" name="12 Rectángulo"/>
          <p:cNvSpPr/>
          <p:nvPr/>
        </p:nvSpPr>
        <p:spPr>
          <a:xfrm>
            <a:off x="1714500" y="5999674"/>
            <a:ext cx="7286625" cy="276225"/>
          </a:xfrm>
          <a:prstGeom prst="rect">
            <a:avLst/>
          </a:prstGeom>
        </p:spPr>
        <p:txBody>
          <a:bodyPr>
            <a:spAutoFit/>
          </a:bodyPr>
          <a:lstStyle/>
          <a:p>
            <a:pPr algn="r">
              <a:defRPr/>
            </a:pPr>
            <a:r>
              <a:rPr lang="es-ES" sz="1200" dirty="0">
                <a:solidFill>
                  <a:schemeClr val="bg1">
                    <a:lumMod val="65000"/>
                  </a:schemeClr>
                </a:solidFill>
                <a:latin typeface="Verdana" pitchFamily="34" charset="0"/>
              </a:rPr>
              <a:t>MEMS (Micro-Electro-</a:t>
            </a:r>
            <a:r>
              <a:rPr lang="es-ES" sz="1200" dirty="0" err="1">
                <a:solidFill>
                  <a:schemeClr val="bg1">
                    <a:lumMod val="65000"/>
                  </a:schemeClr>
                </a:solidFill>
                <a:latin typeface="Verdana" pitchFamily="34" charset="0"/>
              </a:rPr>
              <a:t>Mechanical</a:t>
            </a:r>
            <a:r>
              <a:rPr lang="es-ES" sz="1200" dirty="0">
                <a:solidFill>
                  <a:schemeClr val="bg1">
                    <a:lumMod val="65000"/>
                  </a:schemeClr>
                </a:solidFill>
                <a:latin typeface="Verdana" pitchFamily="34" charset="0"/>
              </a:rPr>
              <a:t> </a:t>
            </a:r>
            <a:r>
              <a:rPr lang="es-ES" sz="1200" dirty="0" err="1">
                <a:solidFill>
                  <a:schemeClr val="bg1">
                    <a:lumMod val="65000"/>
                  </a:schemeClr>
                </a:solidFill>
                <a:latin typeface="Verdana" pitchFamily="34" charset="0"/>
              </a:rPr>
              <a:t>Systems</a:t>
            </a:r>
            <a:r>
              <a:rPr lang="es-ES" sz="1200" dirty="0">
                <a:solidFill>
                  <a:schemeClr val="bg1">
                    <a:lumMod val="65000"/>
                  </a:schemeClr>
                </a:solidFill>
                <a:latin typeface="Verdana" pitchFamily="34" charset="0"/>
              </a:rPr>
              <a:t>)</a:t>
            </a:r>
          </a:p>
        </p:txBody>
      </p:sp>
      <p:sp>
        <p:nvSpPr>
          <p:cNvPr id="14" name="13 CuadroTexto"/>
          <p:cNvSpPr txBox="1">
            <a:spLocks noChangeArrowheads="1"/>
          </p:cNvSpPr>
          <p:nvPr/>
        </p:nvSpPr>
        <p:spPr bwMode="auto">
          <a:xfrm>
            <a:off x="1103313" y="5182395"/>
            <a:ext cx="7786687" cy="646113"/>
          </a:xfrm>
          <a:prstGeom prst="rect">
            <a:avLst/>
          </a:prstGeom>
          <a:solidFill>
            <a:srgbClr val="00B0F0"/>
          </a:solidFill>
          <a:ln w="2857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dirty="0">
                <a:latin typeface="Verdana" panose="020B0604030504040204" pitchFamily="34" charset="0"/>
              </a:rPr>
              <a:t>Contribución de todos o algunos de los nodos sensores que forman parte de la red.</a:t>
            </a:r>
          </a:p>
        </p:txBody>
      </p:sp>
      <p:sp>
        <p:nvSpPr>
          <p:cNvPr id="15" name="15 Rectángulo"/>
          <p:cNvSpPr>
            <a:spLocks noChangeArrowheads="1"/>
          </p:cNvSpPr>
          <p:nvPr/>
        </p:nvSpPr>
        <p:spPr bwMode="auto">
          <a:xfrm>
            <a:off x="2960687" y="830843"/>
            <a:ext cx="5929313" cy="9239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dirty="0">
                <a:latin typeface="Verdana" panose="020B0604030504040204" pitchFamily="34" charset="0"/>
              </a:rPr>
              <a:t>El nodo sumidero (</a:t>
            </a:r>
            <a:r>
              <a:rPr lang="es-ES" altLang="es-MX" dirty="0" err="1">
                <a:latin typeface="Verdana" panose="020B0604030504040204" pitchFamily="34" charset="0"/>
              </a:rPr>
              <a:t>Sink</a:t>
            </a:r>
            <a:r>
              <a:rPr lang="es-ES" altLang="es-MX" dirty="0">
                <a:latin typeface="Verdana" panose="020B0604030504040204" pitchFamily="34" charset="0"/>
              </a:rPr>
              <a:t> </a:t>
            </a:r>
            <a:r>
              <a:rPr lang="es-ES" altLang="es-MX" dirty="0" err="1">
                <a:latin typeface="Verdana" panose="020B0604030504040204" pitchFamily="34" charset="0"/>
              </a:rPr>
              <a:t>Node</a:t>
            </a:r>
            <a:r>
              <a:rPr lang="es-ES" altLang="es-MX" dirty="0">
                <a:latin typeface="Verdana" panose="020B0604030504040204" pitchFamily="34" charset="0"/>
              </a:rPr>
              <a:t>) se encarga de la recogida de los datos y actúa como puerta de enlace hacia las redes externas.</a:t>
            </a:r>
          </a:p>
        </p:txBody>
      </p:sp>
      <p:cxnSp>
        <p:nvCxnSpPr>
          <p:cNvPr id="16" name="17 Conector recto de flecha"/>
          <p:cNvCxnSpPr/>
          <p:nvPr/>
        </p:nvCxnSpPr>
        <p:spPr>
          <a:xfrm flipH="1">
            <a:off x="3126658" y="1500188"/>
            <a:ext cx="302343" cy="1257885"/>
          </a:xfrm>
          <a:prstGeom prst="straightConnector1">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3382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714375"/>
            <a:ext cx="3233737"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Wireless Sensor Network</a:t>
            </a:r>
          </a:p>
        </p:txBody>
      </p:sp>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785813"/>
            <a:ext cx="2341563"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2928938"/>
            <a:ext cx="23241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1643063"/>
            <a:ext cx="28194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4286250"/>
            <a:ext cx="5770562"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88" y="1000125"/>
            <a:ext cx="779462"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6313" y="1643063"/>
            <a:ext cx="857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063" y="857250"/>
            <a:ext cx="147161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30317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710813" y="2849830"/>
            <a:ext cx="672454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4000" dirty="0"/>
              <a:t>NFC </a:t>
            </a:r>
          </a:p>
          <a:p>
            <a:pPr algn="ctr" eaLnBrk="1" hangingPunct="1"/>
            <a:r>
              <a:rPr lang="es-ES" altLang="es-MX" sz="4000" dirty="0"/>
              <a:t>(</a:t>
            </a:r>
            <a:r>
              <a:rPr lang="es-ES" altLang="es-MX" sz="4000" dirty="0" err="1"/>
              <a:t>Near</a:t>
            </a:r>
            <a:r>
              <a:rPr lang="es-ES" altLang="es-MX" sz="4000" dirty="0"/>
              <a:t> Field </a:t>
            </a:r>
            <a:r>
              <a:rPr lang="es-ES" altLang="es-MX" sz="4000" dirty="0" err="1"/>
              <a:t>Communication</a:t>
            </a:r>
            <a:r>
              <a:rPr lang="es-ES" altLang="es-MX" sz="4000" dirty="0"/>
              <a:t>)</a:t>
            </a:r>
            <a:endParaRPr lang="es-ES" altLang="es-MX" sz="40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02920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smtClean="0">
                <a:latin typeface="Verdana" panose="020B0604030504040204" pitchFamily="34" charset="0"/>
                <a:ea typeface="Verdana" panose="020B0604030504040204" pitchFamily="34" charset="0"/>
                <a:cs typeface="Verdana" panose="020B0604030504040204" pitchFamily="34" charset="0"/>
              </a:rPr>
              <a:t>NFC. (</a:t>
            </a:r>
            <a:r>
              <a:rPr lang="es-ES" altLang="es-MX" sz="3200" dirty="0" err="1">
                <a:latin typeface="Verdana" panose="020B0604030504040204" pitchFamily="34" charset="0"/>
                <a:ea typeface="Verdana" panose="020B0604030504040204" pitchFamily="34" charset="0"/>
                <a:cs typeface="Verdana" panose="020B0604030504040204" pitchFamily="34" charset="0"/>
              </a:rPr>
              <a:t>Near</a:t>
            </a:r>
            <a:r>
              <a:rPr lang="es-ES" altLang="es-MX" sz="3200" dirty="0">
                <a:latin typeface="Verdana" panose="020B0604030504040204" pitchFamily="34" charset="0"/>
                <a:ea typeface="Verdana" panose="020B0604030504040204" pitchFamily="34" charset="0"/>
                <a:cs typeface="Verdana" panose="020B0604030504040204" pitchFamily="34" charset="0"/>
              </a:rPr>
              <a:t> Field </a:t>
            </a:r>
            <a:r>
              <a:rPr lang="es-ES" altLang="es-MX" sz="3200" dirty="0" err="1">
                <a:latin typeface="Verdana" panose="020B0604030504040204" pitchFamily="34" charset="0"/>
                <a:ea typeface="Verdana" panose="020B0604030504040204" pitchFamily="34" charset="0"/>
                <a:cs typeface="Verdana" panose="020B0604030504040204" pitchFamily="34" charset="0"/>
              </a:rPr>
              <a:t>Communication</a:t>
            </a:r>
            <a:r>
              <a:rPr lang="es-ES" altLang="es-MX" sz="3200" dirty="0">
                <a:latin typeface="Verdana" panose="020B0604030504040204" pitchFamily="34" charset="0"/>
                <a:ea typeface="Verdana" panose="020B0604030504040204" pitchFamily="34" charset="0"/>
                <a:cs typeface="Verdana" panose="020B0604030504040204" pitchFamily="34" charset="0"/>
              </a:rPr>
              <a:t>)</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177" y="712788"/>
            <a:ext cx="2214563"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rrowheads="1"/>
          </p:cNvSpPr>
          <p:nvPr/>
        </p:nvSpPr>
        <p:spPr bwMode="auto">
          <a:xfrm>
            <a:off x="3566806" y="1103988"/>
            <a:ext cx="5362882" cy="20313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dirty="0">
                <a:latin typeface="Verdana" panose="020B0604030504040204" pitchFamily="34" charset="0"/>
              </a:rPr>
              <a:t>A mediados de 2011 Google en asociación con Citibank, MasterCard y varios comercios de EE.UU., también anuncia un nuevo sistema de pago que utiliza la tecnología NFC, Google </a:t>
            </a:r>
            <a:r>
              <a:rPr lang="es-ES" altLang="es-MX" dirty="0" err="1">
                <a:latin typeface="Verdana" panose="020B0604030504040204" pitchFamily="34" charset="0"/>
              </a:rPr>
              <a:t>Wallet</a:t>
            </a:r>
            <a:r>
              <a:rPr lang="es-ES" altLang="es-MX" dirty="0">
                <a:latin typeface="Verdana" panose="020B0604030504040204" pitchFamily="34" charset="0"/>
              </a:rPr>
              <a:t>. Además el </a:t>
            </a:r>
            <a:r>
              <a:rPr lang="es-ES" altLang="es-MX" b="1" dirty="0" err="1">
                <a:latin typeface="Verdana" panose="020B0604030504040204" pitchFamily="34" charset="0"/>
              </a:rPr>
              <a:t>Nexus</a:t>
            </a:r>
            <a:r>
              <a:rPr lang="es-ES" altLang="es-MX" b="1" dirty="0">
                <a:latin typeface="Verdana" panose="020B0604030504040204" pitchFamily="34" charset="0"/>
              </a:rPr>
              <a:t> S de Google ha sido el primer Android en integrar NFC.</a:t>
            </a:r>
          </a:p>
        </p:txBody>
      </p:sp>
      <p:sp>
        <p:nvSpPr>
          <p:cNvPr id="14" name="7 Rectángulo"/>
          <p:cNvSpPr>
            <a:spLocks noChangeArrowheads="1"/>
          </p:cNvSpPr>
          <p:nvPr/>
        </p:nvSpPr>
        <p:spPr bwMode="auto">
          <a:xfrm rot="16200000">
            <a:off x="101819" y="1690074"/>
            <a:ext cx="1782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dirty="0">
                <a:latin typeface="Verdana" panose="020B0604030504040204" pitchFamily="34" charset="0"/>
              </a:rPr>
              <a:t>Google </a:t>
            </a:r>
            <a:r>
              <a:rPr lang="es-ES" altLang="es-MX" dirty="0" err="1">
                <a:latin typeface="Verdana" panose="020B0604030504040204" pitchFamily="34" charset="0"/>
              </a:rPr>
              <a:t>Wallet</a:t>
            </a:r>
            <a:endParaRPr lang="es-ES" altLang="es-MX" dirty="0"/>
          </a:p>
        </p:txBody>
      </p:sp>
      <p:sp>
        <p:nvSpPr>
          <p:cNvPr id="15" name="8 CuadroTexto"/>
          <p:cNvSpPr txBox="1">
            <a:spLocks noChangeArrowheads="1"/>
          </p:cNvSpPr>
          <p:nvPr/>
        </p:nvSpPr>
        <p:spPr bwMode="auto">
          <a:xfrm>
            <a:off x="642938" y="3424238"/>
            <a:ext cx="82867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q"/>
            </a:pPr>
            <a:r>
              <a:rPr lang="es-ES" altLang="es-MX" dirty="0">
                <a:latin typeface="Verdana" panose="020B0604030504040204" pitchFamily="34" charset="0"/>
              </a:rPr>
              <a:t> Comunicación en campo cercano o NFC (</a:t>
            </a:r>
            <a:r>
              <a:rPr lang="es-ES" altLang="es-MX" b="1" i="1" dirty="0" err="1">
                <a:latin typeface="Verdana" panose="020B0604030504040204" pitchFamily="34" charset="0"/>
              </a:rPr>
              <a:t>Near</a:t>
            </a:r>
            <a:r>
              <a:rPr lang="es-ES" altLang="es-MX" b="1" i="1" dirty="0">
                <a:latin typeface="Verdana" panose="020B0604030504040204" pitchFamily="34" charset="0"/>
              </a:rPr>
              <a:t> Field </a:t>
            </a:r>
            <a:r>
              <a:rPr lang="es-ES" altLang="es-MX" b="1" i="1" dirty="0" err="1">
                <a:latin typeface="Verdana" panose="020B0604030504040204" pitchFamily="34" charset="0"/>
              </a:rPr>
              <a:t>Communication</a:t>
            </a:r>
            <a:r>
              <a:rPr lang="es-ES" altLang="es-MX" dirty="0">
                <a:latin typeface="Verdana" panose="020B0604030504040204" pitchFamily="34" charset="0"/>
              </a:rPr>
              <a:t>).  Está basada en una tecnología de comunicación inalámbrica, de alta frecuencia y corto alcance. </a:t>
            </a:r>
          </a:p>
          <a:p>
            <a:pPr algn="just" eaLnBrk="1" hangingPunct="1">
              <a:buFont typeface="Wingdings" panose="05000000000000000000" pitchFamily="2" charset="2"/>
              <a:buChar char="q"/>
            </a:pPr>
            <a:r>
              <a:rPr lang="es-ES" altLang="es-MX" dirty="0">
                <a:latin typeface="Verdana" panose="020B0604030504040204" pitchFamily="34" charset="0"/>
              </a:rPr>
              <a:t>Permite que dos dispositivos muy próximos entre sí (a menos de 20 cm, más cerca que utilizando Bluetooth) puedan comunicarse. </a:t>
            </a:r>
          </a:p>
          <a:p>
            <a:pPr algn="just" eaLnBrk="1" hangingPunct="1">
              <a:buFont typeface="Wingdings" panose="05000000000000000000" pitchFamily="2" charset="2"/>
              <a:buChar char="q"/>
            </a:pPr>
            <a:r>
              <a:rPr lang="es-ES" altLang="es-MX" dirty="0">
                <a:latin typeface="Verdana" panose="020B0604030504040204" pitchFamily="34" charset="0"/>
              </a:rPr>
              <a:t>Utiliza el protocolo </a:t>
            </a:r>
            <a:r>
              <a:rPr lang="es-ES" altLang="es-MX" b="1" dirty="0">
                <a:latin typeface="Verdana" panose="020B0604030504040204" pitchFamily="34" charset="0"/>
              </a:rPr>
              <a:t>NFCIP-1</a:t>
            </a:r>
            <a:r>
              <a:rPr lang="es-ES" altLang="es-MX" dirty="0">
                <a:latin typeface="Verdana" panose="020B0604030504040204" pitchFamily="34" charset="0"/>
              </a:rPr>
              <a:t> que puede funcionar a diferentes velocidades, hasta 424 Kbit/s. La comunicación se establece mediante inducción en un campo magnético, en el que se sitúan dos antenas de espira dentro de sus respectivos campos cercanos. Esta tecnología trabaja en la banda de los 13,56 MHz.</a:t>
            </a:r>
          </a:p>
        </p:txBody>
      </p:sp>
    </p:spTree>
    <p:extLst>
      <p:ext uri="{BB962C8B-B14F-4D97-AF65-F5344CB8AC3E}">
        <p14:creationId xmlns:p14="http://schemas.microsoft.com/office/powerpoint/2010/main" val="626736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smtClean="0">
                <a:latin typeface="Verdana" panose="020B0604030504040204" pitchFamily="34" charset="0"/>
                <a:ea typeface="Verdana" panose="020B0604030504040204" pitchFamily="34" charset="0"/>
                <a:cs typeface="Verdana" panose="020B0604030504040204" pitchFamily="34" charset="0"/>
              </a:rPr>
              <a:t>NFC. (</a:t>
            </a:r>
            <a:r>
              <a:rPr lang="es-ES" altLang="es-MX" sz="3200" i="1" dirty="0" err="1">
                <a:latin typeface="Verdana" panose="020B0604030504040204" pitchFamily="34" charset="0"/>
                <a:ea typeface="Verdana" panose="020B0604030504040204" pitchFamily="34" charset="0"/>
                <a:cs typeface="Verdana" panose="020B0604030504040204" pitchFamily="34" charset="0"/>
              </a:rPr>
              <a:t>Near</a:t>
            </a:r>
            <a:r>
              <a:rPr lang="es-ES" altLang="es-MX" sz="3200" i="1" dirty="0">
                <a:latin typeface="Verdana" panose="020B0604030504040204" pitchFamily="34" charset="0"/>
                <a:ea typeface="Verdana" panose="020B0604030504040204" pitchFamily="34" charset="0"/>
                <a:cs typeface="Verdana" panose="020B0604030504040204" pitchFamily="34" charset="0"/>
              </a:rPr>
              <a:t> Field </a:t>
            </a:r>
            <a:r>
              <a:rPr lang="es-ES" altLang="es-MX" sz="3200" i="1" dirty="0" err="1">
                <a:latin typeface="Verdana" panose="020B0604030504040204" pitchFamily="34" charset="0"/>
                <a:ea typeface="Verdana" panose="020B0604030504040204" pitchFamily="34" charset="0"/>
                <a:cs typeface="Verdana" panose="020B0604030504040204" pitchFamily="34" charset="0"/>
              </a:rPr>
              <a:t>Communication</a:t>
            </a:r>
            <a:r>
              <a:rPr lang="es-ES" altLang="es-MX" sz="3200" dirty="0">
                <a:latin typeface="Verdana" panose="020B0604030504040204" pitchFamily="34" charset="0"/>
                <a:ea typeface="Verdana" panose="020B0604030504040204" pitchFamily="34" charset="0"/>
                <a:cs typeface="Verdana" panose="020B0604030504040204" pitchFamily="34" charset="0"/>
              </a:rPr>
              <a:t>)</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281" y="825500"/>
            <a:ext cx="79105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9 CuadroTexto"/>
          <p:cNvSpPr txBox="1">
            <a:spLocks noChangeArrowheads="1"/>
          </p:cNvSpPr>
          <p:nvPr/>
        </p:nvSpPr>
        <p:spPr bwMode="auto">
          <a:xfrm>
            <a:off x="7146308" y="3790230"/>
            <a:ext cx="155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3200" dirty="0">
                <a:latin typeface="Verdana" panose="020B0604030504040204" pitchFamily="34" charset="0"/>
              </a:rPr>
              <a:t>NOKIA</a:t>
            </a:r>
          </a:p>
        </p:txBody>
      </p:sp>
      <p:sp>
        <p:nvSpPr>
          <p:cNvPr id="12" name="10 Rectángulo"/>
          <p:cNvSpPr>
            <a:spLocks noChangeArrowheads="1"/>
          </p:cNvSpPr>
          <p:nvPr/>
        </p:nvSpPr>
        <p:spPr bwMode="auto">
          <a:xfrm>
            <a:off x="780281" y="4620852"/>
            <a:ext cx="79295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3200" dirty="0" smtClean="0">
                <a:latin typeface="Verdana" panose="020B0604030504040204" pitchFamily="34" charset="0"/>
              </a:rPr>
              <a:t>En 2014 había 151 millones </a:t>
            </a:r>
            <a:r>
              <a:rPr lang="es-ES" altLang="es-MX" sz="3200" dirty="0">
                <a:latin typeface="Verdana" panose="020B0604030504040204" pitchFamily="34" charset="0"/>
              </a:rPr>
              <a:t>de teléfonos con NFC</a:t>
            </a:r>
          </a:p>
        </p:txBody>
      </p:sp>
      <p:sp>
        <p:nvSpPr>
          <p:cNvPr id="13" name="8 Rectángulo"/>
          <p:cNvSpPr>
            <a:spLocks noChangeArrowheads="1"/>
          </p:cNvSpPr>
          <p:nvPr/>
        </p:nvSpPr>
        <p:spPr bwMode="auto">
          <a:xfrm>
            <a:off x="6572250" y="6000750"/>
            <a:ext cx="25717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100">
                <a:latin typeface="Verdana" panose="020B0604030504040204" pitchFamily="34" charset="0"/>
              </a:rPr>
              <a:t>http://es.wikipedia.org/wiki/RFID</a:t>
            </a:r>
          </a:p>
        </p:txBody>
      </p:sp>
    </p:spTree>
    <p:extLst>
      <p:ext uri="{BB962C8B-B14F-4D97-AF65-F5344CB8AC3E}">
        <p14:creationId xmlns:p14="http://schemas.microsoft.com/office/powerpoint/2010/main" val="279813402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itchFamily="34" charset="0"/>
              </a:rPr>
              <a:t>Protocolo </a:t>
            </a:r>
            <a:r>
              <a:rPr lang="es-ES" sz="3200" dirty="0" smtClean="0">
                <a:latin typeface="Verdana" pitchFamily="34" charset="0"/>
              </a:rPr>
              <a:t>NFCIP-1</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sp>
        <p:nvSpPr>
          <p:cNvPr id="13" name="8 Rectángulo"/>
          <p:cNvSpPr>
            <a:spLocks noChangeArrowheads="1"/>
          </p:cNvSpPr>
          <p:nvPr/>
        </p:nvSpPr>
        <p:spPr bwMode="auto">
          <a:xfrm>
            <a:off x="6374632" y="6070601"/>
            <a:ext cx="25717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100" dirty="0">
                <a:latin typeface="Verdana" panose="020B0604030504040204" pitchFamily="34" charset="0"/>
              </a:rPr>
              <a:t>http://es.wikipedia.org/wiki/RFID</a:t>
            </a:r>
          </a:p>
        </p:txBody>
      </p:sp>
      <p:sp>
        <p:nvSpPr>
          <p:cNvPr id="14" name="9 CuadroTexto"/>
          <p:cNvSpPr txBox="1">
            <a:spLocks noChangeArrowheads="1"/>
          </p:cNvSpPr>
          <p:nvPr/>
        </p:nvSpPr>
        <p:spPr bwMode="auto">
          <a:xfrm>
            <a:off x="419100" y="692151"/>
            <a:ext cx="8501063"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600"/>
              </a:spcBef>
              <a:buFont typeface="Wingdings" panose="05000000000000000000" pitchFamily="2" charset="2"/>
              <a:buChar char="q"/>
            </a:pPr>
            <a:r>
              <a:rPr lang="es-ES" altLang="es-MX" sz="2100" dirty="0">
                <a:latin typeface="Verdana" panose="020B0604030504040204" pitchFamily="34" charset="0"/>
              </a:rPr>
              <a:t>Este estándar define los </a:t>
            </a:r>
            <a:r>
              <a:rPr lang="es-ES" altLang="es-MX" sz="2100" b="1" dirty="0">
                <a:latin typeface="Verdana" panose="020B0604030504040204" pitchFamily="34" charset="0"/>
              </a:rPr>
              <a:t>modos de comunicación para la interfaz de Comunicación en Campo Cercano o NFC </a:t>
            </a:r>
            <a:r>
              <a:rPr lang="es-ES" altLang="es-MX" sz="2100" dirty="0">
                <a:latin typeface="Verdana" panose="020B0604030504040204" pitchFamily="34" charset="0"/>
              </a:rPr>
              <a:t>(</a:t>
            </a:r>
            <a:r>
              <a:rPr lang="es-ES" altLang="es-MX" sz="2100" i="1" dirty="0" err="1">
                <a:latin typeface="Verdana" panose="020B0604030504040204" pitchFamily="34" charset="0"/>
              </a:rPr>
              <a:t>Near</a:t>
            </a:r>
            <a:r>
              <a:rPr lang="es-ES" altLang="es-MX" sz="2100" i="1" dirty="0">
                <a:latin typeface="Verdana" panose="020B0604030504040204" pitchFamily="34" charset="0"/>
              </a:rPr>
              <a:t> Field </a:t>
            </a:r>
            <a:r>
              <a:rPr lang="es-ES" altLang="es-MX" sz="2100" i="1" dirty="0" err="1">
                <a:latin typeface="Verdana" panose="020B0604030504040204" pitchFamily="34" charset="0"/>
              </a:rPr>
              <a:t>Communication</a:t>
            </a:r>
            <a:r>
              <a:rPr lang="es-ES" altLang="es-MX" sz="2100" dirty="0">
                <a:latin typeface="Verdana" panose="020B0604030504040204" pitchFamily="34" charset="0"/>
              </a:rPr>
              <a:t>) y el Protocolo (NFCIP-1). </a:t>
            </a:r>
          </a:p>
          <a:p>
            <a:pPr algn="just" eaLnBrk="1" hangingPunct="1">
              <a:spcBef>
                <a:spcPts val="600"/>
              </a:spcBef>
              <a:buFont typeface="Wingdings" panose="05000000000000000000" pitchFamily="2" charset="2"/>
              <a:buChar char="q"/>
            </a:pPr>
            <a:r>
              <a:rPr lang="es-ES" altLang="es-MX" sz="2100" dirty="0">
                <a:latin typeface="Verdana" panose="020B0604030504040204" pitchFamily="34" charset="0"/>
              </a:rPr>
              <a:t> Utilización de dispositivos de acoplamiento inductivo que operan a la frecuencia central de </a:t>
            </a:r>
            <a:r>
              <a:rPr lang="es-ES" altLang="es-MX" sz="2100" b="1" dirty="0">
                <a:latin typeface="Verdana" panose="020B0604030504040204" pitchFamily="34" charset="0"/>
              </a:rPr>
              <a:t>13,56 MHz </a:t>
            </a:r>
            <a:r>
              <a:rPr lang="es-ES" altLang="es-MX" sz="2100" dirty="0">
                <a:latin typeface="Verdana" panose="020B0604030504040204" pitchFamily="34" charset="0"/>
              </a:rPr>
              <a:t>para la interconexión de equipos periféricos informáticos. </a:t>
            </a:r>
          </a:p>
          <a:p>
            <a:pPr algn="just" eaLnBrk="1" hangingPunct="1">
              <a:spcBef>
                <a:spcPts val="600"/>
              </a:spcBef>
              <a:buFont typeface="Wingdings" panose="05000000000000000000" pitchFamily="2" charset="2"/>
              <a:buChar char="q"/>
            </a:pPr>
            <a:r>
              <a:rPr lang="es-ES" altLang="es-MX" sz="2100" dirty="0">
                <a:latin typeface="Verdana" panose="020B0604030504040204" pitchFamily="34" charset="0"/>
              </a:rPr>
              <a:t>Define tanto el modo de comunicación activo como el pasivo. </a:t>
            </a:r>
          </a:p>
          <a:p>
            <a:pPr algn="just" eaLnBrk="1" hangingPunct="1">
              <a:spcBef>
                <a:spcPts val="600"/>
              </a:spcBef>
              <a:buFont typeface="Wingdings" panose="05000000000000000000" pitchFamily="2" charset="2"/>
              <a:buChar char="q"/>
            </a:pPr>
            <a:r>
              <a:rPr lang="es-ES" altLang="es-MX" sz="2100" dirty="0">
                <a:latin typeface="Verdana" panose="020B0604030504040204" pitchFamily="34" charset="0"/>
              </a:rPr>
              <a:t>Esta norma especifica los esquemas de modulación, codificación, velocidad de transferencia, y el formato de trama de la interfaz de RF, así como los esquemas de inicialización y las condiciones necesarias para el control de colisión de datos. </a:t>
            </a:r>
          </a:p>
          <a:p>
            <a:pPr algn="just" eaLnBrk="1" hangingPunct="1">
              <a:spcBef>
                <a:spcPts val="600"/>
              </a:spcBef>
              <a:buFont typeface="Wingdings" panose="05000000000000000000" pitchFamily="2" charset="2"/>
              <a:buChar char="q"/>
            </a:pPr>
            <a:r>
              <a:rPr lang="es-ES" altLang="es-MX" sz="2100" dirty="0">
                <a:latin typeface="Verdana" panose="020B0604030504040204" pitchFamily="34" charset="0"/>
              </a:rPr>
              <a:t>Además, esta norma define un protocolo de transporte, incluida la activación del protocolo y los métodos de intercambio de datos.</a:t>
            </a:r>
          </a:p>
        </p:txBody>
      </p:sp>
    </p:spTree>
    <p:extLst>
      <p:ext uri="{BB962C8B-B14F-4D97-AF65-F5344CB8AC3E}">
        <p14:creationId xmlns:p14="http://schemas.microsoft.com/office/powerpoint/2010/main" val="85224191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169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386348" y="3157607"/>
            <a:ext cx="70637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4000" dirty="0" smtClean="0">
                <a:latin typeface="Verdana" panose="020B0604030504040204" pitchFamily="34" charset="0"/>
              </a:rPr>
              <a:t>“SISTEMAS OPERATIVOS”</a:t>
            </a:r>
            <a:endParaRPr lang="es-ES" altLang="es-MX" sz="40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86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Predicción Trafico Móvil</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4267200" y="5910655"/>
            <a:ext cx="4572000" cy="338554"/>
          </a:xfrm>
          <a:prstGeom prst="rect">
            <a:avLst/>
          </a:prstGeom>
        </p:spPr>
        <p:txBody>
          <a:bodyPr>
            <a:spAutoFit/>
          </a:bodyPr>
          <a:lstStyle/>
          <a:p>
            <a:pPr algn="just"/>
            <a:r>
              <a:rPr lang="en-U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Cisco Visual Networking Index: Global Mobile Data Traffic Forecast Update, 2015–2020. White Paper. 2016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9" name="Imagen 8"/>
          <p:cNvPicPr>
            <a:picLocks noChangeAspect="1"/>
          </p:cNvPicPr>
          <p:nvPr/>
        </p:nvPicPr>
        <p:blipFill>
          <a:blip r:embed="rId2"/>
          <a:stretch>
            <a:fillRect/>
          </a:stretch>
        </p:blipFill>
        <p:spPr>
          <a:xfrm>
            <a:off x="444499" y="1676400"/>
            <a:ext cx="8422465" cy="3652837"/>
          </a:xfrm>
          <a:prstGeom prst="rect">
            <a:avLst/>
          </a:prstGeom>
        </p:spPr>
      </p:pic>
      <p:pic>
        <p:nvPicPr>
          <p:cNvPr id="10" name="Imagen 9"/>
          <p:cNvPicPr>
            <a:picLocks noChangeAspect="1"/>
          </p:cNvPicPr>
          <p:nvPr/>
        </p:nvPicPr>
        <p:blipFill>
          <a:blip r:embed="rId3"/>
          <a:stretch>
            <a:fillRect/>
          </a:stretch>
        </p:blipFill>
        <p:spPr>
          <a:xfrm>
            <a:off x="5753100" y="852488"/>
            <a:ext cx="3162300" cy="523875"/>
          </a:xfrm>
          <a:prstGeom prst="rect">
            <a:avLst/>
          </a:prstGeom>
        </p:spPr>
      </p:pic>
      <p:sp>
        <p:nvSpPr>
          <p:cNvPr id="11" name="Elipse 10"/>
          <p:cNvSpPr/>
          <p:nvPr/>
        </p:nvSpPr>
        <p:spPr>
          <a:xfrm>
            <a:off x="5918200" y="795742"/>
            <a:ext cx="660400" cy="577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Flecha derecha 1"/>
          <p:cNvSpPr/>
          <p:nvPr/>
        </p:nvSpPr>
        <p:spPr>
          <a:xfrm>
            <a:off x="5346700" y="977900"/>
            <a:ext cx="406400" cy="2667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167066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itchFamily="34" charset="0"/>
              </a:rPr>
              <a:t>Android</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000250"/>
            <a:ext cx="3733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7 CuadroTexto"/>
          <p:cNvSpPr txBox="1">
            <a:spLocks noChangeArrowheads="1"/>
          </p:cNvSpPr>
          <p:nvPr/>
        </p:nvSpPr>
        <p:spPr bwMode="auto">
          <a:xfrm>
            <a:off x="1571625" y="4357688"/>
            <a:ext cx="7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   </a:t>
            </a:r>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1163638"/>
            <a:ext cx="7143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8 Rectángulo"/>
          <p:cNvSpPr/>
          <p:nvPr/>
        </p:nvSpPr>
        <p:spPr>
          <a:xfrm>
            <a:off x="524029" y="1008062"/>
            <a:ext cx="5072062" cy="2462213"/>
          </a:xfrm>
          <a:prstGeom prst="rect">
            <a:avLst/>
          </a:prstGeom>
          <a:solidFill>
            <a:schemeClr val="accent3">
              <a:lumMod val="60000"/>
              <a:lumOff val="40000"/>
            </a:schemeClr>
          </a:solidFill>
        </p:spPr>
        <p:txBody>
          <a:bodyPr>
            <a:spAutoFit/>
          </a:bodyPr>
          <a:lstStyle/>
          <a:p>
            <a:pPr algn="just">
              <a:defRPr/>
            </a:pPr>
            <a:r>
              <a:rPr lang="es-ES" sz="2200" dirty="0">
                <a:latin typeface="Verdana" pitchFamily="34" charset="0"/>
              </a:rPr>
              <a:t>El sistema </a:t>
            </a:r>
            <a:r>
              <a:rPr lang="es-ES" sz="2200" b="1" dirty="0" err="1">
                <a:latin typeface="Verdana" pitchFamily="34" charset="0"/>
              </a:rPr>
              <a:t>Android</a:t>
            </a:r>
            <a:r>
              <a:rPr lang="es-ES" sz="2200" dirty="0">
                <a:latin typeface="Verdana" pitchFamily="34" charset="0"/>
              </a:rPr>
              <a:t> fue desarrollado inicialmente por </a:t>
            </a:r>
            <a:r>
              <a:rPr lang="es-ES" sz="2200" dirty="0" err="1">
                <a:latin typeface="Verdana" pitchFamily="34" charset="0"/>
              </a:rPr>
              <a:t>Android</a:t>
            </a:r>
            <a:r>
              <a:rPr lang="es-ES" sz="2200" dirty="0">
                <a:latin typeface="Verdana" pitchFamily="34" charset="0"/>
              </a:rPr>
              <a:t> Inc., que fue adquirida por </a:t>
            </a:r>
            <a:r>
              <a:rPr lang="es-ES" sz="2200" b="1" dirty="0">
                <a:latin typeface="Verdana" pitchFamily="34" charset="0"/>
              </a:rPr>
              <a:t>Google en el año 2005</a:t>
            </a:r>
            <a:r>
              <a:rPr lang="es-ES" sz="2200" dirty="0">
                <a:latin typeface="Verdana" pitchFamily="34" charset="0"/>
              </a:rPr>
              <a:t>. Pero hasta el año 2007, con la formación de la compañía </a:t>
            </a:r>
            <a:r>
              <a:rPr lang="es-ES" sz="2200" i="1" dirty="0">
                <a:latin typeface="Verdana" pitchFamily="34" charset="0"/>
              </a:rPr>
              <a:t>Open </a:t>
            </a:r>
            <a:r>
              <a:rPr lang="es-ES" sz="2200" i="1" dirty="0" err="1">
                <a:latin typeface="Verdana" pitchFamily="34" charset="0"/>
              </a:rPr>
              <a:t>Handset</a:t>
            </a:r>
            <a:r>
              <a:rPr lang="es-ES" sz="2200" i="1" dirty="0">
                <a:latin typeface="Verdana" pitchFamily="34" charset="0"/>
              </a:rPr>
              <a:t> Alliance, no se estrenó.  </a:t>
            </a:r>
          </a:p>
        </p:txBody>
      </p:sp>
      <p:sp>
        <p:nvSpPr>
          <p:cNvPr id="14" name="9 Rectángulo"/>
          <p:cNvSpPr>
            <a:spLocks noChangeArrowheads="1"/>
          </p:cNvSpPr>
          <p:nvPr/>
        </p:nvSpPr>
        <p:spPr bwMode="auto">
          <a:xfrm>
            <a:off x="1091381" y="3571875"/>
            <a:ext cx="7766869"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200" i="1" dirty="0">
                <a:latin typeface="Verdana" panose="020B0604030504040204" pitchFamily="34" charset="0"/>
              </a:rPr>
              <a:t> </a:t>
            </a:r>
          </a:p>
          <a:p>
            <a:pPr algn="just" eaLnBrk="1" hangingPunct="1"/>
            <a:r>
              <a:rPr lang="es-ES" altLang="es-MX" sz="2200" dirty="0">
                <a:latin typeface="Verdana" panose="020B0604030504040204" pitchFamily="34" charset="0"/>
              </a:rPr>
              <a:t>La </a:t>
            </a:r>
            <a:r>
              <a:rPr lang="es-ES" altLang="es-MX" sz="2200" b="1" i="1" dirty="0">
                <a:latin typeface="Verdana" panose="020B0604030504040204" pitchFamily="34" charset="0"/>
              </a:rPr>
              <a:t>Open </a:t>
            </a:r>
            <a:r>
              <a:rPr lang="es-ES" altLang="es-MX" sz="2200" b="1" i="1" dirty="0" err="1">
                <a:latin typeface="Verdana" panose="020B0604030504040204" pitchFamily="34" charset="0"/>
              </a:rPr>
              <a:t>Handset</a:t>
            </a:r>
            <a:r>
              <a:rPr lang="es-ES" altLang="es-MX" sz="2200" b="1" i="1" dirty="0">
                <a:latin typeface="Verdana" panose="020B0604030504040204" pitchFamily="34" charset="0"/>
              </a:rPr>
              <a:t> Alliance </a:t>
            </a:r>
            <a:r>
              <a:rPr lang="es-ES" altLang="es-MX" sz="2200" dirty="0">
                <a:latin typeface="Verdana" panose="020B0604030504040204" pitchFamily="34" charset="0"/>
              </a:rPr>
              <a:t>es un consorcio de 78 compañías de hardware, software y telecomunicaciones entre las que se encuentran Texas Instruments, Broadcom </a:t>
            </a:r>
            <a:r>
              <a:rPr lang="es-ES" altLang="es-MX" sz="2200" dirty="0" err="1">
                <a:latin typeface="Verdana" panose="020B0604030504040204" pitchFamily="34" charset="0"/>
              </a:rPr>
              <a:t>Corporation</a:t>
            </a:r>
            <a:r>
              <a:rPr lang="es-ES" altLang="es-MX" sz="2200" dirty="0">
                <a:latin typeface="Verdana" panose="020B0604030504040204" pitchFamily="34" charset="0"/>
              </a:rPr>
              <a:t>, </a:t>
            </a:r>
            <a:r>
              <a:rPr lang="es-ES" altLang="es-MX" sz="2200" dirty="0" err="1">
                <a:latin typeface="Verdana" panose="020B0604030504040204" pitchFamily="34" charset="0"/>
              </a:rPr>
              <a:t>Nvidia</a:t>
            </a:r>
            <a:r>
              <a:rPr lang="es-ES" altLang="es-MX" sz="2200" dirty="0">
                <a:latin typeface="Verdana" panose="020B0604030504040204" pitchFamily="34" charset="0"/>
              </a:rPr>
              <a:t>, </a:t>
            </a:r>
            <a:r>
              <a:rPr lang="es-ES" altLang="es-MX" sz="2200" dirty="0" err="1">
                <a:latin typeface="Verdana" panose="020B0604030504040204" pitchFamily="34" charset="0"/>
              </a:rPr>
              <a:t>Qualcomm</a:t>
            </a:r>
            <a:r>
              <a:rPr lang="es-ES" altLang="es-MX" sz="2200" dirty="0">
                <a:latin typeface="Verdana" panose="020B0604030504040204" pitchFamily="34" charset="0"/>
              </a:rPr>
              <a:t>, Samsung </a:t>
            </a:r>
            <a:r>
              <a:rPr lang="es-ES" altLang="es-MX" sz="2200" dirty="0" err="1">
                <a:latin typeface="Verdana" panose="020B0604030504040204" pitchFamily="34" charset="0"/>
              </a:rPr>
              <a:t>Electronics</a:t>
            </a:r>
            <a:r>
              <a:rPr lang="es-ES" altLang="es-MX" sz="2200" dirty="0">
                <a:latin typeface="Verdana" panose="020B0604030504040204" pitchFamily="34" charset="0"/>
              </a:rPr>
              <a:t>, Sprint Nextel, Intel, LG, Motorola y T-Mobile. </a:t>
            </a:r>
          </a:p>
        </p:txBody>
      </p:sp>
    </p:spTree>
    <p:extLst>
      <p:ext uri="{BB962C8B-B14F-4D97-AF65-F5344CB8AC3E}">
        <p14:creationId xmlns:p14="http://schemas.microsoft.com/office/powerpoint/2010/main" val="309913824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174750"/>
            <a:ext cx="3733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itchFamily="34" charset="0"/>
              </a:rPr>
              <a:t>Android</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79" y="1734126"/>
            <a:ext cx="4823347" cy="335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43814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itchFamily="34" charset="0"/>
              </a:rPr>
              <a:t>Android</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sp>
        <p:nvSpPr>
          <p:cNvPr id="10" name="7 CuadroTexto"/>
          <p:cNvSpPr txBox="1">
            <a:spLocks noChangeArrowheads="1"/>
          </p:cNvSpPr>
          <p:nvPr/>
        </p:nvSpPr>
        <p:spPr bwMode="auto">
          <a:xfrm>
            <a:off x="1571625" y="4357688"/>
            <a:ext cx="7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   </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701675"/>
            <a:ext cx="771525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92700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itchFamily="34" charset="0"/>
              </a:rPr>
              <a:t>Android</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grpSp>
        <p:nvGrpSpPr>
          <p:cNvPr id="3" name="Grupo 2"/>
          <p:cNvGrpSpPr/>
          <p:nvPr/>
        </p:nvGrpSpPr>
        <p:grpSpPr>
          <a:xfrm>
            <a:off x="550863" y="1050298"/>
            <a:ext cx="8593137" cy="4500562"/>
            <a:chOff x="407988" y="1071563"/>
            <a:chExt cx="8593137" cy="4500562"/>
          </a:xfrm>
        </p:grpSpPr>
        <p:sp>
          <p:nvSpPr>
            <p:cNvPr id="10" name="7 CuadroTexto"/>
            <p:cNvSpPr txBox="1">
              <a:spLocks noChangeArrowheads="1"/>
            </p:cNvSpPr>
            <p:nvPr/>
          </p:nvSpPr>
          <p:spPr bwMode="auto">
            <a:xfrm>
              <a:off x="1571625" y="4357688"/>
              <a:ext cx="7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   </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1071563"/>
              <a:ext cx="8593137"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6076335" y="4881716"/>
              <a:ext cx="1401097" cy="221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3610292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itchFamily="34" charset="0"/>
              </a:rPr>
              <a:t>Android</a:t>
            </a:r>
            <a:endParaRPr lang="es-ES" altLang="es-MX" sz="3200" dirty="0">
              <a:latin typeface="Verdana" panose="020B0604030504040204" pitchFamily="34" charset="0"/>
              <a:ea typeface="Verdana" panose="020B0604030504040204" pitchFamily="34" charset="0"/>
              <a:cs typeface="Verdana" panose="020B0604030504040204" pitchFamily="34" charset="0"/>
            </a:endParaRPr>
          </a:p>
        </p:txBody>
      </p:sp>
      <p:pic>
        <p:nvPicPr>
          <p:cNvPr id="56321" name="Picture 1"/>
          <p:cNvPicPr>
            <a:picLocks noChangeAspect="1" noChangeArrowheads="1"/>
          </p:cNvPicPr>
          <p:nvPr/>
        </p:nvPicPr>
        <p:blipFill>
          <a:blip r:embed="rId2"/>
          <a:srcRect/>
          <a:stretch>
            <a:fillRect/>
          </a:stretch>
        </p:blipFill>
        <p:spPr bwMode="auto">
          <a:xfrm>
            <a:off x="737302" y="999460"/>
            <a:ext cx="2597505" cy="4567791"/>
          </a:xfrm>
          <a:prstGeom prst="rect">
            <a:avLst/>
          </a:prstGeom>
          <a:noFill/>
          <a:ln w="9525">
            <a:noFill/>
            <a:miter lim="800000"/>
            <a:headEnd/>
            <a:tailEnd/>
          </a:ln>
          <a:effectLst/>
        </p:spPr>
      </p:pic>
      <p:sp>
        <p:nvSpPr>
          <p:cNvPr id="11" name="10 Rectángulo"/>
          <p:cNvSpPr/>
          <p:nvPr/>
        </p:nvSpPr>
        <p:spPr>
          <a:xfrm>
            <a:off x="653484" y="5604763"/>
            <a:ext cx="2712602" cy="584775"/>
          </a:xfrm>
          <a:prstGeom prst="rect">
            <a:avLst/>
          </a:prstGeom>
        </p:spPr>
        <p:txBody>
          <a:bodyPr wrap="none">
            <a:spAutoFit/>
          </a:bodyPr>
          <a:lstStyle/>
          <a:p>
            <a:pPr algn="ctr"/>
            <a:r>
              <a:rPr lang="es-ES" sz="1600" dirty="0" smtClean="0">
                <a:latin typeface="Verdana" pitchFamily="34" charset="0"/>
                <a:ea typeface="Verdana" pitchFamily="34" charset="0"/>
                <a:cs typeface="Verdana" pitchFamily="34" charset="0"/>
              </a:rPr>
              <a:t>Pantalla de Inicio </a:t>
            </a:r>
          </a:p>
          <a:p>
            <a:pPr algn="ctr"/>
            <a:r>
              <a:rPr lang="es-ES" sz="1600" dirty="0" smtClean="0">
                <a:latin typeface="Verdana" pitchFamily="34" charset="0"/>
                <a:ea typeface="Verdana" pitchFamily="34" charset="0"/>
                <a:cs typeface="Verdana" pitchFamily="34" charset="0"/>
              </a:rPr>
              <a:t>de </a:t>
            </a:r>
            <a:r>
              <a:rPr lang="es-ES" sz="1600" dirty="0" err="1" smtClean="0">
                <a:latin typeface="Verdana" pitchFamily="34" charset="0"/>
                <a:ea typeface="Verdana" pitchFamily="34" charset="0"/>
                <a:cs typeface="Verdana" pitchFamily="34" charset="0"/>
                <a:hlinkClick r:id="rId3" tooltip="Android Nougat"/>
              </a:rPr>
              <a:t>Android</a:t>
            </a:r>
            <a:r>
              <a:rPr lang="es-ES" sz="1600" dirty="0" smtClean="0">
                <a:latin typeface="Verdana" pitchFamily="34" charset="0"/>
                <a:ea typeface="Verdana" pitchFamily="34" charset="0"/>
                <a:cs typeface="Verdana" pitchFamily="34" charset="0"/>
                <a:hlinkClick r:id="rId3" tooltip="Android Nougat"/>
              </a:rPr>
              <a:t> 7.1 "</a:t>
            </a:r>
            <a:r>
              <a:rPr lang="es-ES" sz="1600" dirty="0" err="1" smtClean="0">
                <a:latin typeface="Verdana" pitchFamily="34" charset="0"/>
                <a:ea typeface="Verdana" pitchFamily="34" charset="0"/>
                <a:cs typeface="Verdana" pitchFamily="34" charset="0"/>
                <a:hlinkClick r:id="rId3" tooltip="Android Nougat"/>
              </a:rPr>
              <a:t>Nougat</a:t>
            </a:r>
            <a:r>
              <a:rPr lang="es-ES" sz="1600" dirty="0" smtClean="0">
                <a:latin typeface="Verdana" pitchFamily="34" charset="0"/>
                <a:ea typeface="Verdana" pitchFamily="34" charset="0"/>
                <a:cs typeface="Verdana" pitchFamily="34" charset="0"/>
                <a:hlinkClick r:id="rId3" tooltip="Android Nougat"/>
              </a:rPr>
              <a:t>"</a:t>
            </a:r>
            <a:endParaRPr lang="es-ES" sz="1600" dirty="0">
              <a:latin typeface="Verdana" pitchFamily="34" charset="0"/>
              <a:ea typeface="Verdana" pitchFamily="34" charset="0"/>
              <a:cs typeface="Verdana" pitchFamily="34" charset="0"/>
            </a:endParaRPr>
          </a:p>
        </p:txBody>
      </p:sp>
      <p:pic>
        <p:nvPicPr>
          <p:cNvPr id="249858" name="Picture 2"/>
          <p:cNvPicPr>
            <a:picLocks noChangeAspect="1" noChangeArrowheads="1"/>
          </p:cNvPicPr>
          <p:nvPr/>
        </p:nvPicPr>
        <p:blipFill>
          <a:blip r:embed="rId4" cstate="print"/>
          <a:srcRect/>
          <a:stretch>
            <a:fillRect/>
          </a:stretch>
        </p:blipFill>
        <p:spPr bwMode="auto">
          <a:xfrm>
            <a:off x="536170" y="127591"/>
            <a:ext cx="1055241" cy="740292"/>
          </a:xfrm>
          <a:prstGeom prst="rect">
            <a:avLst/>
          </a:prstGeom>
          <a:noFill/>
          <a:ln w="9525">
            <a:noFill/>
            <a:miter lim="800000"/>
            <a:headEnd/>
            <a:tailEnd/>
          </a:ln>
          <a:effectLst/>
        </p:spPr>
      </p:pic>
      <p:graphicFrame>
        <p:nvGraphicFramePr>
          <p:cNvPr id="13" name="12 Tabla"/>
          <p:cNvGraphicFramePr>
            <a:graphicFrameLocks noGrp="1"/>
          </p:cNvGraphicFramePr>
          <p:nvPr/>
        </p:nvGraphicFramePr>
        <p:xfrm>
          <a:off x="3448492" y="937790"/>
          <a:ext cx="5546651" cy="1005840"/>
        </p:xfrm>
        <a:graphic>
          <a:graphicData uri="http://schemas.openxmlformats.org/drawingml/2006/table">
            <a:tbl>
              <a:tblPr/>
              <a:tblGrid>
                <a:gridCol w="5546651">
                  <a:extLst>
                    <a:ext uri="{9D8B030D-6E8A-4147-A177-3AD203B41FA5}">
                      <a16:colId xmlns:a16="http://schemas.microsoft.com/office/drawing/2014/main" val="20000"/>
                    </a:ext>
                  </a:extLst>
                </a:gridCol>
              </a:tblGrid>
              <a:tr h="2625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Desarrollador:  </a:t>
                      </a:r>
                      <a:r>
                        <a:rPr lang="es-ES" b="1" dirty="0" smtClean="0">
                          <a:hlinkClick r:id="rId5" tooltip="Google"/>
                        </a:rPr>
                        <a:t>Google</a:t>
                      </a:r>
                      <a:r>
                        <a:rPr lang="es-ES" b="1" dirty="0" smtClean="0"/>
                        <a:t>  </a:t>
                      </a:r>
                      <a:r>
                        <a:rPr lang="es-ES" b="1" dirty="0" smtClean="0">
                          <a:hlinkClick r:id="rId6" tooltip="Open Handset Alliance"/>
                        </a:rPr>
                        <a:t>Open </a:t>
                      </a:r>
                      <a:r>
                        <a:rPr lang="es-ES" b="1" dirty="0" err="1" smtClean="0">
                          <a:hlinkClick r:id="rId6" tooltip="Open Handset Alliance"/>
                        </a:rPr>
                        <a:t>Handset</a:t>
                      </a:r>
                      <a:r>
                        <a:rPr lang="es-ES" b="1" dirty="0" smtClean="0">
                          <a:hlinkClick r:id="rId6" tooltip="Open Handset Alliance"/>
                        </a:rPr>
                        <a:t> Alliance</a:t>
                      </a:r>
                      <a:endParaRPr lang="es-ES" dirty="0" smtClean="0"/>
                    </a:p>
                    <a:p>
                      <a:pPr algn="ctr"/>
                      <a:endParaRPr lang="es-ES" dirty="0"/>
                    </a:p>
                  </a:txBody>
                  <a:tcPr anchor="ctr">
                    <a:lnL>
                      <a:noFill/>
                    </a:lnL>
                    <a:lnR>
                      <a:noFill/>
                    </a:lnR>
                    <a:lnT>
                      <a:noFill/>
                    </a:lnT>
                    <a:lnB>
                      <a:noFill/>
                    </a:lnB>
                    <a:solidFill>
                      <a:srgbClr val="DCEAEC"/>
                    </a:solidFill>
                  </a:tcPr>
                </a:tc>
                <a:extLst>
                  <a:ext uri="{0D108BD9-81ED-4DB2-BD59-A6C34878D82A}">
                    <a16:rowId xmlns:a16="http://schemas.microsoft.com/office/drawing/2014/main" val="10000"/>
                  </a:ext>
                </a:extLst>
              </a:tr>
              <a:tr h="150016">
                <a:tc>
                  <a:txBody>
                    <a:bodyPr/>
                    <a:lstStyle/>
                    <a:p>
                      <a:endParaRPr lang="es-ES" dirty="0"/>
                    </a:p>
                  </a:txBody>
                  <a:tcPr anchor="ctr">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4" name="13 Tabla"/>
          <p:cNvGraphicFramePr>
            <a:graphicFrameLocks noGrp="1"/>
          </p:cNvGraphicFramePr>
          <p:nvPr/>
        </p:nvGraphicFramePr>
        <p:xfrm>
          <a:off x="4621176" y="1735259"/>
          <a:ext cx="4086889" cy="4301880"/>
        </p:xfrm>
        <a:graphic>
          <a:graphicData uri="http://schemas.openxmlformats.org/drawingml/2006/table">
            <a:tbl>
              <a:tblPr/>
              <a:tblGrid>
                <a:gridCol w="1926005">
                  <a:extLst>
                    <a:ext uri="{9D8B030D-6E8A-4147-A177-3AD203B41FA5}">
                      <a16:colId xmlns:a16="http://schemas.microsoft.com/office/drawing/2014/main" val="20000"/>
                    </a:ext>
                  </a:extLst>
                </a:gridCol>
                <a:gridCol w="2160884">
                  <a:extLst>
                    <a:ext uri="{9D8B030D-6E8A-4147-A177-3AD203B41FA5}">
                      <a16:colId xmlns:a16="http://schemas.microsoft.com/office/drawing/2014/main" val="20001"/>
                    </a:ext>
                  </a:extLst>
                </a:gridCol>
              </a:tblGrid>
              <a:tr h="198244">
                <a:tc>
                  <a:txBody>
                    <a:bodyPr/>
                    <a:lstStyle/>
                    <a:p>
                      <a:r>
                        <a:rPr lang="es-ES" sz="1000" dirty="0">
                          <a:latin typeface="Verdana" pitchFamily="34" charset="0"/>
                          <a:ea typeface="Verdana" pitchFamily="34" charset="0"/>
                          <a:cs typeface="Verdana" pitchFamily="34" charset="0"/>
                          <a:hlinkClick r:id="rId7" tooltip="Ingeniería de software"/>
                        </a:rPr>
                        <a:t>Modelo de desarrollo</a:t>
                      </a:r>
                      <a:endParaRPr lang="es-ES" sz="1000" dirty="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8" tooltip="Software libre y de código abierto"/>
                        </a:rPr>
                        <a:t>Código abierto</a:t>
                      </a:r>
                      <a:r>
                        <a:rPr lang="es-ES" sz="1000" baseline="30000">
                          <a:latin typeface="Verdana" pitchFamily="34" charset="0"/>
                          <a:ea typeface="Verdana" pitchFamily="34" charset="0"/>
                          <a:cs typeface="Verdana" pitchFamily="34" charset="0"/>
                          <a:hlinkClick r:id="rId9"/>
                        </a:rPr>
                        <a:t>[1]</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0"/>
                  </a:ext>
                </a:extLst>
              </a:tr>
              <a:tr h="198244">
                <a:tc>
                  <a:txBody>
                    <a:bodyPr/>
                    <a:lstStyle/>
                    <a:p>
                      <a:r>
                        <a:rPr lang="es-ES" sz="1000">
                          <a:latin typeface="Verdana" pitchFamily="34" charset="0"/>
                          <a:ea typeface="Verdana" pitchFamily="34" charset="0"/>
                          <a:cs typeface="Verdana" pitchFamily="34" charset="0"/>
                        </a:rPr>
                        <a:t>Lanzamiento inicial</a:t>
                      </a: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10" tooltip="Portal:Actualidad/23 de septiembre de 2008"/>
                        </a:rPr>
                        <a:t>23 de septiembre de 2008</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11"/>
                        </a:rPr>
                        <a:t>info</a:t>
                      </a:r>
                      <a:r>
                        <a:rPr lang="es-ES" sz="1000">
                          <a:latin typeface="Verdana" pitchFamily="34" charset="0"/>
                          <a:ea typeface="Verdana" pitchFamily="34" charset="0"/>
                          <a:cs typeface="Verdana" pitchFamily="34" charset="0"/>
                        </a:rPr>
                        <a:t>)</a:t>
                      </a:r>
                    </a:p>
                  </a:txBody>
                  <a:tcPr marL="49561" marR="49561" marT="24780" marB="24780" anchor="ctr">
                    <a:lnL>
                      <a:noFill/>
                    </a:lnL>
                    <a:lnR>
                      <a:noFill/>
                    </a:lnR>
                    <a:lnT>
                      <a:noFill/>
                    </a:lnT>
                    <a:lnB>
                      <a:noFill/>
                    </a:lnB>
                  </a:tcPr>
                </a:tc>
                <a:extLst>
                  <a:ext uri="{0D108BD9-81ED-4DB2-BD59-A6C34878D82A}">
                    <a16:rowId xmlns:a16="http://schemas.microsoft.com/office/drawing/2014/main" val="10001"/>
                  </a:ext>
                </a:extLst>
              </a:tr>
              <a:tr h="495610">
                <a:tc>
                  <a:txBody>
                    <a:bodyPr/>
                    <a:lstStyle/>
                    <a:p>
                      <a:r>
                        <a:rPr lang="es-ES" sz="1000">
                          <a:latin typeface="Verdana" pitchFamily="34" charset="0"/>
                          <a:ea typeface="Verdana" pitchFamily="34" charset="0"/>
                          <a:cs typeface="Verdana" pitchFamily="34" charset="0"/>
                          <a:hlinkClick r:id="rId12" tooltip="Fases del desarrollo de software"/>
                        </a:rPr>
                        <a:t>Última versión estable</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13" tooltip="Turrón"/>
                        </a:rPr>
                        <a:t>7.1.2 "Turrón"</a:t>
                      </a:r>
                      <a:r>
                        <a:rPr lang="es-ES" sz="1000">
                          <a:latin typeface="Verdana" pitchFamily="34" charset="0"/>
                          <a:ea typeface="Verdana" pitchFamily="34" charset="0"/>
                          <a:cs typeface="Verdana" pitchFamily="34" charset="0"/>
                        </a:rPr>
                        <a:t> /</a:t>
                      </a:r>
                      <a:br>
                        <a:rPr lang="es-ES" sz="1000">
                          <a:latin typeface="Verdana" pitchFamily="34" charset="0"/>
                          <a:ea typeface="Verdana" pitchFamily="34" charset="0"/>
                          <a:cs typeface="Verdana" pitchFamily="34" charset="0"/>
                        </a:rPr>
                      </a:br>
                      <a:r>
                        <a:rPr lang="es-ES" sz="1000">
                          <a:latin typeface="Verdana" pitchFamily="34" charset="0"/>
                          <a:ea typeface="Verdana" pitchFamily="34" charset="0"/>
                          <a:cs typeface="Verdana" pitchFamily="34" charset="0"/>
                          <a:hlinkClick r:id="rId14" tooltip="04 de abril"/>
                        </a:rPr>
                        <a:t>04 de abril</a:t>
                      </a:r>
                      <a:r>
                        <a:rPr lang="es-ES" sz="1000">
                          <a:latin typeface="Verdana" pitchFamily="34" charset="0"/>
                          <a:ea typeface="Verdana" pitchFamily="34" charset="0"/>
                          <a:cs typeface="Verdana" pitchFamily="34" charset="0"/>
                        </a:rPr>
                        <a:t> de </a:t>
                      </a:r>
                      <a:r>
                        <a:rPr lang="es-ES" sz="1000">
                          <a:latin typeface="Verdana" pitchFamily="34" charset="0"/>
                          <a:ea typeface="Verdana" pitchFamily="34" charset="0"/>
                          <a:cs typeface="Verdana" pitchFamily="34" charset="0"/>
                          <a:hlinkClick r:id="rId15" tooltip="2017"/>
                        </a:rPr>
                        <a:t>2017</a:t>
                      </a:r>
                      <a:r>
                        <a:rPr lang="es-ES" sz="1000">
                          <a:latin typeface="Verdana" pitchFamily="34" charset="0"/>
                          <a:ea typeface="Verdana" pitchFamily="34" charset="0"/>
                          <a:cs typeface="Verdana" pitchFamily="34" charset="0"/>
                        </a:rPr>
                        <a:t> (2 meses y 8 días)</a:t>
                      </a:r>
                    </a:p>
                  </a:txBody>
                  <a:tcPr marL="49561" marR="49561" marT="24780" marB="24780" anchor="ctr">
                    <a:lnL>
                      <a:noFill/>
                    </a:lnL>
                    <a:lnR>
                      <a:noFill/>
                    </a:lnR>
                    <a:lnT>
                      <a:noFill/>
                    </a:lnT>
                    <a:lnB>
                      <a:noFill/>
                    </a:lnB>
                  </a:tcPr>
                </a:tc>
                <a:extLst>
                  <a:ext uri="{0D108BD9-81ED-4DB2-BD59-A6C34878D82A}">
                    <a16:rowId xmlns:a16="http://schemas.microsoft.com/office/drawing/2014/main" val="10002"/>
                  </a:ext>
                </a:extLst>
              </a:tr>
              <a:tr h="495610">
                <a:tc>
                  <a:txBody>
                    <a:bodyPr/>
                    <a:lstStyle/>
                    <a:p>
                      <a:r>
                        <a:rPr lang="es-ES" sz="1000">
                          <a:latin typeface="Verdana" pitchFamily="34" charset="0"/>
                          <a:ea typeface="Verdana" pitchFamily="34" charset="0"/>
                          <a:cs typeface="Verdana" pitchFamily="34" charset="0"/>
                          <a:hlinkClick r:id="rId12" tooltip="Fases del desarrollo de software"/>
                        </a:rPr>
                        <a:t>Última versión en pruebas</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3" tooltip="Android Nougat"/>
                        </a:rPr>
                        <a:t>8.0 "O"</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16" tooltip="Oreo"/>
                        </a:rPr>
                        <a:t>Oreo</a:t>
                      </a:r>
                      <a:r>
                        <a:rPr lang="es-ES" sz="1000">
                          <a:latin typeface="Verdana" pitchFamily="34" charset="0"/>
                          <a:ea typeface="Verdana" pitchFamily="34" charset="0"/>
                          <a:cs typeface="Verdana" pitchFamily="34" charset="0"/>
                        </a:rPr>
                        <a:t>)</a:t>
                      </a:r>
                      <a:br>
                        <a:rPr lang="es-ES" sz="1000">
                          <a:latin typeface="Verdana" pitchFamily="34" charset="0"/>
                          <a:ea typeface="Verdana" pitchFamily="34" charset="0"/>
                          <a:cs typeface="Verdana" pitchFamily="34" charset="0"/>
                        </a:rPr>
                      </a:br>
                      <a:r>
                        <a:rPr lang="es-ES" sz="1000">
                          <a:latin typeface="Verdana" pitchFamily="34" charset="0"/>
                          <a:ea typeface="Verdana" pitchFamily="34" charset="0"/>
                          <a:cs typeface="Verdana" pitchFamily="34" charset="0"/>
                          <a:hlinkClick r:id="rId17" tooltip="21 de marzo"/>
                        </a:rPr>
                        <a:t>21 de marzo</a:t>
                      </a:r>
                      <a:r>
                        <a:rPr lang="es-ES" sz="1000">
                          <a:latin typeface="Verdana" pitchFamily="34" charset="0"/>
                          <a:ea typeface="Verdana" pitchFamily="34" charset="0"/>
                          <a:cs typeface="Verdana" pitchFamily="34" charset="0"/>
                        </a:rPr>
                        <a:t> de </a:t>
                      </a:r>
                      <a:r>
                        <a:rPr lang="es-ES" sz="1000">
                          <a:latin typeface="Verdana" pitchFamily="34" charset="0"/>
                          <a:ea typeface="Verdana" pitchFamily="34" charset="0"/>
                          <a:cs typeface="Verdana" pitchFamily="34" charset="0"/>
                          <a:hlinkClick r:id="rId15" tooltip="2017"/>
                        </a:rPr>
                        <a:t>2017</a:t>
                      </a:r>
                      <a:r>
                        <a:rPr lang="es-ES" sz="1000">
                          <a:latin typeface="Verdana" pitchFamily="34" charset="0"/>
                          <a:ea typeface="Verdana" pitchFamily="34" charset="0"/>
                          <a:cs typeface="Verdana" pitchFamily="34" charset="0"/>
                        </a:rPr>
                        <a:t> (2 meses y 22 días)</a:t>
                      </a:r>
                    </a:p>
                  </a:txBody>
                  <a:tcPr marL="49561" marR="49561" marT="24780" marB="24780" anchor="ctr">
                    <a:lnL>
                      <a:noFill/>
                    </a:lnL>
                    <a:lnR>
                      <a:noFill/>
                    </a:lnR>
                    <a:lnT>
                      <a:noFill/>
                    </a:lnT>
                    <a:lnB>
                      <a:noFill/>
                    </a:lnB>
                  </a:tcPr>
                </a:tc>
                <a:extLst>
                  <a:ext uri="{0D108BD9-81ED-4DB2-BD59-A6C34878D82A}">
                    <a16:rowId xmlns:a16="http://schemas.microsoft.com/office/drawing/2014/main" val="10003"/>
                  </a:ext>
                </a:extLst>
              </a:tr>
              <a:tr h="792976">
                <a:tc>
                  <a:txBody>
                    <a:bodyPr/>
                    <a:lstStyle/>
                    <a:p>
                      <a:r>
                        <a:rPr lang="es-ES" sz="1000">
                          <a:latin typeface="Verdana" pitchFamily="34" charset="0"/>
                          <a:ea typeface="Verdana" pitchFamily="34" charset="0"/>
                          <a:cs typeface="Verdana" pitchFamily="34" charset="0"/>
                        </a:rPr>
                        <a:t>Tipo de mercado</a:t>
                      </a:r>
                    </a:p>
                  </a:txBody>
                  <a:tcPr marL="49561" marR="49561" marT="24780" marB="24780" anchor="ctr">
                    <a:lnL>
                      <a:noFill/>
                    </a:lnL>
                    <a:lnR>
                      <a:noFill/>
                    </a:lnR>
                    <a:lnT>
                      <a:noFill/>
                    </a:lnT>
                    <a:lnB>
                      <a:noFill/>
                    </a:lnB>
                  </a:tcPr>
                </a:tc>
                <a:tc>
                  <a:txBody>
                    <a:bodyPr/>
                    <a:lstStyle/>
                    <a:p>
                      <a:r>
                        <a:rPr lang="es-ES" sz="1000" dirty="0">
                          <a:latin typeface="Verdana" pitchFamily="34" charset="0"/>
                          <a:ea typeface="Verdana" pitchFamily="34" charset="0"/>
                          <a:cs typeface="Verdana" pitchFamily="34" charset="0"/>
                          <a:hlinkClick r:id="rId18" tooltip="Teléfono inteligente"/>
                        </a:rPr>
                        <a:t>Teléfonos inteligentes</a:t>
                      </a:r>
                      <a:r>
                        <a:rPr lang="es-ES" sz="1000" dirty="0">
                          <a:latin typeface="Verdana" pitchFamily="34" charset="0"/>
                          <a:ea typeface="Verdana" pitchFamily="34" charset="0"/>
                          <a:cs typeface="Verdana" pitchFamily="34" charset="0"/>
                        </a:rPr>
                        <a:t/>
                      </a:r>
                      <a:br>
                        <a:rPr lang="es-ES" sz="1000" dirty="0">
                          <a:latin typeface="Verdana" pitchFamily="34" charset="0"/>
                          <a:ea typeface="Verdana" pitchFamily="34" charset="0"/>
                          <a:cs typeface="Verdana" pitchFamily="34" charset="0"/>
                        </a:rPr>
                      </a:br>
                      <a:r>
                        <a:rPr lang="es-ES" sz="1000" dirty="0">
                          <a:latin typeface="Verdana" pitchFamily="34" charset="0"/>
                          <a:ea typeface="Verdana" pitchFamily="34" charset="0"/>
                          <a:cs typeface="Verdana" pitchFamily="34" charset="0"/>
                          <a:hlinkClick r:id="rId19" tooltip="Tableta (computadora)"/>
                        </a:rPr>
                        <a:t>Tabletas</a:t>
                      </a:r>
                      <a:r>
                        <a:rPr lang="es-ES" sz="1000" dirty="0">
                          <a:latin typeface="Verdana" pitchFamily="34" charset="0"/>
                          <a:ea typeface="Verdana" pitchFamily="34" charset="0"/>
                          <a:cs typeface="Verdana" pitchFamily="34" charset="0"/>
                        </a:rPr>
                        <a:t/>
                      </a:r>
                      <a:br>
                        <a:rPr lang="es-ES" sz="1000" dirty="0">
                          <a:latin typeface="Verdana" pitchFamily="34" charset="0"/>
                          <a:ea typeface="Verdana" pitchFamily="34" charset="0"/>
                          <a:cs typeface="Verdana" pitchFamily="34" charset="0"/>
                        </a:rPr>
                      </a:br>
                      <a:r>
                        <a:rPr lang="es-ES" sz="1000" dirty="0" err="1">
                          <a:latin typeface="Verdana" pitchFamily="34" charset="0"/>
                          <a:ea typeface="Verdana" pitchFamily="34" charset="0"/>
                          <a:cs typeface="Verdana" pitchFamily="34" charset="0"/>
                          <a:hlinkClick r:id="rId20" tooltip="Android TV"/>
                        </a:rPr>
                        <a:t>Android</a:t>
                      </a:r>
                      <a:r>
                        <a:rPr lang="es-ES" sz="1000" dirty="0">
                          <a:latin typeface="Verdana" pitchFamily="34" charset="0"/>
                          <a:ea typeface="Verdana" pitchFamily="34" charset="0"/>
                          <a:cs typeface="Verdana" pitchFamily="34" charset="0"/>
                          <a:hlinkClick r:id="rId20" tooltip="Android TV"/>
                        </a:rPr>
                        <a:t> TV</a:t>
                      </a:r>
                      <a:r>
                        <a:rPr lang="es-ES" sz="1000" dirty="0">
                          <a:latin typeface="Verdana" pitchFamily="34" charset="0"/>
                          <a:ea typeface="Verdana" pitchFamily="34" charset="0"/>
                          <a:cs typeface="Verdana" pitchFamily="34" charset="0"/>
                        </a:rPr>
                        <a:t/>
                      </a:r>
                      <a:br>
                        <a:rPr lang="es-ES" sz="1000" dirty="0">
                          <a:latin typeface="Verdana" pitchFamily="34" charset="0"/>
                          <a:ea typeface="Verdana" pitchFamily="34" charset="0"/>
                          <a:cs typeface="Verdana" pitchFamily="34" charset="0"/>
                        </a:rPr>
                      </a:br>
                      <a:r>
                        <a:rPr lang="es-ES" sz="1000" dirty="0" err="1">
                          <a:latin typeface="Verdana" pitchFamily="34" charset="0"/>
                          <a:ea typeface="Verdana" pitchFamily="34" charset="0"/>
                          <a:cs typeface="Verdana" pitchFamily="34" charset="0"/>
                          <a:hlinkClick r:id="rId21" tooltip="Android Auto"/>
                        </a:rPr>
                        <a:t>Android</a:t>
                      </a:r>
                      <a:r>
                        <a:rPr lang="es-ES" sz="1000" dirty="0">
                          <a:latin typeface="Verdana" pitchFamily="34" charset="0"/>
                          <a:ea typeface="Verdana" pitchFamily="34" charset="0"/>
                          <a:cs typeface="Verdana" pitchFamily="34" charset="0"/>
                          <a:hlinkClick r:id="rId21" tooltip="Android Auto"/>
                        </a:rPr>
                        <a:t> Auto</a:t>
                      </a:r>
                      <a:r>
                        <a:rPr lang="es-ES" sz="1000" dirty="0">
                          <a:latin typeface="Verdana" pitchFamily="34" charset="0"/>
                          <a:ea typeface="Verdana" pitchFamily="34" charset="0"/>
                          <a:cs typeface="Verdana" pitchFamily="34" charset="0"/>
                        </a:rPr>
                        <a:t/>
                      </a:r>
                      <a:br>
                        <a:rPr lang="es-ES" sz="1000" dirty="0">
                          <a:latin typeface="Verdana" pitchFamily="34" charset="0"/>
                          <a:ea typeface="Verdana" pitchFamily="34" charset="0"/>
                          <a:cs typeface="Verdana" pitchFamily="34" charset="0"/>
                        </a:rPr>
                      </a:br>
                      <a:r>
                        <a:rPr lang="es-ES" sz="1000" dirty="0" err="1">
                          <a:latin typeface="Verdana" pitchFamily="34" charset="0"/>
                          <a:ea typeface="Verdana" pitchFamily="34" charset="0"/>
                          <a:cs typeface="Verdana" pitchFamily="34" charset="0"/>
                          <a:hlinkClick r:id="rId22" tooltip="Android Wear"/>
                        </a:rPr>
                        <a:t>Android</a:t>
                      </a:r>
                      <a:r>
                        <a:rPr lang="es-ES" sz="1000" dirty="0">
                          <a:latin typeface="Verdana" pitchFamily="34" charset="0"/>
                          <a:ea typeface="Verdana" pitchFamily="34" charset="0"/>
                          <a:cs typeface="Verdana" pitchFamily="34" charset="0"/>
                          <a:hlinkClick r:id="rId22" tooltip="Android Wear"/>
                        </a:rPr>
                        <a:t> </a:t>
                      </a:r>
                      <a:r>
                        <a:rPr lang="es-ES" sz="1000" dirty="0" err="1">
                          <a:latin typeface="Verdana" pitchFamily="34" charset="0"/>
                          <a:ea typeface="Verdana" pitchFamily="34" charset="0"/>
                          <a:cs typeface="Verdana" pitchFamily="34" charset="0"/>
                          <a:hlinkClick r:id="rId22" tooltip="Android Wear"/>
                        </a:rPr>
                        <a:t>Wear</a:t>
                      </a:r>
                      <a:endParaRPr lang="es-ES" sz="1000" dirty="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4"/>
                  </a:ext>
                </a:extLst>
              </a:tr>
              <a:tr h="198244">
                <a:tc>
                  <a:txBody>
                    <a:bodyPr/>
                    <a:lstStyle/>
                    <a:p>
                      <a:r>
                        <a:rPr lang="es-ES" sz="1000">
                          <a:latin typeface="Verdana" pitchFamily="34" charset="0"/>
                          <a:ea typeface="Verdana" pitchFamily="34" charset="0"/>
                          <a:cs typeface="Verdana" pitchFamily="34" charset="0"/>
                          <a:hlinkClick r:id="rId23" tooltip="Lenguaje de programación"/>
                        </a:rPr>
                        <a:t>Escrito en</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pt-BR" sz="1000" dirty="0">
                          <a:latin typeface="Verdana" pitchFamily="34" charset="0"/>
                          <a:ea typeface="Verdana" pitchFamily="34" charset="0"/>
                          <a:cs typeface="Verdana" pitchFamily="34" charset="0"/>
                          <a:hlinkClick r:id="rId24" tooltip="Java"/>
                        </a:rPr>
                        <a:t>Java</a:t>
                      </a:r>
                      <a:r>
                        <a:rPr lang="pt-BR" sz="1000" dirty="0">
                          <a:latin typeface="Verdana" pitchFamily="34" charset="0"/>
                          <a:ea typeface="Verdana" pitchFamily="34" charset="0"/>
                          <a:cs typeface="Verdana" pitchFamily="34" charset="0"/>
                        </a:rPr>
                        <a:t> (</a:t>
                      </a:r>
                      <a:r>
                        <a:rPr lang="pt-BR" sz="1000" dirty="0">
                          <a:latin typeface="Verdana" pitchFamily="34" charset="0"/>
                          <a:ea typeface="Verdana" pitchFamily="34" charset="0"/>
                          <a:cs typeface="Verdana" pitchFamily="34" charset="0"/>
                          <a:hlinkClick r:id="rId25" tooltip="UI"/>
                        </a:rPr>
                        <a:t>UI</a:t>
                      </a:r>
                      <a:r>
                        <a:rPr lang="pt-BR" sz="1000" dirty="0">
                          <a:latin typeface="Verdana" pitchFamily="34" charset="0"/>
                          <a:ea typeface="Verdana" pitchFamily="34" charset="0"/>
                          <a:cs typeface="Verdana" pitchFamily="34" charset="0"/>
                        </a:rPr>
                        <a:t>), </a:t>
                      </a:r>
                      <a:r>
                        <a:rPr lang="pt-BR" sz="1000" dirty="0">
                          <a:latin typeface="Verdana" pitchFamily="34" charset="0"/>
                          <a:ea typeface="Verdana" pitchFamily="34" charset="0"/>
                          <a:cs typeface="Verdana" pitchFamily="34" charset="0"/>
                          <a:hlinkClick r:id="rId26" tooltip="C"/>
                        </a:rPr>
                        <a:t>C</a:t>
                      </a:r>
                      <a:r>
                        <a:rPr lang="pt-BR" sz="1000" dirty="0">
                          <a:latin typeface="Verdana" pitchFamily="34" charset="0"/>
                          <a:ea typeface="Verdana" pitchFamily="34" charset="0"/>
                          <a:cs typeface="Verdana" pitchFamily="34" charset="0"/>
                        </a:rPr>
                        <a:t> (</a:t>
                      </a:r>
                      <a:r>
                        <a:rPr lang="pt-BR" sz="1000" dirty="0">
                          <a:latin typeface="Verdana" pitchFamily="34" charset="0"/>
                          <a:ea typeface="Verdana" pitchFamily="34" charset="0"/>
                          <a:cs typeface="Verdana" pitchFamily="34" charset="0"/>
                          <a:hlinkClick r:id="rId27" tooltip="Núcleo"/>
                        </a:rPr>
                        <a:t>núcleo</a:t>
                      </a:r>
                      <a:r>
                        <a:rPr lang="pt-BR" sz="1000" dirty="0">
                          <a:latin typeface="Verdana" pitchFamily="34" charset="0"/>
                          <a:ea typeface="Verdana" pitchFamily="34" charset="0"/>
                          <a:cs typeface="Verdana" pitchFamily="34" charset="0"/>
                        </a:rPr>
                        <a:t>), </a:t>
                      </a:r>
                      <a:r>
                        <a:rPr lang="pt-BR" sz="1000" dirty="0">
                          <a:latin typeface="Verdana" pitchFamily="34" charset="0"/>
                          <a:ea typeface="Verdana" pitchFamily="34" charset="0"/>
                          <a:cs typeface="Verdana" pitchFamily="34" charset="0"/>
                          <a:hlinkClick r:id="rId28" tooltip="Programación"/>
                        </a:rPr>
                        <a:t>C ++</a:t>
                      </a:r>
                      <a:endParaRPr lang="pt-BR" sz="1000" dirty="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5"/>
                  </a:ext>
                </a:extLst>
              </a:tr>
              <a:tr h="198244">
                <a:tc>
                  <a:txBody>
                    <a:bodyPr/>
                    <a:lstStyle/>
                    <a:p>
                      <a:r>
                        <a:rPr lang="es-ES" sz="1000">
                          <a:latin typeface="Verdana" pitchFamily="34" charset="0"/>
                          <a:ea typeface="Verdana" pitchFamily="34" charset="0"/>
                          <a:cs typeface="Verdana" pitchFamily="34" charset="0"/>
                          <a:hlinkClick r:id="rId29" tooltip="Núcleo (informática)"/>
                        </a:rPr>
                        <a:t>Núcleo</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27" tooltip="Núcleo"/>
                        </a:rPr>
                        <a:t>Núcleo</a:t>
                      </a:r>
                      <a:r>
                        <a:rPr lang="es-ES" sz="1000">
                          <a:latin typeface="Verdana" pitchFamily="34" charset="0"/>
                          <a:ea typeface="Verdana" pitchFamily="34" charset="0"/>
                          <a:cs typeface="Verdana" pitchFamily="34" charset="0"/>
                        </a:rPr>
                        <a:t> de </a:t>
                      </a:r>
                      <a:r>
                        <a:rPr lang="es-ES" sz="1000">
                          <a:latin typeface="Verdana" pitchFamily="34" charset="0"/>
                          <a:ea typeface="Verdana" pitchFamily="34" charset="0"/>
                          <a:cs typeface="Verdana" pitchFamily="34" charset="0"/>
                          <a:hlinkClick r:id="rId30" tooltip="Núcleo Linux"/>
                        </a:rPr>
                        <a:t>Linux</a:t>
                      </a:r>
                      <a:r>
                        <a:rPr lang="es-ES" sz="1000">
                          <a:latin typeface="Verdana" pitchFamily="34" charset="0"/>
                          <a:ea typeface="Verdana" pitchFamily="34" charset="0"/>
                          <a:cs typeface="Verdana" pitchFamily="34" charset="0"/>
                        </a:rPr>
                        <a:t> Modificado</a:t>
                      </a:r>
                    </a:p>
                  </a:txBody>
                  <a:tcPr marL="49561" marR="49561" marT="24780" marB="24780" anchor="ctr">
                    <a:lnL>
                      <a:noFill/>
                    </a:lnL>
                    <a:lnR>
                      <a:noFill/>
                    </a:lnR>
                    <a:lnT>
                      <a:noFill/>
                    </a:lnT>
                    <a:lnB>
                      <a:noFill/>
                    </a:lnB>
                  </a:tcPr>
                </a:tc>
                <a:extLst>
                  <a:ext uri="{0D108BD9-81ED-4DB2-BD59-A6C34878D82A}">
                    <a16:rowId xmlns:a16="http://schemas.microsoft.com/office/drawing/2014/main" val="10006"/>
                  </a:ext>
                </a:extLst>
              </a:tr>
              <a:tr h="198244">
                <a:tc>
                  <a:txBody>
                    <a:bodyPr/>
                    <a:lstStyle/>
                    <a:p>
                      <a:r>
                        <a:rPr lang="es-ES" sz="1000">
                          <a:latin typeface="Verdana" pitchFamily="34" charset="0"/>
                          <a:ea typeface="Verdana" pitchFamily="34" charset="0"/>
                          <a:cs typeface="Verdana" pitchFamily="34" charset="0"/>
                        </a:rPr>
                        <a:t>Tipo de </a:t>
                      </a:r>
                      <a:r>
                        <a:rPr lang="es-ES" sz="1000">
                          <a:latin typeface="Verdana" pitchFamily="34" charset="0"/>
                          <a:ea typeface="Verdana" pitchFamily="34" charset="0"/>
                          <a:cs typeface="Verdana" pitchFamily="34" charset="0"/>
                          <a:hlinkClick r:id="rId29" tooltip="Núcleo (informática)"/>
                        </a:rPr>
                        <a:t>núcleo</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31" tooltip="Núcleo monolítico"/>
                        </a:rPr>
                        <a:t>Monolítico</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7"/>
                  </a:ext>
                </a:extLst>
              </a:tr>
              <a:tr h="198244">
                <a:tc>
                  <a:txBody>
                    <a:bodyPr/>
                    <a:lstStyle/>
                    <a:p>
                      <a:r>
                        <a:rPr lang="es-ES" sz="1000">
                          <a:latin typeface="Verdana" pitchFamily="34" charset="0"/>
                          <a:ea typeface="Verdana" pitchFamily="34" charset="0"/>
                          <a:cs typeface="Verdana" pitchFamily="34" charset="0"/>
                          <a:hlinkClick r:id="rId32" tooltip="Interfaz gráfica de usuario"/>
                        </a:rPr>
                        <a:t>Interfaz gráfica</a:t>
                      </a:r>
                      <a:r>
                        <a:rPr lang="es-ES" sz="1000">
                          <a:latin typeface="Verdana" pitchFamily="34" charset="0"/>
                          <a:ea typeface="Verdana" pitchFamily="34" charset="0"/>
                          <a:cs typeface="Verdana" pitchFamily="34" charset="0"/>
                        </a:rPr>
                        <a:t> por defecto</a:t>
                      </a: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33" tooltip="Material design"/>
                        </a:rPr>
                        <a:t>Material Design</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8"/>
                  </a:ext>
                </a:extLst>
              </a:tr>
              <a:tr h="346927">
                <a:tc>
                  <a:txBody>
                    <a:bodyPr/>
                    <a:lstStyle/>
                    <a:p>
                      <a:r>
                        <a:rPr lang="es-ES" sz="1000">
                          <a:latin typeface="Verdana" pitchFamily="34" charset="0"/>
                          <a:ea typeface="Verdana" pitchFamily="34" charset="0"/>
                          <a:cs typeface="Verdana" pitchFamily="34" charset="0"/>
                          <a:hlinkClick r:id="rId34" tooltip="Plataforma (informática)"/>
                        </a:rPr>
                        <a:t>Plataformas soportadas</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35" tooltip="32 bits"/>
                        </a:rPr>
                        <a:t>32</a:t>
                      </a:r>
                      <a:r>
                        <a:rPr lang="es-ES" sz="1000">
                          <a:latin typeface="Verdana" pitchFamily="34" charset="0"/>
                          <a:ea typeface="Verdana" pitchFamily="34" charset="0"/>
                          <a:cs typeface="Verdana" pitchFamily="34" charset="0"/>
                        </a:rPr>
                        <a:t> y </a:t>
                      </a:r>
                      <a:r>
                        <a:rPr lang="es-ES" sz="1000">
                          <a:latin typeface="Verdana" pitchFamily="34" charset="0"/>
                          <a:ea typeface="Verdana" pitchFamily="34" charset="0"/>
                          <a:cs typeface="Verdana" pitchFamily="34" charset="0"/>
                          <a:hlinkClick r:id="rId36" tooltip="64 bits"/>
                        </a:rPr>
                        <a:t>64 bits</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37" tooltip="ARM"/>
                        </a:rPr>
                        <a:t>ARM</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38" tooltip="X64"/>
                        </a:rPr>
                        <a:t>x64</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39" tooltip="X86"/>
                        </a:rPr>
                        <a:t>x86</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40" tooltip="MIPS"/>
                        </a:rPr>
                        <a:t>MIPS</a:t>
                      </a:r>
                      <a:r>
                        <a:rPr lang="es-ES" sz="1000">
                          <a:latin typeface="Verdana" pitchFamily="34" charset="0"/>
                          <a:ea typeface="Verdana" pitchFamily="34" charset="0"/>
                          <a:cs typeface="Verdana" pitchFamily="34" charset="0"/>
                        </a:rPr>
                        <a:t> y </a:t>
                      </a:r>
                      <a:r>
                        <a:rPr lang="es-ES" sz="1000">
                          <a:latin typeface="Verdana" pitchFamily="34" charset="0"/>
                          <a:ea typeface="Verdana" pitchFamily="34" charset="0"/>
                          <a:cs typeface="Verdana" pitchFamily="34" charset="0"/>
                          <a:hlinkClick r:id="rId41" tooltip="MIPS64"/>
                        </a:rPr>
                        <a:t>MIPS64</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09"/>
                  </a:ext>
                </a:extLst>
              </a:tr>
              <a:tr h="346927">
                <a:tc>
                  <a:txBody>
                    <a:bodyPr/>
                    <a:lstStyle/>
                    <a:p>
                      <a:r>
                        <a:rPr lang="es-ES" sz="1000">
                          <a:latin typeface="Verdana" pitchFamily="34" charset="0"/>
                          <a:ea typeface="Verdana" pitchFamily="34" charset="0"/>
                          <a:cs typeface="Verdana" pitchFamily="34" charset="0"/>
                          <a:hlinkClick r:id="rId42" tooltip="Sistema de gestión de paquetes"/>
                        </a:rPr>
                        <a:t>Sistema de gestión de paquetes</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43" tooltip="Google Play"/>
                        </a:rPr>
                        <a:t>Google Play</a:t>
                      </a:r>
                      <a:r>
                        <a:rPr lang="es-ES" sz="1000">
                          <a:latin typeface="Verdana" pitchFamily="34" charset="0"/>
                          <a:ea typeface="Verdana" pitchFamily="34" charset="0"/>
                          <a:cs typeface="Verdana" pitchFamily="34" charset="0"/>
                        </a:rPr>
                        <a:t>, </a:t>
                      </a:r>
                      <a:r>
                        <a:rPr lang="es-ES" sz="1000">
                          <a:latin typeface="Verdana" pitchFamily="34" charset="0"/>
                          <a:ea typeface="Verdana" pitchFamily="34" charset="0"/>
                          <a:cs typeface="Verdana" pitchFamily="34" charset="0"/>
                          <a:hlinkClick r:id="rId44" tooltip="APK (formato)"/>
                        </a:rPr>
                        <a:t>APK</a:t>
                      </a:r>
                      <a:r>
                        <a:rPr lang="es-ES" sz="1000">
                          <a:latin typeface="Verdana" pitchFamily="34" charset="0"/>
                          <a:ea typeface="Verdana" pitchFamily="34" charset="0"/>
                          <a:cs typeface="Verdana" pitchFamily="34" charset="0"/>
                        </a:rPr>
                        <a:t> y alternativas como </a:t>
                      </a:r>
                      <a:r>
                        <a:rPr lang="es-ES" sz="1000">
                          <a:latin typeface="Verdana" pitchFamily="34" charset="0"/>
                          <a:ea typeface="Verdana" pitchFamily="34" charset="0"/>
                          <a:cs typeface="Verdana" pitchFamily="34" charset="0"/>
                          <a:hlinkClick r:id="rId45" tooltip="F-Droid"/>
                        </a:rPr>
                        <a:t>F-Droid</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10"/>
                  </a:ext>
                </a:extLst>
              </a:tr>
              <a:tr h="198244">
                <a:tc>
                  <a:txBody>
                    <a:bodyPr/>
                    <a:lstStyle/>
                    <a:p>
                      <a:r>
                        <a:rPr lang="es-ES" sz="1000">
                          <a:latin typeface="Verdana" pitchFamily="34" charset="0"/>
                          <a:ea typeface="Verdana" pitchFamily="34" charset="0"/>
                          <a:cs typeface="Verdana" pitchFamily="34" charset="0"/>
                          <a:hlinkClick r:id="rId46" tooltip="Parche (informática)"/>
                        </a:rPr>
                        <a:t>Método de actualización</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47" tooltip="Sistema operativo"/>
                        </a:rPr>
                        <a:t>SO</a:t>
                      </a:r>
                      <a:r>
                        <a:rPr lang="es-ES" sz="1000">
                          <a:latin typeface="Verdana" pitchFamily="34" charset="0"/>
                          <a:ea typeface="Verdana" pitchFamily="34" charset="0"/>
                          <a:cs typeface="Verdana" pitchFamily="34" charset="0"/>
                        </a:rPr>
                        <a:t> por </a:t>
                      </a:r>
                      <a:r>
                        <a:rPr lang="es-ES" sz="1000">
                          <a:latin typeface="Verdana" pitchFamily="34" charset="0"/>
                          <a:ea typeface="Verdana" pitchFamily="34" charset="0"/>
                          <a:cs typeface="Verdana" pitchFamily="34" charset="0"/>
                          <a:hlinkClick r:id="rId48" tooltip="Comunicación inalámbrica"/>
                        </a:rPr>
                        <a:t>OTA</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11"/>
                  </a:ext>
                </a:extLst>
              </a:tr>
              <a:tr h="198244">
                <a:tc>
                  <a:txBody>
                    <a:bodyPr/>
                    <a:lstStyle/>
                    <a:p>
                      <a:r>
                        <a:rPr lang="es-ES" sz="1000">
                          <a:latin typeface="Verdana" pitchFamily="34" charset="0"/>
                          <a:ea typeface="Verdana" pitchFamily="34" charset="0"/>
                          <a:cs typeface="Verdana" pitchFamily="34" charset="0"/>
                          <a:hlinkClick r:id="rId49" tooltip="Licencia de software"/>
                        </a:rPr>
                        <a:t>Licencia</a:t>
                      </a:r>
                      <a:endParaRPr lang="es-ES" sz="100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tc>
                  <a:txBody>
                    <a:bodyPr/>
                    <a:lstStyle/>
                    <a:p>
                      <a:r>
                        <a:rPr lang="es-ES" sz="1000" dirty="0">
                          <a:latin typeface="Verdana" pitchFamily="34" charset="0"/>
                          <a:ea typeface="Verdana" pitchFamily="34" charset="0"/>
                          <a:cs typeface="Verdana" pitchFamily="34" charset="0"/>
                          <a:hlinkClick r:id="rId50" tooltip="Apache License"/>
                        </a:rPr>
                        <a:t>Apache</a:t>
                      </a:r>
                      <a:r>
                        <a:rPr lang="es-ES" sz="1000" dirty="0">
                          <a:latin typeface="Verdana" pitchFamily="34" charset="0"/>
                          <a:ea typeface="Verdana" pitchFamily="34" charset="0"/>
                          <a:cs typeface="Verdana" pitchFamily="34" charset="0"/>
                        </a:rPr>
                        <a:t> 2.0 y </a:t>
                      </a:r>
                      <a:r>
                        <a:rPr lang="es-ES" sz="1000" dirty="0">
                          <a:latin typeface="Verdana" pitchFamily="34" charset="0"/>
                          <a:ea typeface="Verdana" pitchFamily="34" charset="0"/>
                          <a:cs typeface="Verdana" pitchFamily="34" charset="0"/>
                          <a:hlinkClick r:id="rId51" tooltip="GNU General Public License"/>
                        </a:rPr>
                        <a:t>GNU GPL</a:t>
                      </a:r>
                      <a:r>
                        <a:rPr lang="es-ES" sz="1000" dirty="0">
                          <a:latin typeface="Verdana" pitchFamily="34" charset="0"/>
                          <a:ea typeface="Verdana" pitchFamily="34" charset="0"/>
                          <a:cs typeface="Verdana" pitchFamily="34" charset="0"/>
                        </a:rPr>
                        <a:t> 2</a:t>
                      </a:r>
                      <a:r>
                        <a:rPr lang="es-ES" sz="1000" baseline="30000" dirty="0">
                          <a:latin typeface="Verdana" pitchFamily="34" charset="0"/>
                          <a:ea typeface="Verdana" pitchFamily="34" charset="0"/>
                          <a:cs typeface="Verdana" pitchFamily="34" charset="0"/>
                          <a:hlinkClick r:id="rId9"/>
                        </a:rPr>
                        <a:t>[2</a:t>
                      </a:r>
                      <a:endParaRPr lang="es-ES" sz="1000" dirty="0">
                        <a:latin typeface="Verdana" pitchFamily="34" charset="0"/>
                        <a:ea typeface="Verdana" pitchFamily="34" charset="0"/>
                        <a:cs typeface="Verdana" pitchFamily="34" charset="0"/>
                      </a:endParaRPr>
                    </a:p>
                  </a:txBody>
                  <a:tcPr marL="49561" marR="49561" marT="24780" marB="24780" anchor="ctr">
                    <a:lnL>
                      <a:noFill/>
                    </a:lnL>
                    <a:lnR>
                      <a:noFill/>
                    </a:lnR>
                    <a:lnT>
                      <a:noFill/>
                    </a:lnT>
                    <a:lnB>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43610292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200" dirty="0">
                <a:latin typeface="Verdana" panose="020B0604030504040204" pitchFamily="34" charset="0"/>
                <a:ea typeface="Verdana" panose="020B0604030504040204" pitchFamily="34" charset="0"/>
                <a:cs typeface="Verdana" panose="020B0604030504040204" pitchFamily="34" charset="0"/>
              </a:rPr>
              <a:t>Sistemas operativos…”CONTIKI”</a:t>
            </a:r>
          </a:p>
        </p:txBody>
      </p:sp>
      <p:sp>
        <p:nvSpPr>
          <p:cNvPr id="11" name="7 CuadroTexto"/>
          <p:cNvSpPr txBox="1">
            <a:spLocks noChangeArrowheads="1"/>
          </p:cNvSpPr>
          <p:nvPr/>
        </p:nvSpPr>
        <p:spPr bwMode="auto">
          <a:xfrm>
            <a:off x="1571625" y="4357688"/>
            <a:ext cx="7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   </a:t>
            </a:r>
          </a:p>
        </p:txBody>
      </p:sp>
      <p:sp>
        <p:nvSpPr>
          <p:cNvPr id="13" name="8 CuadroTexto"/>
          <p:cNvSpPr txBox="1">
            <a:spLocks noChangeArrowheads="1"/>
          </p:cNvSpPr>
          <p:nvPr/>
        </p:nvSpPr>
        <p:spPr bwMode="auto">
          <a:xfrm>
            <a:off x="928688" y="3429000"/>
            <a:ext cx="76438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2800" dirty="0">
                <a:latin typeface="Verdana" panose="020B0604030504040204" pitchFamily="34" charset="0"/>
              </a:rPr>
              <a:t>El nombre de este sistema operativo se debe a la famosa balsa </a:t>
            </a:r>
            <a:r>
              <a:rPr lang="es-ES" altLang="es-MX" sz="2800" dirty="0" err="1">
                <a:latin typeface="Verdana" panose="020B0604030504040204" pitchFamily="34" charset="0"/>
              </a:rPr>
              <a:t>Kon-Tiki</a:t>
            </a:r>
            <a:r>
              <a:rPr lang="es-ES" altLang="es-MX" sz="2800" dirty="0">
                <a:latin typeface="Verdana" panose="020B0604030504040204" pitchFamily="34" charset="0"/>
              </a:rPr>
              <a:t> de Thor Heyerdahl (biólogo marino noruego). </a:t>
            </a:r>
            <a:endParaRPr lang="es-ES" altLang="es-MX" sz="2800" dirty="0"/>
          </a:p>
        </p:txBody>
      </p:sp>
      <p:sp>
        <p:nvSpPr>
          <p:cNvPr id="14" name="9 Rectángulo"/>
          <p:cNvSpPr/>
          <p:nvPr/>
        </p:nvSpPr>
        <p:spPr>
          <a:xfrm>
            <a:off x="714375" y="1785938"/>
            <a:ext cx="7643813" cy="576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 sz="4400" dirty="0">
                <a:solidFill>
                  <a:schemeClr val="tx1"/>
                </a:solidFill>
              </a:rPr>
              <a:t>“CONTIKI”</a:t>
            </a:r>
          </a:p>
        </p:txBody>
      </p:sp>
    </p:spTree>
    <p:extLst>
      <p:ext uri="{BB962C8B-B14F-4D97-AF65-F5344CB8AC3E}">
        <p14:creationId xmlns:p14="http://schemas.microsoft.com/office/powerpoint/2010/main" val="385846189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814052" y="165100"/>
            <a:ext cx="7075948"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p>
        </p:txBody>
      </p:sp>
      <p:sp>
        <p:nvSpPr>
          <p:cNvPr id="9" name="Rectángulo 8"/>
          <p:cNvSpPr/>
          <p:nvPr/>
        </p:nvSpPr>
        <p:spPr>
          <a:xfrm>
            <a:off x="1710813" y="266700"/>
            <a:ext cx="7090287"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200" dirty="0">
                <a:latin typeface="Verdana" panose="020B0604030504040204" pitchFamily="34" charset="0"/>
                <a:ea typeface="Verdana" panose="020B0604030504040204" pitchFamily="34" charset="0"/>
                <a:cs typeface="Verdana" panose="020B0604030504040204" pitchFamily="34" charset="0"/>
              </a:rPr>
              <a:t>Sistemas operativos…”CONTIKI”</a:t>
            </a:r>
          </a:p>
        </p:txBody>
      </p:sp>
      <p:sp>
        <p:nvSpPr>
          <p:cNvPr id="11" name="7 CuadroTexto"/>
          <p:cNvSpPr txBox="1">
            <a:spLocks noChangeArrowheads="1"/>
          </p:cNvSpPr>
          <p:nvPr/>
        </p:nvSpPr>
        <p:spPr bwMode="auto">
          <a:xfrm>
            <a:off x="1571625" y="4357688"/>
            <a:ext cx="7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   </a:t>
            </a:r>
          </a:p>
        </p:txBody>
      </p:sp>
      <p:sp>
        <p:nvSpPr>
          <p:cNvPr id="10" name="6 CuadroTexto"/>
          <p:cNvSpPr txBox="1">
            <a:spLocks noChangeArrowheads="1"/>
          </p:cNvSpPr>
          <p:nvPr/>
        </p:nvSpPr>
        <p:spPr bwMode="auto">
          <a:xfrm>
            <a:off x="419100" y="824422"/>
            <a:ext cx="851903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q"/>
            </a:pPr>
            <a:r>
              <a:rPr lang="es-ES" altLang="es-MX" sz="2100" dirty="0">
                <a:latin typeface="Verdana" panose="020B0604030504040204" pitchFamily="34" charset="0"/>
              </a:rPr>
              <a:t> Sistema operativo de </a:t>
            </a:r>
            <a:r>
              <a:rPr lang="es-ES" altLang="es-MX" sz="2100" b="1" dirty="0">
                <a:latin typeface="Verdana" panose="020B0604030504040204" pitchFamily="34" charset="0"/>
              </a:rPr>
              <a:t>código abierto </a:t>
            </a:r>
            <a:r>
              <a:rPr lang="es-ES" altLang="es-MX" sz="2100" dirty="0">
                <a:latin typeface="Verdana" panose="020B0604030504040204" pitchFamily="34" charset="0"/>
              </a:rPr>
              <a:t>desarrollado para sistemas de red de memoria limitada (desde ordenadores de 8-bit a sistemas integrados sobre microcontroladores o nodos de redes de sensores). </a:t>
            </a:r>
          </a:p>
          <a:p>
            <a:pPr algn="just" eaLnBrk="1" hangingPunct="1">
              <a:buFont typeface="Wingdings" panose="05000000000000000000" pitchFamily="2" charset="2"/>
              <a:buChar char="q"/>
            </a:pPr>
            <a:r>
              <a:rPr lang="es-ES" altLang="es-MX" sz="2100" dirty="0">
                <a:latin typeface="Verdana" panose="020B0604030504040204" pitchFamily="34" charset="0"/>
              </a:rPr>
              <a:t>El núcleo básico y la mayor parte de las funciones básicas son desarrollados por </a:t>
            </a:r>
            <a:r>
              <a:rPr lang="es-ES" altLang="es-MX" sz="2100" b="1" dirty="0">
                <a:latin typeface="Verdana" panose="020B0604030504040204" pitchFamily="34" charset="0"/>
              </a:rPr>
              <a:t>Adam </a:t>
            </a:r>
            <a:r>
              <a:rPr lang="es-ES" altLang="es-MX" sz="2100" b="1" dirty="0" err="1">
                <a:latin typeface="Verdana" panose="020B0604030504040204" pitchFamily="34" charset="0"/>
              </a:rPr>
              <a:t>Dunkels</a:t>
            </a:r>
            <a:r>
              <a:rPr lang="es-ES" altLang="es-MX" sz="2100" b="1" dirty="0">
                <a:latin typeface="Verdana" panose="020B0604030504040204" pitchFamily="34" charset="0"/>
              </a:rPr>
              <a:t> </a:t>
            </a:r>
            <a:r>
              <a:rPr lang="es-ES" altLang="es-MX" sz="2100" dirty="0">
                <a:latin typeface="Verdana" panose="020B0604030504040204" pitchFamily="34" charset="0"/>
              </a:rPr>
              <a:t>del “</a:t>
            </a:r>
            <a:r>
              <a:rPr lang="es-ES" altLang="es-MX" sz="2100" i="1" dirty="0" err="1">
                <a:latin typeface="Verdana" panose="020B0604030504040204" pitchFamily="34" charset="0"/>
              </a:rPr>
              <a:t>Swedish</a:t>
            </a:r>
            <a:r>
              <a:rPr lang="es-ES" altLang="es-MX" sz="2100" i="1" dirty="0">
                <a:latin typeface="Verdana" panose="020B0604030504040204" pitchFamily="34" charset="0"/>
              </a:rPr>
              <a:t> </a:t>
            </a:r>
            <a:r>
              <a:rPr lang="es-ES" altLang="es-MX" sz="2100" i="1" dirty="0" err="1">
                <a:latin typeface="Verdana" panose="020B0604030504040204" pitchFamily="34" charset="0"/>
              </a:rPr>
              <a:t>Institute</a:t>
            </a:r>
            <a:r>
              <a:rPr lang="es-ES" altLang="es-MX" sz="2100" i="1" dirty="0">
                <a:latin typeface="Verdana" panose="020B0604030504040204" pitchFamily="34" charset="0"/>
              </a:rPr>
              <a:t> of </a:t>
            </a:r>
            <a:r>
              <a:rPr lang="es-ES" altLang="es-MX" sz="2100" i="1" dirty="0" err="1">
                <a:latin typeface="Verdana" panose="020B0604030504040204" pitchFamily="34" charset="0"/>
              </a:rPr>
              <a:t>Computer</a:t>
            </a:r>
            <a:r>
              <a:rPr lang="es-ES" altLang="es-MX" sz="2100" i="1" dirty="0">
                <a:latin typeface="Verdana" panose="020B0604030504040204" pitchFamily="34" charset="0"/>
              </a:rPr>
              <a:t> </a:t>
            </a:r>
            <a:r>
              <a:rPr lang="es-ES" altLang="es-MX" sz="2100" i="1" dirty="0" err="1">
                <a:latin typeface="Verdana" panose="020B0604030504040204" pitchFamily="34" charset="0"/>
              </a:rPr>
              <a:t>Science</a:t>
            </a:r>
            <a:r>
              <a:rPr lang="es-ES" altLang="es-MX" sz="2100" dirty="0">
                <a:latin typeface="Verdana" panose="020B0604030504040204" pitchFamily="34" charset="0"/>
              </a:rPr>
              <a:t>”. </a:t>
            </a:r>
          </a:p>
          <a:p>
            <a:pPr algn="just" eaLnBrk="1" hangingPunct="1">
              <a:buFont typeface="Wingdings" panose="05000000000000000000" pitchFamily="2" charset="2"/>
              <a:buChar char="q"/>
            </a:pPr>
            <a:r>
              <a:rPr lang="es-ES" altLang="es-MX" sz="2100" dirty="0">
                <a:latin typeface="Verdana" panose="020B0604030504040204" pitchFamily="34" charset="0"/>
              </a:rPr>
              <a:t>Proporciona una pila IP completa (</a:t>
            </a:r>
            <a:r>
              <a:rPr lang="es-ES" altLang="es-MX" sz="2100" b="1" dirty="0">
                <a:latin typeface="Verdana" panose="020B0604030504040204" pitchFamily="34" charset="0"/>
              </a:rPr>
              <a:t>IPv4 e IPv6</a:t>
            </a:r>
            <a:r>
              <a:rPr lang="es-ES" altLang="es-MX" sz="2100" dirty="0">
                <a:latin typeface="Verdana" panose="020B0604030504040204" pitchFamily="34" charset="0"/>
              </a:rPr>
              <a:t>), soporta un sistema de archivos flash local y cuenta con una gran comunidad y un conjunto completo de herramientas de desarrollo. </a:t>
            </a:r>
          </a:p>
          <a:p>
            <a:pPr algn="just" eaLnBrk="1" hangingPunct="1">
              <a:buFont typeface="Wingdings" panose="05000000000000000000" pitchFamily="2" charset="2"/>
              <a:buChar char="q"/>
            </a:pPr>
            <a:r>
              <a:rPr lang="es-ES" altLang="es-MX" sz="2100" dirty="0">
                <a:latin typeface="Verdana" panose="020B0604030504040204" pitchFamily="34" charset="0"/>
              </a:rPr>
              <a:t> Sistema operativo </a:t>
            </a:r>
            <a:r>
              <a:rPr lang="es-ES" altLang="es-MX" sz="2100" b="1" dirty="0">
                <a:latin typeface="Verdana" panose="020B0604030504040204" pitchFamily="34" charset="0"/>
              </a:rPr>
              <a:t>multitarea</a:t>
            </a:r>
            <a:r>
              <a:rPr lang="es-ES" altLang="es-MX" sz="2100" dirty="0">
                <a:latin typeface="Verdana" panose="020B0604030504040204" pitchFamily="34" charset="0"/>
              </a:rPr>
              <a:t> </a:t>
            </a:r>
          </a:p>
          <a:p>
            <a:pPr algn="just" eaLnBrk="1" hangingPunct="1">
              <a:buFont typeface="Wingdings" panose="05000000000000000000" pitchFamily="2" charset="2"/>
              <a:buChar char="q"/>
            </a:pPr>
            <a:r>
              <a:rPr lang="es-ES" altLang="es-MX" sz="2100" dirty="0" err="1">
                <a:latin typeface="Verdana" panose="020B0604030504040204" pitchFamily="34" charset="0"/>
              </a:rPr>
              <a:t>C</a:t>
            </a:r>
            <a:r>
              <a:rPr lang="es-ES" altLang="es-MX" sz="2100" dirty="0" err="1" smtClean="0">
                <a:latin typeface="Verdana" panose="020B0604030504040204" pitchFamily="34" charset="0"/>
              </a:rPr>
              <a:t>ontiki</a:t>
            </a:r>
            <a:r>
              <a:rPr lang="es-ES" altLang="es-MX" sz="2100" dirty="0" smtClean="0">
                <a:latin typeface="Verdana" panose="020B0604030504040204" pitchFamily="34" charset="0"/>
              </a:rPr>
              <a:t> </a:t>
            </a:r>
            <a:r>
              <a:rPr lang="es-ES" altLang="es-MX" sz="2100" dirty="0">
                <a:latin typeface="Verdana" panose="020B0604030504040204" pitchFamily="34" charset="0"/>
              </a:rPr>
              <a:t>sólo requiere unos kilobytes de código y unos cientos de bytes de RAM.</a:t>
            </a:r>
          </a:p>
          <a:p>
            <a:pPr algn="just" eaLnBrk="1" hangingPunct="1">
              <a:buFont typeface="Wingdings" panose="05000000000000000000" pitchFamily="2" charset="2"/>
              <a:buChar char="q"/>
            </a:pPr>
            <a:r>
              <a:rPr lang="es-ES" altLang="es-MX" sz="2100" dirty="0">
                <a:latin typeface="Verdana" panose="020B0604030504040204" pitchFamily="34" charset="0"/>
              </a:rPr>
              <a:t>Interfaz gráfica de usuario que solo necesita alrededor de 30 kilobytes de RAM. </a:t>
            </a:r>
          </a:p>
        </p:txBody>
      </p:sp>
    </p:spTree>
    <p:extLst>
      <p:ext uri="{BB962C8B-B14F-4D97-AF65-F5344CB8AC3E}">
        <p14:creationId xmlns:p14="http://schemas.microsoft.com/office/powerpoint/2010/main" val="26694927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8 Rectángulo"/>
          <p:cNvSpPr/>
          <p:nvPr/>
        </p:nvSpPr>
        <p:spPr>
          <a:xfrm>
            <a:off x="2290609" y="2990850"/>
            <a:ext cx="5186363" cy="830263"/>
          </a:xfrm>
          <a:prstGeom prst="rect">
            <a:avLst/>
          </a:prstGeom>
        </p:spPr>
        <p:txBody>
          <a:bodyPr wrap="none">
            <a:spAutoFit/>
          </a:bodyPr>
          <a:lstStyle/>
          <a:p>
            <a:pPr algn="r" fontAlgn="auto">
              <a:spcBef>
                <a:spcPts val="0"/>
              </a:spcBef>
              <a:spcAft>
                <a:spcPts val="0"/>
              </a:spcAft>
              <a:defRPr/>
            </a:pPr>
            <a:r>
              <a:rPr lang="es-ES" sz="4800" dirty="0">
                <a:latin typeface="+mn-lt"/>
              </a:rPr>
              <a:t>“HARDWARE LIBRE”</a:t>
            </a:r>
          </a:p>
        </p:txBody>
      </p:sp>
    </p:spTree>
    <p:extLst>
      <p:ext uri="{BB962C8B-B14F-4D97-AF65-F5344CB8AC3E}">
        <p14:creationId xmlns:p14="http://schemas.microsoft.com/office/powerpoint/2010/main" val="249656361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a:latin typeface="Verdana" panose="020B0604030504040204" pitchFamily="34" charset="0"/>
              </a:rPr>
              <a:t>FAMILIA  ARDUINO</a:t>
            </a:r>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09" y="1435413"/>
            <a:ext cx="8466291" cy="382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29584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179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a:latin typeface="Verdana" panose="020B0604030504040204" pitchFamily="34" charset="0"/>
              </a:rPr>
              <a:t>FAMILIA  ARDUINO</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785813"/>
            <a:ext cx="32861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6 Rectángulo"/>
          <p:cNvSpPr>
            <a:spLocks noChangeArrowheads="1"/>
          </p:cNvSpPr>
          <p:nvPr/>
        </p:nvSpPr>
        <p:spPr bwMode="auto">
          <a:xfrm>
            <a:off x="4714875" y="1323975"/>
            <a:ext cx="3201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400">
                <a:latin typeface="Verdana" panose="020B0604030504040204" pitchFamily="34" charset="0"/>
              </a:rPr>
              <a:t>Arduino Mega 2560</a:t>
            </a:r>
          </a:p>
        </p:txBody>
      </p:sp>
      <p:pic>
        <p:nvPicPr>
          <p:cNvPr id="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4286250"/>
            <a:ext cx="21732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6 CuadroTexto"/>
          <p:cNvSpPr txBox="1">
            <a:spLocks noChangeArrowheads="1"/>
          </p:cNvSpPr>
          <p:nvPr/>
        </p:nvSpPr>
        <p:spPr bwMode="auto">
          <a:xfrm>
            <a:off x="4970463" y="3357563"/>
            <a:ext cx="27289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400">
                <a:latin typeface="Verdana" panose="020B0604030504040204" pitchFamily="34" charset="0"/>
              </a:rPr>
              <a:t>ARDUINO UNO </a:t>
            </a:r>
          </a:p>
          <a:p>
            <a:pPr eaLnBrk="1" hangingPunct="1"/>
            <a:r>
              <a:rPr lang="es-ES" altLang="es-MX" sz="2400">
                <a:latin typeface="Verdana" panose="020B0604030504040204" pitchFamily="34" charset="0"/>
              </a:rPr>
              <a:t>con modulo GPS</a:t>
            </a:r>
          </a:p>
        </p:txBody>
      </p:sp>
      <p:pic>
        <p:nvPicPr>
          <p:cNvPr id="15" name="Picture 9" descr="http://arduino.cc/es/uploads/Main/arduino_uno_te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28575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083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380999" y="1651000"/>
            <a:ext cx="8763001" cy="3505200"/>
          </a:xfrm>
          <a:prstGeom prst="rect">
            <a:avLst/>
          </a:prstGeom>
        </p:spPr>
      </p:pic>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Predicción </a:t>
            </a:r>
            <a:r>
              <a:rPr lang="es-ES" sz="3200" dirty="0" smtClean="0">
                <a:latin typeface="Verdana" panose="020B0604030504040204" pitchFamily="34" charset="0"/>
                <a:ea typeface="Verdana" panose="020B0604030504040204" pitchFamily="34" charset="0"/>
                <a:cs typeface="Verdana" panose="020B0604030504040204" pitchFamily="34" charset="0"/>
              </a:rPr>
              <a:t>Tráfico </a:t>
            </a:r>
            <a:r>
              <a:rPr lang="es-ES" sz="3200" dirty="0">
                <a:latin typeface="Verdana" panose="020B0604030504040204" pitchFamily="34" charset="0"/>
                <a:ea typeface="Verdana" panose="020B0604030504040204" pitchFamily="34" charset="0"/>
                <a:cs typeface="Verdana" panose="020B0604030504040204" pitchFamily="34" charset="0"/>
              </a:rPr>
              <a:t>Móvil</a:t>
            </a: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5120911" y="1275833"/>
            <a:ext cx="4023089" cy="369332"/>
          </a:xfrm>
          <a:prstGeom prst="rect">
            <a:avLst/>
          </a:prstGeom>
        </p:spPr>
        <p:txBody>
          <a:bodyPr wrap="none">
            <a:spAutoFit/>
          </a:bodyPr>
          <a:lstStyle/>
          <a:p>
            <a:r>
              <a:rPr lang="es-ES" dirty="0" smtClean="0">
                <a:solidFill>
                  <a:schemeClr val="accent1">
                    <a:lumMod val="75000"/>
                  </a:schemeClr>
                </a:solidFill>
              </a:rPr>
              <a:t>(</a:t>
            </a:r>
            <a:r>
              <a:rPr lang="es-ES" dirty="0">
                <a:solidFill>
                  <a:schemeClr val="accent1">
                    <a:lumMod val="75000"/>
                  </a:schemeClr>
                </a:solidFill>
              </a:rPr>
              <a:t>CAGR) </a:t>
            </a:r>
            <a:r>
              <a:rPr lang="es-ES" dirty="0" err="1" smtClean="0">
                <a:solidFill>
                  <a:schemeClr val="accent1">
                    <a:lumMod val="75000"/>
                  </a:schemeClr>
                </a:solidFill>
              </a:rPr>
              <a:t>Compound</a:t>
            </a:r>
            <a:r>
              <a:rPr lang="es-ES" dirty="0" smtClean="0">
                <a:solidFill>
                  <a:schemeClr val="accent1">
                    <a:lumMod val="75000"/>
                  </a:schemeClr>
                </a:solidFill>
              </a:rPr>
              <a:t> </a:t>
            </a:r>
            <a:r>
              <a:rPr lang="es-ES" dirty="0" err="1" smtClean="0">
                <a:solidFill>
                  <a:schemeClr val="accent1">
                    <a:lumMod val="75000"/>
                  </a:schemeClr>
                </a:solidFill>
              </a:rPr>
              <a:t>Annual</a:t>
            </a:r>
            <a:r>
              <a:rPr lang="es-ES" dirty="0" smtClean="0">
                <a:solidFill>
                  <a:schemeClr val="accent1">
                    <a:lumMod val="75000"/>
                  </a:schemeClr>
                </a:solidFill>
              </a:rPr>
              <a:t> </a:t>
            </a:r>
            <a:r>
              <a:rPr lang="es-ES" dirty="0" err="1" smtClean="0">
                <a:solidFill>
                  <a:schemeClr val="accent1">
                    <a:lumMod val="75000"/>
                  </a:schemeClr>
                </a:solidFill>
              </a:rPr>
              <a:t>Growth</a:t>
            </a:r>
            <a:r>
              <a:rPr lang="es-ES" dirty="0" smtClean="0">
                <a:solidFill>
                  <a:schemeClr val="accent1">
                    <a:lumMod val="75000"/>
                  </a:schemeClr>
                </a:solidFill>
              </a:rPr>
              <a:t> </a:t>
            </a:r>
            <a:r>
              <a:rPr lang="es-ES" dirty="0" err="1" smtClean="0">
                <a:solidFill>
                  <a:schemeClr val="accent1">
                    <a:lumMod val="75000"/>
                  </a:schemeClr>
                </a:solidFill>
              </a:rPr>
              <a:t>Rate</a:t>
            </a:r>
            <a:r>
              <a:rPr lang="es-ES" dirty="0" smtClean="0">
                <a:solidFill>
                  <a:schemeClr val="accent1">
                    <a:lumMod val="75000"/>
                  </a:schemeClr>
                </a:solidFill>
              </a:rPr>
              <a:t> </a:t>
            </a:r>
            <a:endParaRPr lang="es-ES" dirty="0">
              <a:solidFill>
                <a:schemeClr val="accent1">
                  <a:lumMod val="75000"/>
                </a:schemeClr>
              </a:solidFill>
            </a:endParaRPr>
          </a:p>
        </p:txBody>
      </p:sp>
      <p:sp>
        <p:nvSpPr>
          <p:cNvPr id="10" name="Rectángulo 9"/>
          <p:cNvSpPr/>
          <p:nvPr/>
        </p:nvSpPr>
        <p:spPr>
          <a:xfrm>
            <a:off x="4267200" y="5910655"/>
            <a:ext cx="4572000" cy="338554"/>
          </a:xfrm>
          <a:prstGeom prst="rect">
            <a:avLst/>
          </a:prstGeom>
        </p:spPr>
        <p:txBody>
          <a:bodyPr>
            <a:spAutoFit/>
          </a:bodyPr>
          <a:lstStyle/>
          <a:p>
            <a:pPr algn="just"/>
            <a:r>
              <a:rPr lang="en-U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Cisco Visual Networking Index: Global Mobile Data Traffic Forecast Update, 2015–2020. White Paper. 2016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18219079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smtClean="0">
                <a:latin typeface="Verdana" panose="020B0604030504040204" pitchFamily="34" charset="0"/>
              </a:rPr>
              <a:t>ARDUINO MEGA 2560</a:t>
            </a:r>
            <a:endParaRPr lang="es-ES" altLang="es-MX" sz="3200" dirty="0">
              <a:latin typeface="Verdana" panose="020B0604030504040204" pitchFamily="34" charset="0"/>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785813"/>
            <a:ext cx="32861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6 Rectángulo"/>
          <p:cNvSpPr>
            <a:spLocks noChangeArrowheads="1"/>
          </p:cNvSpPr>
          <p:nvPr/>
        </p:nvSpPr>
        <p:spPr bwMode="auto">
          <a:xfrm>
            <a:off x="4714875" y="1323975"/>
            <a:ext cx="3201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400">
                <a:latin typeface="Verdana" panose="020B0604030504040204" pitchFamily="34" charset="0"/>
              </a:rPr>
              <a:t>Arduino Mega 2560</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714625"/>
            <a:ext cx="7391400"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66214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smtClean="0">
                <a:latin typeface="Verdana" panose="020B0604030504040204" pitchFamily="34" charset="0"/>
              </a:rPr>
              <a:t>ARDUINO UNO….IDE</a:t>
            </a:r>
            <a:endParaRPr lang="es-ES" altLang="es-MX" sz="3200" dirty="0">
              <a:latin typeface="Verdana" panose="020B060403050404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3357563"/>
            <a:ext cx="62198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714375"/>
            <a:ext cx="34861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857250"/>
            <a:ext cx="287655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527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225"/>
            <a:ext cx="5643563"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altLang="es-MX" sz="3200" dirty="0" err="1">
                <a:latin typeface="Verdana" panose="020B0604030504040204" pitchFamily="34" charset="0"/>
              </a:rPr>
              <a:t>BeagleBone</a:t>
            </a:r>
            <a:endParaRPr lang="es-ES" altLang="es-MX" sz="3200" dirty="0">
              <a:latin typeface="Verdana" panose="020B0604030504040204" pitchFamily="34" charset="0"/>
            </a:endParaRPr>
          </a:p>
        </p:txBody>
      </p:sp>
      <p:sp>
        <p:nvSpPr>
          <p:cNvPr id="14" name="6 Rectángulo"/>
          <p:cNvSpPr>
            <a:spLocks noChangeArrowheads="1"/>
          </p:cNvSpPr>
          <p:nvPr/>
        </p:nvSpPr>
        <p:spPr bwMode="auto">
          <a:xfrm>
            <a:off x="4572000" y="2500313"/>
            <a:ext cx="4149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800" dirty="0" err="1">
                <a:latin typeface="Verdana" panose="020B0604030504040204" pitchFamily="34" charset="0"/>
              </a:rPr>
              <a:t>BeagleBone</a:t>
            </a:r>
            <a:r>
              <a:rPr lang="es-ES" altLang="es-MX" sz="2800" dirty="0">
                <a:latin typeface="Verdana" panose="020B0604030504040204" pitchFamily="34" charset="0"/>
              </a:rPr>
              <a:t>  (</a:t>
            </a:r>
            <a:r>
              <a:rPr lang="es-ES" altLang="es-MX" sz="2800" dirty="0" err="1">
                <a:latin typeface="Verdana" panose="020B0604030504040204" pitchFamily="34" charset="0"/>
              </a:rPr>
              <a:t>Rev</a:t>
            </a:r>
            <a:r>
              <a:rPr lang="es-ES" altLang="es-MX" sz="2800" dirty="0">
                <a:latin typeface="Verdana" panose="020B0604030504040204" pitchFamily="34" charset="0"/>
              </a:rPr>
              <a:t> A5)</a:t>
            </a:r>
          </a:p>
        </p:txBody>
      </p:sp>
    </p:spTree>
    <p:extLst>
      <p:ext uri="{BB962C8B-B14F-4D97-AF65-F5344CB8AC3E}">
        <p14:creationId xmlns:p14="http://schemas.microsoft.com/office/powerpoint/2010/main" val="9184607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3200" dirty="0" smtClean="0">
                <a:latin typeface="Verdana" pitchFamily="34" charset="0"/>
                <a:ea typeface="Verdana" pitchFamily="34" charset="0"/>
                <a:cs typeface="Verdana" pitchFamily="34" charset="0"/>
              </a:rPr>
              <a:t>Raspberry Pi 3 Model B</a:t>
            </a:r>
            <a:endParaRPr lang="it-IT" sz="3200" dirty="0">
              <a:latin typeface="Verdana" pitchFamily="34" charset="0"/>
              <a:ea typeface="Verdana" pitchFamily="34" charset="0"/>
              <a:cs typeface="Verdana" pitchFamily="34" charset="0"/>
            </a:endParaRPr>
          </a:p>
        </p:txBody>
      </p:sp>
      <p:pic>
        <p:nvPicPr>
          <p:cNvPr id="47105" name="Picture 1"/>
          <p:cNvPicPr>
            <a:picLocks noChangeAspect="1" noChangeArrowheads="1"/>
          </p:cNvPicPr>
          <p:nvPr/>
        </p:nvPicPr>
        <p:blipFill>
          <a:blip r:embed="rId2"/>
          <a:srcRect/>
          <a:stretch>
            <a:fillRect/>
          </a:stretch>
        </p:blipFill>
        <p:spPr bwMode="auto">
          <a:xfrm>
            <a:off x="646705" y="1075550"/>
            <a:ext cx="3802720" cy="2613948"/>
          </a:xfrm>
          <a:prstGeom prst="rect">
            <a:avLst/>
          </a:prstGeom>
          <a:noFill/>
          <a:ln w="9525">
            <a:noFill/>
            <a:miter lim="800000"/>
            <a:headEnd/>
            <a:tailEnd/>
          </a:ln>
          <a:effectLst/>
        </p:spPr>
      </p:pic>
      <p:sp>
        <p:nvSpPr>
          <p:cNvPr id="11" name="10 Rectángulo"/>
          <p:cNvSpPr/>
          <p:nvPr/>
        </p:nvSpPr>
        <p:spPr>
          <a:xfrm>
            <a:off x="4572000" y="1063832"/>
            <a:ext cx="4572000" cy="5078313"/>
          </a:xfrm>
          <a:prstGeom prst="rect">
            <a:avLst/>
          </a:prstGeom>
        </p:spPr>
        <p:txBody>
          <a:bodyPr>
            <a:spAutoFit/>
          </a:bodyPr>
          <a:lstStyle/>
          <a:p>
            <a:r>
              <a:rPr lang="es-ES" dirty="0" smtClean="0">
                <a:latin typeface="Verdana" pitchFamily="34" charset="0"/>
                <a:ea typeface="Verdana" pitchFamily="34" charset="0"/>
                <a:cs typeface="Verdana" pitchFamily="34" charset="0"/>
              </a:rPr>
              <a:t>A 1.2GHz 64-bit </a:t>
            </a:r>
            <a:r>
              <a:rPr lang="es-ES" dirty="0" err="1" smtClean="0">
                <a:latin typeface="Verdana" pitchFamily="34" charset="0"/>
                <a:ea typeface="Verdana" pitchFamily="34" charset="0"/>
                <a:cs typeface="Verdana" pitchFamily="34" charset="0"/>
              </a:rPr>
              <a:t>quad-core</a:t>
            </a:r>
            <a:r>
              <a:rPr lang="es-ES" dirty="0" smtClean="0">
                <a:latin typeface="Verdana" pitchFamily="34" charset="0"/>
                <a:ea typeface="Verdana" pitchFamily="34" charset="0"/>
                <a:cs typeface="Verdana" pitchFamily="34" charset="0"/>
              </a:rPr>
              <a:t> ARMv8 CPU</a:t>
            </a:r>
          </a:p>
          <a:p>
            <a:r>
              <a:rPr lang="es-ES" dirty="0" smtClean="0">
                <a:latin typeface="Verdana" pitchFamily="34" charset="0"/>
                <a:ea typeface="Verdana" pitchFamily="34" charset="0"/>
                <a:cs typeface="Verdana" pitchFamily="34" charset="0"/>
              </a:rPr>
              <a:t>802.11n </a:t>
            </a:r>
            <a:r>
              <a:rPr lang="es-ES" dirty="0" err="1" smtClean="0">
                <a:latin typeface="Verdana" pitchFamily="34" charset="0"/>
                <a:ea typeface="Verdana" pitchFamily="34" charset="0"/>
                <a:cs typeface="Verdana" pitchFamily="34" charset="0"/>
              </a:rPr>
              <a:t>Wireless</a:t>
            </a:r>
            <a:r>
              <a:rPr lang="es-ES" dirty="0" smtClean="0">
                <a:latin typeface="Verdana" pitchFamily="34" charset="0"/>
                <a:ea typeface="Verdana" pitchFamily="34" charset="0"/>
                <a:cs typeface="Verdana" pitchFamily="34" charset="0"/>
              </a:rPr>
              <a:t> LAN</a:t>
            </a:r>
          </a:p>
          <a:p>
            <a:r>
              <a:rPr lang="es-ES" dirty="0" smtClean="0">
                <a:latin typeface="Verdana" pitchFamily="34" charset="0"/>
                <a:ea typeface="Verdana" pitchFamily="34" charset="0"/>
                <a:cs typeface="Verdana" pitchFamily="34" charset="0"/>
              </a:rPr>
              <a:t>Bluetooth 4.1</a:t>
            </a:r>
          </a:p>
          <a:p>
            <a:r>
              <a:rPr lang="es-ES" dirty="0" smtClean="0">
                <a:latin typeface="Verdana" pitchFamily="34" charset="0"/>
                <a:ea typeface="Verdana" pitchFamily="34" charset="0"/>
                <a:cs typeface="Verdana" pitchFamily="34" charset="0"/>
              </a:rPr>
              <a:t>Bluetooth </a:t>
            </a:r>
            <a:r>
              <a:rPr lang="es-ES" dirty="0" err="1" smtClean="0">
                <a:latin typeface="Verdana" pitchFamily="34" charset="0"/>
                <a:ea typeface="Verdana" pitchFamily="34" charset="0"/>
                <a:cs typeface="Verdana" pitchFamily="34" charset="0"/>
              </a:rPr>
              <a:t>Low</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Energy</a:t>
            </a:r>
            <a:r>
              <a:rPr lang="es-ES" dirty="0" smtClean="0">
                <a:latin typeface="Verdana" pitchFamily="34" charset="0"/>
                <a:ea typeface="Verdana" pitchFamily="34" charset="0"/>
                <a:cs typeface="Verdana" pitchFamily="34" charset="0"/>
              </a:rPr>
              <a:t> (BLE)</a:t>
            </a:r>
          </a:p>
          <a:p>
            <a:r>
              <a:rPr lang="es-ES" dirty="0" smtClean="0">
                <a:latin typeface="Verdana" pitchFamily="34" charset="0"/>
                <a:ea typeface="Verdana" pitchFamily="34" charset="0"/>
                <a:cs typeface="Verdana" pitchFamily="34" charset="0"/>
              </a:rPr>
              <a:t>1GB RAM</a:t>
            </a:r>
          </a:p>
          <a:p>
            <a:r>
              <a:rPr lang="es-ES" dirty="0" smtClean="0">
                <a:latin typeface="Verdana" pitchFamily="34" charset="0"/>
                <a:ea typeface="Verdana" pitchFamily="34" charset="0"/>
                <a:cs typeface="Verdana" pitchFamily="34" charset="0"/>
              </a:rPr>
              <a:t>4 USB </a:t>
            </a:r>
            <a:r>
              <a:rPr lang="es-ES" dirty="0" err="1" smtClean="0">
                <a:latin typeface="Verdana" pitchFamily="34" charset="0"/>
                <a:ea typeface="Verdana" pitchFamily="34" charset="0"/>
                <a:cs typeface="Verdana" pitchFamily="34" charset="0"/>
              </a:rPr>
              <a:t>ports</a:t>
            </a:r>
            <a:endParaRPr lang="es-ES" dirty="0" smtClean="0">
              <a:latin typeface="Verdana" pitchFamily="34" charset="0"/>
              <a:ea typeface="Verdana" pitchFamily="34" charset="0"/>
              <a:cs typeface="Verdana" pitchFamily="34" charset="0"/>
            </a:endParaRPr>
          </a:p>
          <a:p>
            <a:r>
              <a:rPr lang="es-ES" dirty="0" smtClean="0">
                <a:latin typeface="Verdana" pitchFamily="34" charset="0"/>
                <a:ea typeface="Verdana" pitchFamily="34" charset="0"/>
                <a:cs typeface="Verdana" pitchFamily="34" charset="0"/>
              </a:rPr>
              <a:t>40 GPIO </a:t>
            </a:r>
            <a:r>
              <a:rPr lang="es-ES" dirty="0" err="1" smtClean="0">
                <a:latin typeface="Verdana" pitchFamily="34" charset="0"/>
                <a:ea typeface="Verdana" pitchFamily="34" charset="0"/>
                <a:cs typeface="Verdana" pitchFamily="34" charset="0"/>
              </a:rPr>
              <a:t>pins</a:t>
            </a:r>
            <a:endParaRPr lang="es-ES" dirty="0" smtClean="0">
              <a:latin typeface="Verdana" pitchFamily="34" charset="0"/>
              <a:ea typeface="Verdana" pitchFamily="34" charset="0"/>
              <a:cs typeface="Verdana" pitchFamily="34" charset="0"/>
            </a:endParaRPr>
          </a:p>
          <a:p>
            <a:r>
              <a:rPr lang="es-ES" dirty="0" smtClean="0">
                <a:latin typeface="Verdana" pitchFamily="34" charset="0"/>
                <a:ea typeface="Verdana" pitchFamily="34" charset="0"/>
                <a:cs typeface="Verdana" pitchFamily="34" charset="0"/>
              </a:rPr>
              <a:t>Full HDMI </a:t>
            </a:r>
            <a:r>
              <a:rPr lang="es-ES" dirty="0" err="1" smtClean="0">
                <a:latin typeface="Verdana" pitchFamily="34" charset="0"/>
                <a:ea typeface="Verdana" pitchFamily="34" charset="0"/>
                <a:cs typeface="Verdana" pitchFamily="34" charset="0"/>
              </a:rPr>
              <a:t>port</a:t>
            </a:r>
            <a:endParaRPr lang="es-ES" dirty="0" smtClean="0">
              <a:latin typeface="Verdana" pitchFamily="34" charset="0"/>
              <a:ea typeface="Verdana" pitchFamily="34" charset="0"/>
              <a:cs typeface="Verdana" pitchFamily="34" charset="0"/>
            </a:endParaRPr>
          </a:p>
          <a:p>
            <a:r>
              <a:rPr lang="es-ES" dirty="0" smtClean="0">
                <a:latin typeface="Verdana" pitchFamily="34" charset="0"/>
                <a:ea typeface="Verdana" pitchFamily="34" charset="0"/>
                <a:cs typeface="Verdana" pitchFamily="34" charset="0"/>
              </a:rPr>
              <a:t>Ethernet </a:t>
            </a:r>
            <a:r>
              <a:rPr lang="es-ES" dirty="0" err="1" smtClean="0">
                <a:latin typeface="Verdana" pitchFamily="34" charset="0"/>
                <a:ea typeface="Verdana" pitchFamily="34" charset="0"/>
                <a:cs typeface="Verdana" pitchFamily="34" charset="0"/>
              </a:rPr>
              <a:t>port</a:t>
            </a:r>
            <a:endParaRPr lang="es-ES" dirty="0" smtClean="0">
              <a:latin typeface="Verdana" pitchFamily="34" charset="0"/>
              <a:ea typeface="Verdana" pitchFamily="34" charset="0"/>
              <a:cs typeface="Verdana" pitchFamily="34" charset="0"/>
            </a:endParaRPr>
          </a:p>
          <a:p>
            <a:r>
              <a:rPr lang="es-ES" dirty="0" err="1" smtClean="0">
                <a:latin typeface="Verdana" pitchFamily="34" charset="0"/>
                <a:ea typeface="Verdana" pitchFamily="34" charset="0"/>
                <a:cs typeface="Verdana" pitchFamily="34" charset="0"/>
              </a:rPr>
              <a:t>Combined</a:t>
            </a:r>
            <a:r>
              <a:rPr lang="es-ES" dirty="0" smtClean="0">
                <a:latin typeface="Verdana" pitchFamily="34" charset="0"/>
                <a:ea typeface="Verdana" pitchFamily="34" charset="0"/>
                <a:cs typeface="Verdana" pitchFamily="34" charset="0"/>
              </a:rPr>
              <a:t> 3.5mm audio </a:t>
            </a:r>
            <a:r>
              <a:rPr lang="es-ES" dirty="0" err="1" smtClean="0">
                <a:latin typeface="Verdana" pitchFamily="34" charset="0"/>
                <a:ea typeface="Verdana" pitchFamily="34" charset="0"/>
                <a:cs typeface="Verdana" pitchFamily="34" charset="0"/>
              </a:rPr>
              <a:t>jack</a:t>
            </a:r>
            <a:r>
              <a:rPr lang="es-ES" dirty="0" smtClean="0">
                <a:latin typeface="Verdana" pitchFamily="34" charset="0"/>
                <a:ea typeface="Verdana" pitchFamily="34" charset="0"/>
                <a:cs typeface="Verdana" pitchFamily="34" charset="0"/>
              </a:rPr>
              <a:t> and </a:t>
            </a:r>
            <a:r>
              <a:rPr lang="es-ES" dirty="0" err="1" smtClean="0">
                <a:latin typeface="Verdana" pitchFamily="34" charset="0"/>
                <a:ea typeface="Verdana" pitchFamily="34" charset="0"/>
                <a:cs typeface="Verdana" pitchFamily="34" charset="0"/>
              </a:rPr>
              <a:t>composite</a:t>
            </a:r>
            <a:r>
              <a:rPr lang="es-ES" dirty="0" smtClean="0">
                <a:latin typeface="Verdana" pitchFamily="34" charset="0"/>
                <a:ea typeface="Verdana" pitchFamily="34" charset="0"/>
                <a:cs typeface="Verdana" pitchFamily="34" charset="0"/>
              </a:rPr>
              <a:t> video</a:t>
            </a:r>
          </a:p>
          <a:p>
            <a:r>
              <a:rPr lang="es-ES" dirty="0" smtClean="0">
                <a:latin typeface="Verdana" pitchFamily="34" charset="0"/>
                <a:ea typeface="Verdana" pitchFamily="34" charset="0"/>
                <a:cs typeface="Verdana" pitchFamily="34" charset="0"/>
              </a:rPr>
              <a:t>Camera interface (CSI)</a:t>
            </a:r>
          </a:p>
          <a:p>
            <a:r>
              <a:rPr lang="es-ES" dirty="0" err="1" smtClean="0">
                <a:latin typeface="Verdana" pitchFamily="34" charset="0"/>
                <a:ea typeface="Verdana" pitchFamily="34" charset="0"/>
                <a:cs typeface="Verdana" pitchFamily="34" charset="0"/>
              </a:rPr>
              <a:t>Display</a:t>
            </a:r>
            <a:r>
              <a:rPr lang="es-ES" dirty="0" smtClean="0">
                <a:latin typeface="Verdana" pitchFamily="34" charset="0"/>
                <a:ea typeface="Verdana" pitchFamily="34" charset="0"/>
                <a:cs typeface="Verdana" pitchFamily="34" charset="0"/>
              </a:rPr>
              <a:t> interface (DSI)</a:t>
            </a:r>
          </a:p>
          <a:p>
            <a:r>
              <a:rPr lang="es-ES" dirty="0" smtClean="0">
                <a:latin typeface="Verdana" pitchFamily="34" charset="0"/>
                <a:ea typeface="Verdana" pitchFamily="34" charset="0"/>
                <a:cs typeface="Verdana" pitchFamily="34" charset="0"/>
              </a:rPr>
              <a:t>Micro SD </a:t>
            </a:r>
            <a:r>
              <a:rPr lang="es-ES" dirty="0" err="1" smtClean="0">
                <a:latin typeface="Verdana" pitchFamily="34" charset="0"/>
                <a:ea typeface="Verdana" pitchFamily="34" charset="0"/>
                <a:cs typeface="Verdana" pitchFamily="34" charset="0"/>
              </a:rPr>
              <a:t>card</a:t>
            </a:r>
            <a:r>
              <a:rPr lang="es-ES" dirty="0" smtClean="0">
                <a:latin typeface="Verdana" pitchFamily="34" charset="0"/>
                <a:ea typeface="Verdana" pitchFamily="34" charset="0"/>
                <a:cs typeface="Verdana" pitchFamily="34" charset="0"/>
              </a:rPr>
              <a:t> slot (</a:t>
            </a:r>
            <a:r>
              <a:rPr lang="es-ES" dirty="0" err="1" smtClean="0">
                <a:latin typeface="Verdana" pitchFamily="34" charset="0"/>
                <a:ea typeface="Verdana" pitchFamily="34" charset="0"/>
                <a:cs typeface="Verdana" pitchFamily="34" charset="0"/>
              </a:rPr>
              <a:t>now</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push-pull</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rather</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than</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push-push</a:t>
            </a:r>
            <a:r>
              <a:rPr lang="es-ES" dirty="0" smtClean="0">
                <a:latin typeface="Verdana" pitchFamily="34" charset="0"/>
                <a:ea typeface="Verdana" pitchFamily="34" charset="0"/>
                <a:cs typeface="Verdana" pitchFamily="34" charset="0"/>
              </a:rPr>
              <a:t>)</a:t>
            </a:r>
          </a:p>
          <a:p>
            <a:r>
              <a:rPr lang="es-ES" dirty="0" err="1" smtClean="0">
                <a:latin typeface="Verdana" pitchFamily="34" charset="0"/>
                <a:ea typeface="Verdana" pitchFamily="34" charset="0"/>
                <a:cs typeface="Verdana" pitchFamily="34" charset="0"/>
              </a:rPr>
              <a:t>VideoCore</a:t>
            </a:r>
            <a:r>
              <a:rPr lang="es-ES" dirty="0" smtClean="0">
                <a:latin typeface="Verdana" pitchFamily="34" charset="0"/>
                <a:ea typeface="Verdana" pitchFamily="34" charset="0"/>
                <a:cs typeface="Verdana" pitchFamily="34" charset="0"/>
              </a:rPr>
              <a:t> IV 3D </a:t>
            </a:r>
            <a:r>
              <a:rPr lang="es-ES" dirty="0" err="1" smtClean="0">
                <a:latin typeface="Verdana" pitchFamily="34" charset="0"/>
                <a:ea typeface="Verdana" pitchFamily="34" charset="0"/>
                <a:cs typeface="Verdana" pitchFamily="34" charset="0"/>
              </a:rPr>
              <a:t>graphics</a:t>
            </a:r>
            <a:r>
              <a:rPr lang="es-ES" dirty="0" smtClean="0">
                <a:latin typeface="Verdana" pitchFamily="34" charset="0"/>
                <a:ea typeface="Verdana" pitchFamily="34" charset="0"/>
                <a:cs typeface="Verdana" pitchFamily="34" charset="0"/>
              </a:rPr>
              <a:t> </a:t>
            </a:r>
            <a:r>
              <a:rPr lang="es-ES" dirty="0" err="1" smtClean="0">
                <a:latin typeface="Verdana" pitchFamily="34" charset="0"/>
                <a:ea typeface="Verdana" pitchFamily="34" charset="0"/>
                <a:cs typeface="Verdana" pitchFamily="34" charset="0"/>
              </a:rPr>
              <a:t>core</a:t>
            </a:r>
            <a:endParaRPr lang="es-ES" dirty="0" smtClean="0">
              <a:latin typeface="Verdana" pitchFamily="34" charset="0"/>
              <a:ea typeface="Verdana" pitchFamily="34" charset="0"/>
              <a:cs typeface="Verdana" pitchFamily="34" charset="0"/>
            </a:endParaRPr>
          </a:p>
          <a:p>
            <a:endParaRPr lang="es-ES" dirty="0">
              <a:latin typeface="Verdana" pitchFamily="34" charset="0"/>
              <a:ea typeface="Verdana" pitchFamily="34" charset="0"/>
              <a:cs typeface="Verdana" pitchFamily="34" charset="0"/>
            </a:endParaRPr>
          </a:p>
        </p:txBody>
      </p:sp>
      <p:sp>
        <p:nvSpPr>
          <p:cNvPr id="12" name="11 Rectángulo"/>
          <p:cNvSpPr/>
          <p:nvPr/>
        </p:nvSpPr>
        <p:spPr>
          <a:xfrm>
            <a:off x="4316819" y="6061686"/>
            <a:ext cx="4572000" cy="215444"/>
          </a:xfrm>
          <a:prstGeom prst="rect">
            <a:avLst/>
          </a:prstGeom>
        </p:spPr>
        <p:txBody>
          <a:bodyPr>
            <a:spAutoFit/>
          </a:bodyPr>
          <a:lstStyle/>
          <a:p>
            <a:pPr algn="r"/>
            <a:r>
              <a:rPr lang="es-ES" sz="800" dirty="0" smtClean="0">
                <a:latin typeface="Verdana" pitchFamily="34" charset="0"/>
                <a:ea typeface="Verdana" pitchFamily="34" charset="0"/>
                <a:cs typeface="Verdana" pitchFamily="34" charset="0"/>
              </a:rPr>
              <a:t>https://www.raspberrypi.org/products/raspberry-pi-3-model-b/</a:t>
            </a:r>
            <a:endParaRPr lang="es-ES" sz="800" dirty="0">
              <a:latin typeface="Verdana" pitchFamily="34" charset="0"/>
              <a:ea typeface="Verdana" pitchFamily="34" charset="0"/>
              <a:cs typeface="Verdana" pitchFamily="34" charset="0"/>
            </a:endParaRPr>
          </a:p>
        </p:txBody>
      </p:sp>
      <p:sp>
        <p:nvSpPr>
          <p:cNvPr id="13" name="12 Rectángulo"/>
          <p:cNvSpPr/>
          <p:nvPr/>
        </p:nvSpPr>
        <p:spPr>
          <a:xfrm>
            <a:off x="638077" y="4084306"/>
            <a:ext cx="2966360" cy="854080"/>
          </a:xfrm>
          <a:prstGeom prst="rect">
            <a:avLst/>
          </a:prstGeom>
        </p:spPr>
        <p:txBody>
          <a:bodyPr wrap="square">
            <a:spAutoFit/>
          </a:bodyPr>
          <a:lstStyle/>
          <a:p>
            <a:r>
              <a:rPr lang="es-ES" dirty="0" smtClean="0"/>
              <a:t>EUR 39,90</a:t>
            </a:r>
          </a:p>
          <a:p>
            <a:r>
              <a:rPr lang="es-ES" sz="1050" dirty="0" smtClean="0">
                <a:hlinkClick r:id="rId3"/>
              </a:rPr>
              <a:t>https://www.amazon.es/Raspberry-Pi-Modelo-Quad-core-Cortex-A53/dp/B01CD5VC92</a:t>
            </a:r>
            <a:endParaRPr lang="es-ES" sz="1050" dirty="0" smtClean="0"/>
          </a:p>
          <a:p>
            <a:endParaRPr lang="es-ES" sz="1050" dirty="0"/>
          </a:p>
        </p:txBody>
      </p:sp>
    </p:spTree>
    <p:extLst>
      <p:ext uri="{BB962C8B-B14F-4D97-AF65-F5344CB8AC3E}">
        <p14:creationId xmlns:p14="http://schemas.microsoft.com/office/powerpoint/2010/main" val="154006770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200" dirty="0" err="1">
                <a:latin typeface="Verdana" panose="020B0604030504040204" pitchFamily="34" charset="0"/>
                <a:ea typeface="Verdana" panose="020B0604030504040204" pitchFamily="34" charset="0"/>
                <a:cs typeface="Verdana" panose="020B0604030504040204" pitchFamily="34" charset="0"/>
              </a:rPr>
              <a:t>Raspberry</a:t>
            </a:r>
            <a:r>
              <a:rPr lang="es-ES" sz="3200" dirty="0">
                <a:latin typeface="Verdana" panose="020B0604030504040204" pitchFamily="34" charset="0"/>
                <a:ea typeface="Verdana" panose="020B0604030504040204" pitchFamily="34" charset="0"/>
                <a:cs typeface="Verdana" panose="020B0604030504040204" pitchFamily="34" charset="0"/>
              </a:rPr>
              <a:t> Pi B+</a:t>
            </a:r>
            <a:endParaRPr lang="es-ES" sz="3600" dirty="0">
              <a:latin typeface="Verdana" panose="020B0604030504040204" pitchFamily="34" charset="0"/>
              <a:ea typeface="Verdana" panose="020B0604030504040204" pitchFamily="34" charset="0"/>
              <a:cs typeface="Verdana" panose="020B0604030504040204" pitchFamily="34" charset="0"/>
            </a:endParaRPr>
          </a:p>
        </p:txBody>
      </p:sp>
      <p:sp>
        <p:nvSpPr>
          <p:cNvPr id="11" name="7 Rectángulo"/>
          <p:cNvSpPr>
            <a:spLocks noChangeArrowheads="1"/>
          </p:cNvSpPr>
          <p:nvPr/>
        </p:nvSpPr>
        <p:spPr bwMode="auto">
          <a:xfrm>
            <a:off x="4572000" y="1423987"/>
            <a:ext cx="4572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q"/>
            </a:pPr>
            <a:r>
              <a:rPr lang="en-US" altLang="es-MX">
                <a:latin typeface="Verdana" panose="020B0604030504040204" pitchFamily="34" charset="0"/>
              </a:rPr>
              <a:t>Processor, Broadcom SoC running at 700MHz (can be overclocked). </a:t>
            </a:r>
          </a:p>
          <a:p>
            <a:pPr eaLnBrk="1" hangingPunct="1">
              <a:buFont typeface="Wingdings" panose="05000000000000000000" pitchFamily="2" charset="2"/>
              <a:buChar char="q"/>
            </a:pPr>
            <a:r>
              <a:rPr lang="en-US" altLang="es-MX">
                <a:latin typeface="Verdana" panose="020B0604030504040204" pitchFamily="34" charset="0"/>
              </a:rPr>
              <a:t>RAM, 512MB </a:t>
            </a:r>
          </a:p>
          <a:p>
            <a:pPr eaLnBrk="1" hangingPunct="1">
              <a:buFont typeface="Wingdings" panose="05000000000000000000" pitchFamily="2" charset="2"/>
              <a:buChar char="q"/>
            </a:pPr>
            <a:r>
              <a:rPr lang="es-ES" altLang="es-MX">
                <a:latin typeface="Verdana" panose="020B0604030504040204" pitchFamily="34" charset="0"/>
              </a:rPr>
              <a:t>HDMI port</a:t>
            </a:r>
          </a:p>
          <a:p>
            <a:pPr eaLnBrk="1" hangingPunct="1">
              <a:buFont typeface="Wingdings" panose="05000000000000000000" pitchFamily="2" charset="2"/>
              <a:buChar char="q"/>
            </a:pPr>
            <a:r>
              <a:rPr lang="en-US" altLang="es-MX">
                <a:latin typeface="Verdana" panose="020B0604030504040204" pitchFamily="34" charset="0"/>
              </a:rPr>
              <a:t>Camera and DSI Display connector</a:t>
            </a:r>
          </a:p>
          <a:p>
            <a:pPr eaLnBrk="1" hangingPunct="1">
              <a:buFont typeface="Wingdings" panose="05000000000000000000" pitchFamily="2" charset="2"/>
              <a:buChar char="q"/>
            </a:pPr>
            <a:r>
              <a:rPr lang="en-US" altLang="es-MX">
                <a:latin typeface="Verdana" panose="020B0604030504040204" pitchFamily="34" charset="0"/>
              </a:rPr>
              <a:t>4 USB</a:t>
            </a:r>
          </a:p>
          <a:p>
            <a:pPr eaLnBrk="1" hangingPunct="1">
              <a:buFont typeface="Wingdings" panose="05000000000000000000" pitchFamily="2" charset="2"/>
              <a:buChar char="q"/>
            </a:pPr>
            <a:r>
              <a:rPr lang="en-US" altLang="es-MX">
                <a:latin typeface="Verdana" panose="020B0604030504040204" pitchFamily="34" charset="0"/>
              </a:rPr>
              <a:t>40 GPIO pins </a:t>
            </a:r>
          </a:p>
          <a:p>
            <a:pPr eaLnBrk="1" hangingPunct="1">
              <a:buFont typeface="Wingdings" panose="05000000000000000000" pitchFamily="2" charset="2"/>
              <a:buChar char="q"/>
            </a:pPr>
            <a:r>
              <a:rPr lang="en-US" altLang="es-MX">
                <a:latin typeface="Verdana" panose="020B0604030504040204" pitchFamily="34" charset="0"/>
              </a:rPr>
              <a:t> (NTSC/PAL) video (4-pole 3.5mm 'headphone' jack) </a:t>
            </a:r>
          </a:p>
          <a:p>
            <a:pPr eaLnBrk="1" hangingPunct="1">
              <a:buFont typeface="Wingdings" panose="05000000000000000000" pitchFamily="2" charset="2"/>
              <a:buChar char="q"/>
            </a:pPr>
            <a:r>
              <a:rPr lang="en-US" altLang="es-MX">
                <a:latin typeface="Verdana" panose="020B0604030504040204" pitchFamily="34" charset="0"/>
              </a:rPr>
              <a:t>MicroSD card socket</a:t>
            </a:r>
            <a:endParaRPr lang="es-ES" altLang="es-MX">
              <a:latin typeface="Verdana" panose="020B0604030504040204" pitchFamily="34" charset="0"/>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423987"/>
            <a:ext cx="407035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8 Rectángulo"/>
          <p:cNvSpPr/>
          <p:nvPr/>
        </p:nvSpPr>
        <p:spPr>
          <a:xfrm>
            <a:off x="801150" y="4847432"/>
            <a:ext cx="4071938" cy="923330"/>
          </a:xfrm>
          <a:prstGeom prst="rect">
            <a:avLst/>
          </a:prstGeom>
          <a:solidFill>
            <a:schemeClr val="accent3">
              <a:lumMod val="60000"/>
              <a:lumOff val="40000"/>
            </a:schemeClr>
          </a:solidFill>
        </p:spPr>
        <p:txBody>
          <a:bodyPr>
            <a:spAutoFit/>
          </a:bodyPr>
          <a:lstStyle/>
          <a:p>
            <a:pPr>
              <a:defRPr/>
            </a:pPr>
            <a:r>
              <a:rPr lang="en-US" b="1" dirty="0">
                <a:latin typeface="Verdana" pitchFamily="34" charset="0"/>
              </a:rPr>
              <a:t>Linux </a:t>
            </a:r>
            <a:r>
              <a:rPr lang="en-US" b="1" dirty="0" err="1">
                <a:latin typeface="Verdana" pitchFamily="34" charset="0"/>
              </a:rPr>
              <a:t>raspberrypi</a:t>
            </a:r>
            <a:r>
              <a:rPr lang="en-US" b="1" dirty="0">
                <a:latin typeface="Verdana" pitchFamily="34" charset="0"/>
              </a:rPr>
              <a:t> (</a:t>
            </a:r>
            <a:r>
              <a:rPr lang="en-US" b="1" dirty="0" err="1">
                <a:latin typeface="Verdana" pitchFamily="34" charset="0"/>
              </a:rPr>
              <a:t>Rasbian</a:t>
            </a:r>
            <a:r>
              <a:rPr lang="en-US" b="1" dirty="0" smtClean="0">
                <a:latin typeface="Verdana" pitchFamily="34" charset="0"/>
              </a:rPr>
              <a:t>)</a:t>
            </a:r>
          </a:p>
          <a:p>
            <a:pPr>
              <a:defRPr/>
            </a:pPr>
            <a:r>
              <a:rPr lang="en-US" b="1" dirty="0" err="1" smtClean="0">
                <a:latin typeface="Verdana" pitchFamily="34" charset="0"/>
              </a:rPr>
              <a:t>Basado</a:t>
            </a:r>
            <a:r>
              <a:rPr lang="en-US" b="1" dirty="0" smtClean="0">
                <a:latin typeface="Verdana" pitchFamily="34" charset="0"/>
              </a:rPr>
              <a:t> </a:t>
            </a:r>
            <a:r>
              <a:rPr lang="en-US" b="1" dirty="0" err="1" smtClean="0">
                <a:latin typeface="Verdana" pitchFamily="34" charset="0"/>
              </a:rPr>
              <a:t>en</a:t>
            </a:r>
            <a:r>
              <a:rPr lang="en-US" b="1" dirty="0" smtClean="0">
                <a:latin typeface="Verdana" pitchFamily="34" charset="0"/>
              </a:rPr>
              <a:t> </a:t>
            </a:r>
            <a:r>
              <a:rPr lang="en-US" b="1" dirty="0" err="1" smtClean="0">
                <a:latin typeface="Verdana" pitchFamily="34" charset="0"/>
              </a:rPr>
              <a:t>Debian</a:t>
            </a:r>
            <a:r>
              <a:rPr lang="en-US" b="1" dirty="0" smtClean="0">
                <a:latin typeface="Verdana" pitchFamily="34" charset="0"/>
              </a:rPr>
              <a:t> 7 </a:t>
            </a:r>
          </a:p>
          <a:p>
            <a:pPr>
              <a:defRPr/>
            </a:pPr>
            <a:r>
              <a:rPr lang="en-US" b="1" dirty="0" smtClean="0">
                <a:latin typeface="Verdana" pitchFamily="34" charset="0"/>
              </a:rPr>
              <a:t>Kernel </a:t>
            </a:r>
            <a:r>
              <a:rPr lang="en-US" b="1" dirty="0">
                <a:latin typeface="Verdana" pitchFamily="34" charset="0"/>
              </a:rPr>
              <a:t>3.12.22</a:t>
            </a:r>
            <a:endParaRPr lang="es-ES" b="1" dirty="0">
              <a:latin typeface="Verdana" pitchFamily="34" charset="0"/>
            </a:endParaRPr>
          </a:p>
        </p:txBody>
      </p:sp>
      <p:sp>
        <p:nvSpPr>
          <p:cNvPr id="15" name="10 CuadroTexto"/>
          <p:cNvSpPr txBox="1">
            <a:spLocks noChangeArrowheads="1"/>
          </p:cNvSpPr>
          <p:nvPr/>
        </p:nvSpPr>
        <p:spPr bwMode="auto">
          <a:xfrm>
            <a:off x="5898895" y="4537878"/>
            <a:ext cx="2370137" cy="523875"/>
          </a:xfrm>
          <a:prstGeom prst="rect">
            <a:avLst/>
          </a:prstGeom>
          <a:solidFill>
            <a:srgbClr val="FB241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800" dirty="0">
                <a:solidFill>
                  <a:schemeClr val="bg1"/>
                </a:solidFill>
                <a:latin typeface="Verdana" panose="020B0604030504040204" pitchFamily="34" charset="0"/>
              </a:rPr>
              <a:t>!! 35 USD !!</a:t>
            </a:r>
          </a:p>
        </p:txBody>
      </p:sp>
      <p:sp>
        <p:nvSpPr>
          <p:cNvPr id="2" name="CuadroTexto 1"/>
          <p:cNvSpPr txBox="1"/>
          <p:nvPr/>
        </p:nvSpPr>
        <p:spPr>
          <a:xfrm>
            <a:off x="5525133" y="5480983"/>
            <a:ext cx="3324949" cy="369332"/>
          </a:xfrm>
          <a:prstGeom prst="rect">
            <a:avLst/>
          </a:prstGeom>
          <a:noFill/>
        </p:spPr>
        <p:txBody>
          <a:bodyPr wrap="none" rtlCol="0">
            <a:spAutoFit/>
          </a:bodyPr>
          <a:lstStyle/>
          <a:p>
            <a:r>
              <a:rPr lang="es-ES" b="1" dirty="0" smtClean="0">
                <a:latin typeface="Verdana" panose="020B0604030504040204" pitchFamily="34" charset="0"/>
                <a:ea typeface="Verdana" panose="020B0604030504040204" pitchFamily="34" charset="0"/>
                <a:cs typeface="Verdana" panose="020B0604030504040204" pitchFamily="34" charset="0"/>
              </a:rPr>
              <a:t>!! YA VAMOS POR EL 3 !!</a:t>
            </a:r>
            <a:endParaRPr lang="es-ES"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5544531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710813" y="2849830"/>
            <a:ext cx="672454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4000" dirty="0" smtClean="0">
                <a:latin typeface="Verdana" panose="020B0604030504040204" pitchFamily="34" charset="0"/>
              </a:rPr>
              <a:t>“Algunos Ejemplos Representativos de </a:t>
            </a:r>
            <a:r>
              <a:rPr lang="es-ES" altLang="es-MX" sz="4000" dirty="0" err="1" smtClean="0">
                <a:latin typeface="Verdana" panose="020B0604030504040204" pitchFamily="34" charset="0"/>
              </a:rPr>
              <a:t>IoT</a:t>
            </a:r>
            <a:r>
              <a:rPr lang="es-ES" altLang="es-MX" sz="4000" dirty="0" smtClean="0">
                <a:latin typeface="Verdana" panose="020B0604030504040204" pitchFamily="34" charset="0"/>
              </a:rPr>
              <a:t>”</a:t>
            </a:r>
            <a:endParaRPr lang="es-ES" altLang="es-MX" sz="40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334154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a:latin typeface="Verdana" panose="020B0604030504040204" pitchFamily="34" charset="0"/>
              </a:rPr>
              <a:t>Google </a:t>
            </a:r>
            <a:r>
              <a:rPr lang="es-ES" altLang="es-MX" sz="3600" dirty="0" err="1">
                <a:latin typeface="Verdana" panose="020B0604030504040204" pitchFamily="34" charset="0"/>
              </a:rPr>
              <a:t>Glass</a:t>
            </a:r>
            <a:endParaRPr lang="es-ES" sz="3600" dirty="0"/>
          </a:p>
        </p:txBody>
      </p:sp>
      <p:pic>
        <p:nvPicPr>
          <p:cNvPr id="5122" name="Picture 2"/>
          <p:cNvPicPr>
            <a:picLocks noChangeAspect="1" noChangeArrowheads="1"/>
          </p:cNvPicPr>
          <p:nvPr/>
        </p:nvPicPr>
        <p:blipFill>
          <a:blip r:embed="rId2"/>
          <a:srcRect/>
          <a:stretch>
            <a:fillRect/>
          </a:stretch>
        </p:blipFill>
        <p:spPr bwMode="auto">
          <a:xfrm>
            <a:off x="942310" y="1110993"/>
            <a:ext cx="3571566" cy="1940551"/>
          </a:xfrm>
          <a:prstGeom prst="rect">
            <a:avLst/>
          </a:prstGeom>
          <a:noFill/>
          <a:ln w="9525">
            <a:noFill/>
            <a:miter lim="800000"/>
            <a:headEnd/>
            <a:tailEnd/>
          </a:ln>
          <a:effectLst/>
        </p:spPr>
      </p:pic>
      <p:graphicFrame>
        <p:nvGraphicFramePr>
          <p:cNvPr id="12" name="11 Tabla"/>
          <p:cNvGraphicFramePr>
            <a:graphicFrameLocks noGrp="1"/>
          </p:cNvGraphicFramePr>
          <p:nvPr/>
        </p:nvGraphicFramePr>
        <p:xfrm>
          <a:off x="4731488" y="961067"/>
          <a:ext cx="4104167" cy="5037434"/>
        </p:xfrm>
        <a:graphic>
          <a:graphicData uri="http://schemas.openxmlformats.org/drawingml/2006/table">
            <a:tbl>
              <a:tblPr/>
              <a:tblGrid>
                <a:gridCol w="1934148">
                  <a:extLst>
                    <a:ext uri="{9D8B030D-6E8A-4147-A177-3AD203B41FA5}">
                      <a16:colId xmlns:a16="http://schemas.microsoft.com/office/drawing/2014/main" val="20000"/>
                    </a:ext>
                  </a:extLst>
                </a:gridCol>
                <a:gridCol w="2170019">
                  <a:extLst>
                    <a:ext uri="{9D8B030D-6E8A-4147-A177-3AD203B41FA5}">
                      <a16:colId xmlns:a16="http://schemas.microsoft.com/office/drawing/2014/main" val="20001"/>
                    </a:ext>
                  </a:extLst>
                </a:gridCol>
              </a:tblGrid>
              <a:tr h="212081">
                <a:tc gridSpan="2">
                  <a:txBody>
                    <a:bodyPr/>
                    <a:lstStyle/>
                    <a:p>
                      <a:pPr algn="ctr"/>
                      <a:r>
                        <a:rPr lang="es-ES" sz="1100" b="1" dirty="0">
                          <a:latin typeface="Verdana" pitchFamily="34" charset="0"/>
                          <a:ea typeface="Verdana" pitchFamily="34" charset="0"/>
                          <a:cs typeface="Verdana" pitchFamily="34" charset="0"/>
                        </a:rPr>
                        <a:t>Google </a:t>
                      </a:r>
                      <a:r>
                        <a:rPr lang="es-ES" sz="1100" b="1" dirty="0" err="1">
                          <a:latin typeface="Verdana" pitchFamily="34" charset="0"/>
                          <a:ea typeface="Verdana" pitchFamily="34" charset="0"/>
                          <a:cs typeface="Verdana" pitchFamily="34" charset="0"/>
                        </a:rPr>
                        <a:t>Glass</a:t>
                      </a:r>
                      <a:r>
                        <a:rPr lang="es-ES" sz="1100" b="1" dirty="0">
                          <a:latin typeface="Verdana" pitchFamily="34" charset="0"/>
                          <a:ea typeface="Verdana" pitchFamily="34" charset="0"/>
                          <a:cs typeface="Verdana" pitchFamily="34" charset="0"/>
                        </a:rPr>
                        <a:t> Explorer </a:t>
                      </a:r>
                      <a:r>
                        <a:rPr lang="es-ES" sz="1100" b="1" dirty="0" err="1">
                          <a:latin typeface="Verdana" pitchFamily="34" charset="0"/>
                          <a:ea typeface="Verdana" pitchFamily="34" charset="0"/>
                          <a:cs typeface="Verdana" pitchFamily="34" charset="0"/>
                        </a:rPr>
                        <a:t>Edition</a:t>
                      </a:r>
                      <a:endParaRPr lang="es-ES" sz="1100" b="1" dirty="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hMerge="1">
                  <a:txBody>
                    <a:bodyPr/>
                    <a:lstStyle/>
                    <a:p>
                      <a:endParaRPr lang="es-ES"/>
                    </a:p>
                  </a:txBody>
                  <a:tcPr/>
                </a:tc>
                <a:extLst>
                  <a:ext uri="{0D108BD9-81ED-4DB2-BD59-A6C34878D82A}">
                    <a16:rowId xmlns:a16="http://schemas.microsoft.com/office/drawing/2014/main" val="10000"/>
                  </a:ext>
                </a:extLst>
              </a:tr>
              <a:tr h="212081">
                <a:tc>
                  <a:txBody>
                    <a:bodyPr/>
                    <a:lstStyle/>
                    <a:p>
                      <a:pPr algn="l"/>
                      <a:r>
                        <a:rPr lang="es-ES" sz="1000">
                          <a:latin typeface="Verdana" pitchFamily="34" charset="0"/>
                          <a:ea typeface="Verdana" pitchFamily="34" charset="0"/>
                          <a:cs typeface="Verdana" pitchFamily="34" charset="0"/>
                          <a:hlinkClick r:id="rId3" tooltip="Categoría:Empresas de electrónica"/>
                        </a:rPr>
                        <a:t>Fabricante</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4" tooltip="Google"/>
                        </a:rPr>
                        <a:t>Google</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extLst>
                  <a:ext uri="{0D108BD9-81ED-4DB2-BD59-A6C34878D82A}">
                    <a16:rowId xmlns:a16="http://schemas.microsoft.com/office/drawing/2014/main" val="10001"/>
                  </a:ext>
                </a:extLst>
              </a:tr>
              <a:tr h="374841">
                <a:tc>
                  <a:txBody>
                    <a:bodyPr/>
                    <a:lstStyle/>
                    <a:p>
                      <a:pPr algn="l"/>
                      <a:r>
                        <a:rPr lang="es-ES" sz="1000">
                          <a:latin typeface="Verdana" pitchFamily="34" charset="0"/>
                          <a:ea typeface="Verdana" pitchFamily="34" charset="0"/>
                          <a:cs typeface="Verdana" pitchFamily="34" charset="0"/>
                        </a:rPr>
                        <a:t>Tipo</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hlinkClick r:id="rId5" tooltip="Realidad aumentada"/>
                        </a:rPr>
                        <a:t>Realidad aumentada</a:t>
                      </a:r>
                      <a:r>
                        <a:rPr lang="es-ES" sz="1000">
                          <a:latin typeface="Verdana" pitchFamily="34" charset="0"/>
                          <a:ea typeface="Verdana" pitchFamily="34" charset="0"/>
                          <a:cs typeface="Verdana" pitchFamily="34" charset="0"/>
                        </a:rPr>
                        <a:t/>
                      </a:r>
                      <a:br>
                        <a:rPr lang="es-ES" sz="1000">
                          <a:latin typeface="Verdana" pitchFamily="34" charset="0"/>
                          <a:ea typeface="Verdana" pitchFamily="34" charset="0"/>
                          <a:cs typeface="Verdana" pitchFamily="34" charset="0"/>
                        </a:rPr>
                      </a:br>
                      <a:r>
                        <a:rPr lang="es-ES" sz="1000">
                          <a:latin typeface="Verdana" pitchFamily="34" charset="0"/>
                          <a:ea typeface="Verdana" pitchFamily="34" charset="0"/>
                          <a:cs typeface="Verdana" pitchFamily="34" charset="0"/>
                          <a:hlinkClick r:id="rId6" tooltip="Casco de realidad virtual"/>
                        </a:rPr>
                        <a:t>montura de RA</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extLst>
                  <a:ext uri="{0D108BD9-81ED-4DB2-BD59-A6C34878D82A}">
                    <a16:rowId xmlns:a16="http://schemas.microsoft.com/office/drawing/2014/main" val="10002"/>
                  </a:ext>
                </a:extLst>
              </a:tr>
              <a:tr h="212081">
                <a:tc>
                  <a:txBody>
                    <a:bodyPr/>
                    <a:lstStyle/>
                    <a:p>
                      <a:pPr algn="l"/>
                      <a:r>
                        <a:rPr lang="es-ES" sz="1000">
                          <a:latin typeface="Verdana" pitchFamily="34" charset="0"/>
                          <a:ea typeface="Verdana" pitchFamily="34" charset="0"/>
                          <a:cs typeface="Verdana" pitchFamily="34" charset="0"/>
                        </a:rPr>
                        <a:t>Lanzamiento</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junio de 2012</a:t>
                      </a:r>
                    </a:p>
                  </a:txBody>
                  <a:tcPr marL="46182" marR="46182" marT="23091" marB="23091" anchor="ctr">
                    <a:lnL>
                      <a:noFill/>
                    </a:lnL>
                    <a:lnR>
                      <a:noFill/>
                    </a:lnR>
                    <a:lnT>
                      <a:noFill/>
                    </a:lnT>
                    <a:lnB>
                      <a:noFill/>
                    </a:lnB>
                  </a:tcPr>
                </a:tc>
                <a:extLst>
                  <a:ext uri="{0D108BD9-81ED-4DB2-BD59-A6C34878D82A}">
                    <a16:rowId xmlns:a16="http://schemas.microsoft.com/office/drawing/2014/main" val="10003"/>
                  </a:ext>
                </a:extLst>
              </a:tr>
              <a:tr h="212081">
                <a:tc>
                  <a:txBody>
                    <a:bodyPr/>
                    <a:lstStyle/>
                    <a:p>
                      <a:pPr algn="l"/>
                      <a:r>
                        <a:rPr lang="es-ES" sz="1000" b="1" dirty="0" smtClean="0">
                          <a:latin typeface="Verdana" pitchFamily="34" charset="0"/>
                          <a:ea typeface="Verdana" pitchFamily="34" charset="0"/>
                          <a:cs typeface="Verdana" pitchFamily="34" charset="0"/>
                        </a:rPr>
                        <a:t>Descontinuado</a:t>
                      </a:r>
                      <a:endParaRPr lang="es-ES" sz="1000" b="1" dirty="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15 de enero de 2015</a:t>
                      </a:r>
                    </a:p>
                  </a:txBody>
                  <a:tcPr marL="46182" marR="46182" marT="23091" marB="23091" anchor="ctr">
                    <a:lnL>
                      <a:noFill/>
                    </a:lnL>
                    <a:lnR>
                      <a:noFill/>
                    </a:lnR>
                    <a:lnT>
                      <a:noFill/>
                    </a:lnT>
                    <a:lnB>
                      <a:noFill/>
                    </a:lnB>
                  </a:tcPr>
                </a:tc>
                <a:extLst>
                  <a:ext uri="{0D108BD9-81ED-4DB2-BD59-A6C34878D82A}">
                    <a16:rowId xmlns:a16="http://schemas.microsoft.com/office/drawing/2014/main" val="10004"/>
                  </a:ext>
                </a:extLst>
              </a:tr>
              <a:tr h="212081">
                <a:tc>
                  <a:txBody>
                    <a:bodyPr/>
                    <a:lstStyle/>
                    <a:p>
                      <a:pPr algn="l"/>
                      <a:r>
                        <a:rPr lang="es-ES" sz="1000">
                          <a:latin typeface="Verdana" pitchFamily="34" charset="0"/>
                          <a:ea typeface="Verdana" pitchFamily="34" charset="0"/>
                          <a:cs typeface="Verdana" pitchFamily="34" charset="0"/>
                          <a:hlinkClick r:id="rId7" tooltip="Sistema operativo"/>
                        </a:rPr>
                        <a:t>Sistema operativo</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Versión modificada de Android</a:t>
                      </a:r>
                    </a:p>
                  </a:txBody>
                  <a:tcPr marL="46182" marR="46182" marT="23091" marB="23091" anchor="ctr">
                    <a:lnL>
                      <a:noFill/>
                    </a:lnL>
                    <a:lnR>
                      <a:noFill/>
                    </a:lnR>
                    <a:lnT>
                      <a:noFill/>
                    </a:lnT>
                    <a:lnB>
                      <a:noFill/>
                    </a:lnB>
                  </a:tcPr>
                </a:tc>
                <a:extLst>
                  <a:ext uri="{0D108BD9-81ED-4DB2-BD59-A6C34878D82A}">
                    <a16:rowId xmlns:a16="http://schemas.microsoft.com/office/drawing/2014/main" val="10005"/>
                  </a:ext>
                </a:extLst>
              </a:tr>
              <a:tr h="374841">
                <a:tc>
                  <a:txBody>
                    <a:bodyPr/>
                    <a:lstStyle/>
                    <a:p>
                      <a:pPr algn="l"/>
                      <a:r>
                        <a:rPr lang="es-ES" sz="1000">
                          <a:latin typeface="Verdana" pitchFamily="34" charset="0"/>
                          <a:ea typeface="Verdana" pitchFamily="34" charset="0"/>
                          <a:cs typeface="Verdana" pitchFamily="34" charset="0"/>
                          <a:hlinkClick r:id="rId8" tooltip="Unidad central de procesamiento"/>
                        </a:rPr>
                        <a:t>CPU</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SoC 4430 de </a:t>
                      </a:r>
                      <a:r>
                        <a:rPr lang="es-ES" sz="1000">
                          <a:latin typeface="Verdana" pitchFamily="34" charset="0"/>
                          <a:ea typeface="Verdana" pitchFamily="34" charset="0"/>
                          <a:cs typeface="Verdana" pitchFamily="34" charset="0"/>
                          <a:hlinkClick r:id="rId9" tooltip="OMAP"/>
                        </a:rPr>
                        <a:t>OMAP</a:t>
                      </a:r>
                      <a:r>
                        <a:rPr lang="es-ES" sz="1000">
                          <a:latin typeface="Verdana" pitchFamily="34" charset="0"/>
                          <a:ea typeface="Verdana" pitchFamily="34" charset="0"/>
                          <a:cs typeface="Verdana" pitchFamily="34" charset="0"/>
                        </a:rPr>
                        <a:t>, doble núcleo</a:t>
                      </a:r>
                    </a:p>
                  </a:txBody>
                  <a:tcPr marL="46182" marR="46182" marT="23091" marB="23091" anchor="ctr">
                    <a:lnL>
                      <a:noFill/>
                    </a:lnL>
                    <a:lnR>
                      <a:noFill/>
                    </a:lnR>
                    <a:lnT>
                      <a:noFill/>
                    </a:lnT>
                    <a:lnB>
                      <a:noFill/>
                    </a:lnB>
                  </a:tcPr>
                </a:tc>
                <a:extLst>
                  <a:ext uri="{0D108BD9-81ED-4DB2-BD59-A6C34878D82A}">
                    <a16:rowId xmlns:a16="http://schemas.microsoft.com/office/drawing/2014/main" val="10006"/>
                  </a:ext>
                </a:extLst>
              </a:tr>
              <a:tr h="700361">
                <a:tc>
                  <a:txBody>
                    <a:bodyPr/>
                    <a:lstStyle/>
                    <a:p>
                      <a:pPr algn="l"/>
                      <a:r>
                        <a:rPr lang="es-ES" sz="1000">
                          <a:latin typeface="Verdana" pitchFamily="34" charset="0"/>
                          <a:ea typeface="Verdana" pitchFamily="34" charset="0"/>
                          <a:cs typeface="Verdana" pitchFamily="34" charset="0"/>
                        </a:rPr>
                        <a:t>Memoria</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1 GB de RAM (682 MB disponibles para los desarrolladores) / 2 GB de RAM</a:t>
                      </a:r>
                    </a:p>
                  </a:txBody>
                  <a:tcPr marL="46182" marR="46182" marT="23091" marB="23091" anchor="ctr">
                    <a:lnL>
                      <a:noFill/>
                    </a:lnL>
                    <a:lnR>
                      <a:noFill/>
                    </a:lnR>
                    <a:lnT>
                      <a:noFill/>
                    </a:lnT>
                    <a:lnB>
                      <a:noFill/>
                    </a:lnB>
                  </a:tcPr>
                </a:tc>
                <a:extLst>
                  <a:ext uri="{0D108BD9-81ED-4DB2-BD59-A6C34878D82A}">
                    <a16:rowId xmlns:a16="http://schemas.microsoft.com/office/drawing/2014/main" val="10007"/>
                  </a:ext>
                </a:extLst>
              </a:tr>
              <a:tr h="374841">
                <a:tc>
                  <a:txBody>
                    <a:bodyPr/>
                    <a:lstStyle/>
                    <a:p>
                      <a:pPr algn="l"/>
                      <a:r>
                        <a:rPr lang="es-ES" sz="1000" dirty="0">
                          <a:latin typeface="Verdana" pitchFamily="34" charset="0"/>
                          <a:ea typeface="Verdana" pitchFamily="34" charset="0"/>
                          <a:cs typeface="Verdana" pitchFamily="34" charset="0"/>
                        </a:rPr>
                        <a:t>Capacidad de almacenamiento</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16 GB, 12 GB adicionales en </a:t>
                      </a:r>
                      <a:r>
                        <a:rPr lang="es-ES" sz="1000">
                          <a:latin typeface="Verdana" pitchFamily="34" charset="0"/>
                          <a:ea typeface="Verdana" pitchFamily="34" charset="0"/>
                          <a:cs typeface="Verdana" pitchFamily="34" charset="0"/>
                          <a:hlinkClick r:id="rId10" tooltip="Google Drive"/>
                        </a:rPr>
                        <a:t>Google Drive</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extLst>
                  <a:ext uri="{0D108BD9-81ED-4DB2-BD59-A6C34878D82A}">
                    <a16:rowId xmlns:a16="http://schemas.microsoft.com/office/drawing/2014/main" val="10008"/>
                  </a:ext>
                </a:extLst>
              </a:tr>
              <a:tr h="212081">
                <a:tc>
                  <a:txBody>
                    <a:bodyPr/>
                    <a:lstStyle/>
                    <a:p>
                      <a:pPr algn="l"/>
                      <a:r>
                        <a:rPr lang="es-ES" sz="1000">
                          <a:latin typeface="Verdana" pitchFamily="34" charset="0"/>
                          <a:ea typeface="Verdana" pitchFamily="34" charset="0"/>
                          <a:cs typeface="Verdana" pitchFamily="34" charset="0"/>
                        </a:rPr>
                        <a:t>Pantalla</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640 x 360 px</a:t>
                      </a:r>
                    </a:p>
                  </a:txBody>
                  <a:tcPr marL="46182" marR="46182" marT="23091" marB="23091" anchor="ctr">
                    <a:lnL>
                      <a:noFill/>
                    </a:lnL>
                    <a:lnR>
                      <a:noFill/>
                    </a:lnR>
                    <a:lnT>
                      <a:noFill/>
                    </a:lnT>
                    <a:lnB>
                      <a:noFill/>
                    </a:lnB>
                  </a:tcPr>
                </a:tc>
                <a:extLst>
                  <a:ext uri="{0D108BD9-81ED-4DB2-BD59-A6C34878D82A}">
                    <a16:rowId xmlns:a16="http://schemas.microsoft.com/office/drawing/2014/main" val="10009"/>
                  </a:ext>
                </a:extLst>
              </a:tr>
              <a:tr h="1514161">
                <a:tc>
                  <a:txBody>
                    <a:bodyPr/>
                    <a:lstStyle/>
                    <a:p>
                      <a:pPr algn="l"/>
                      <a:r>
                        <a:rPr lang="es-ES" sz="1000">
                          <a:latin typeface="Verdana" pitchFamily="34" charset="0"/>
                          <a:ea typeface="Verdana" pitchFamily="34" charset="0"/>
                          <a:cs typeface="Verdana" pitchFamily="34" charset="0"/>
                        </a:rPr>
                        <a:t>Entrada</a:t>
                      </a: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Comando de voz a través del micrófono, acelerómetro, giroscopio, magnetómetro, sensor de luz ambiental, sensor de proximidad, sensor de orientación, sensor de rotación vectorial, sensor de aceleración lineal, sensor de gravedad</a:t>
                      </a:r>
                    </a:p>
                  </a:txBody>
                  <a:tcPr marL="46182" marR="46182" marT="23091" marB="23091" anchor="ctr">
                    <a:lnL>
                      <a:noFill/>
                    </a:lnL>
                    <a:lnR>
                      <a:noFill/>
                    </a:lnR>
                    <a:lnT>
                      <a:noFill/>
                    </a:lnT>
                    <a:lnB>
                      <a:noFill/>
                    </a:lnB>
                  </a:tcPr>
                </a:tc>
                <a:extLst>
                  <a:ext uri="{0D108BD9-81ED-4DB2-BD59-A6C34878D82A}">
                    <a16:rowId xmlns:a16="http://schemas.microsoft.com/office/drawing/2014/main" val="10010"/>
                  </a:ext>
                </a:extLst>
              </a:tr>
              <a:tr h="212081">
                <a:tc>
                  <a:txBody>
                    <a:bodyPr/>
                    <a:lstStyle/>
                    <a:p>
                      <a:pPr algn="l"/>
                      <a:r>
                        <a:rPr lang="es-ES" sz="1000">
                          <a:latin typeface="Verdana" pitchFamily="34" charset="0"/>
                          <a:ea typeface="Verdana" pitchFamily="34" charset="0"/>
                          <a:cs typeface="Verdana" pitchFamily="34" charset="0"/>
                          <a:hlinkClick r:id="rId11" tooltip="Cámara digital"/>
                        </a:rPr>
                        <a:t>Cámara</a:t>
                      </a:r>
                      <a:endParaRPr lang="es-ES" sz="100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tc>
                  <a:txBody>
                    <a:bodyPr/>
                    <a:lstStyle/>
                    <a:p>
                      <a:r>
                        <a:rPr lang="es-ES" sz="1000">
                          <a:latin typeface="Verdana" pitchFamily="34" charset="0"/>
                          <a:ea typeface="Verdana" pitchFamily="34" charset="0"/>
                          <a:cs typeface="Verdana" pitchFamily="34" charset="0"/>
                        </a:rPr>
                        <a:t>5 megapíxeles, 720p</a:t>
                      </a:r>
                    </a:p>
                  </a:txBody>
                  <a:tcPr marL="46182" marR="46182" marT="23091" marB="23091" anchor="ctr">
                    <a:lnL>
                      <a:noFill/>
                    </a:lnL>
                    <a:lnR>
                      <a:noFill/>
                    </a:lnR>
                    <a:lnT>
                      <a:noFill/>
                    </a:lnT>
                    <a:lnB>
                      <a:noFill/>
                    </a:lnB>
                  </a:tcPr>
                </a:tc>
                <a:extLst>
                  <a:ext uri="{0D108BD9-81ED-4DB2-BD59-A6C34878D82A}">
                    <a16:rowId xmlns:a16="http://schemas.microsoft.com/office/drawing/2014/main" val="10011"/>
                  </a:ext>
                </a:extLst>
              </a:tr>
              <a:tr h="212081">
                <a:tc>
                  <a:txBody>
                    <a:bodyPr/>
                    <a:lstStyle/>
                    <a:p>
                      <a:pPr algn="l"/>
                      <a:r>
                        <a:rPr lang="es-ES" sz="1000">
                          <a:latin typeface="Verdana" pitchFamily="34" charset="0"/>
                          <a:ea typeface="Verdana" pitchFamily="34" charset="0"/>
                          <a:cs typeface="Verdana" pitchFamily="34" charset="0"/>
                        </a:rPr>
                        <a:t>Conectividad</a:t>
                      </a:r>
                    </a:p>
                  </a:txBody>
                  <a:tcPr marL="46182" marR="46182" marT="23091" marB="23091" anchor="ctr">
                    <a:lnL>
                      <a:noFill/>
                    </a:lnL>
                    <a:lnR>
                      <a:noFill/>
                    </a:lnR>
                    <a:lnT>
                      <a:noFill/>
                    </a:lnT>
                    <a:lnB>
                      <a:noFill/>
                    </a:lnB>
                  </a:tcPr>
                </a:tc>
                <a:tc>
                  <a:txBody>
                    <a:bodyPr/>
                    <a:lstStyle/>
                    <a:p>
                      <a:r>
                        <a:rPr lang="es-ES" sz="1000" dirty="0" err="1">
                          <a:latin typeface="Verdana" pitchFamily="34" charset="0"/>
                          <a:ea typeface="Verdana" pitchFamily="34" charset="0"/>
                          <a:cs typeface="Verdana" pitchFamily="34" charset="0"/>
                        </a:rPr>
                        <a:t>Wifi</a:t>
                      </a:r>
                      <a:r>
                        <a:rPr lang="es-ES" sz="1000" dirty="0">
                          <a:latin typeface="Verdana" pitchFamily="34" charset="0"/>
                          <a:ea typeface="Verdana" pitchFamily="34" charset="0"/>
                          <a:cs typeface="Verdana" pitchFamily="34" charset="0"/>
                        </a:rPr>
                        <a:t> 802.11 b/g, Bluetooth</a:t>
                      </a:r>
                      <a:r>
                        <a:rPr lang="es-ES" sz="1000" baseline="30000" dirty="0">
                          <a:latin typeface="Verdana" pitchFamily="34" charset="0"/>
                          <a:ea typeface="Verdana" pitchFamily="34" charset="0"/>
                          <a:cs typeface="Verdana" pitchFamily="34" charset="0"/>
                          <a:hlinkClick r:id="rId12"/>
                        </a:rPr>
                        <a:t>1</a:t>
                      </a:r>
                      <a:endParaRPr lang="es-ES" sz="1000" dirty="0">
                        <a:latin typeface="Verdana" pitchFamily="34" charset="0"/>
                        <a:ea typeface="Verdana" pitchFamily="34" charset="0"/>
                        <a:cs typeface="Verdana" pitchFamily="34" charset="0"/>
                      </a:endParaRPr>
                    </a:p>
                  </a:txBody>
                  <a:tcPr marL="46182" marR="46182" marT="23091" marB="23091" anchor="ctr">
                    <a:lnL>
                      <a:noFill/>
                    </a:lnL>
                    <a:lnR>
                      <a:noFill/>
                    </a:lnR>
                    <a:lnT>
                      <a:noFill/>
                    </a:lnT>
                    <a:lnB>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40776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n-US" sz="3600" dirty="0" err="1" smtClean="0">
                <a:latin typeface="Verdana" pitchFamily="34" charset="0"/>
                <a:ea typeface="Verdana" pitchFamily="34" charset="0"/>
                <a:cs typeface="Verdana" pitchFamily="34" charset="0"/>
              </a:rPr>
              <a:t>Smartglasses</a:t>
            </a:r>
            <a:r>
              <a:rPr lang="en-US" sz="3600" dirty="0" smtClean="0">
                <a:latin typeface="Verdana" pitchFamily="34" charset="0"/>
                <a:ea typeface="Verdana" pitchFamily="34" charset="0"/>
                <a:cs typeface="Verdana" pitchFamily="34" charset="0"/>
              </a:rPr>
              <a:t> 2017</a:t>
            </a:r>
            <a:endParaRPr lang="es-ES" sz="3600" dirty="0">
              <a:latin typeface="Verdana" pitchFamily="34" charset="0"/>
              <a:ea typeface="Verdana" pitchFamily="34" charset="0"/>
              <a:cs typeface="Verdana" pitchFamily="34" charset="0"/>
            </a:endParaRPr>
          </a:p>
        </p:txBody>
      </p:sp>
      <p:pic>
        <p:nvPicPr>
          <p:cNvPr id="248834" name="Picture 2"/>
          <p:cNvPicPr>
            <a:picLocks noChangeAspect="1" noChangeArrowheads="1"/>
          </p:cNvPicPr>
          <p:nvPr/>
        </p:nvPicPr>
        <p:blipFill>
          <a:blip r:embed="rId2"/>
          <a:srcRect/>
          <a:stretch>
            <a:fillRect/>
          </a:stretch>
        </p:blipFill>
        <p:spPr bwMode="auto">
          <a:xfrm>
            <a:off x="996471" y="1157470"/>
            <a:ext cx="3554264" cy="1833935"/>
          </a:xfrm>
          <a:prstGeom prst="rect">
            <a:avLst/>
          </a:prstGeom>
          <a:noFill/>
          <a:ln w="9525">
            <a:noFill/>
            <a:miter lim="800000"/>
            <a:headEnd/>
            <a:tailEnd/>
          </a:ln>
          <a:effectLst/>
        </p:spPr>
      </p:pic>
      <p:sp>
        <p:nvSpPr>
          <p:cNvPr id="11" name="10 CuadroTexto"/>
          <p:cNvSpPr txBox="1"/>
          <p:nvPr/>
        </p:nvSpPr>
        <p:spPr>
          <a:xfrm>
            <a:off x="988828" y="2966485"/>
            <a:ext cx="654346" cy="369332"/>
          </a:xfrm>
          <a:prstGeom prst="rect">
            <a:avLst/>
          </a:prstGeom>
          <a:noFill/>
        </p:spPr>
        <p:txBody>
          <a:bodyPr wrap="none" rtlCol="0">
            <a:spAutoFit/>
          </a:bodyPr>
          <a:lstStyle/>
          <a:p>
            <a:r>
              <a:rPr lang="en-US" b="1" dirty="0" smtClean="0"/>
              <a:t>Snap</a:t>
            </a:r>
            <a:endParaRPr lang="es-ES" dirty="0"/>
          </a:p>
        </p:txBody>
      </p:sp>
      <p:sp>
        <p:nvSpPr>
          <p:cNvPr id="13" name="12 Rectángulo"/>
          <p:cNvSpPr/>
          <p:nvPr/>
        </p:nvSpPr>
        <p:spPr>
          <a:xfrm>
            <a:off x="4051005" y="6051053"/>
            <a:ext cx="4816549" cy="215444"/>
          </a:xfrm>
          <a:prstGeom prst="rect">
            <a:avLst/>
          </a:prstGeom>
        </p:spPr>
        <p:txBody>
          <a:bodyPr wrap="square">
            <a:spAutoFit/>
          </a:bodyPr>
          <a:lstStyle/>
          <a:p>
            <a:r>
              <a:rPr lang="es-ES" sz="800" dirty="0" smtClean="0">
                <a:solidFill>
                  <a:schemeClr val="bg1">
                    <a:lumMod val="75000"/>
                  </a:schemeClr>
                </a:solidFill>
                <a:latin typeface="Verdana" pitchFamily="34" charset="0"/>
                <a:ea typeface="Verdana" pitchFamily="34" charset="0"/>
                <a:cs typeface="Verdana" pitchFamily="34" charset="0"/>
              </a:rPr>
              <a:t>https://www.wareable.com/headgear/the-best-smartglasses-google-glass-and-the-rest</a:t>
            </a:r>
            <a:endParaRPr lang="es-ES" sz="800" dirty="0">
              <a:solidFill>
                <a:schemeClr val="bg1">
                  <a:lumMod val="75000"/>
                </a:schemeClr>
              </a:solidFill>
              <a:latin typeface="Verdana" pitchFamily="34" charset="0"/>
              <a:ea typeface="Verdana" pitchFamily="34" charset="0"/>
              <a:cs typeface="Verdana" pitchFamily="34" charset="0"/>
            </a:endParaRPr>
          </a:p>
        </p:txBody>
      </p:sp>
      <p:pic>
        <p:nvPicPr>
          <p:cNvPr id="248835" name="Picture 3"/>
          <p:cNvPicPr>
            <a:picLocks noChangeAspect="1" noChangeArrowheads="1"/>
          </p:cNvPicPr>
          <p:nvPr/>
        </p:nvPicPr>
        <p:blipFill>
          <a:blip r:embed="rId3"/>
          <a:srcRect/>
          <a:stretch>
            <a:fillRect/>
          </a:stretch>
        </p:blipFill>
        <p:spPr bwMode="auto">
          <a:xfrm>
            <a:off x="976314" y="3864429"/>
            <a:ext cx="3582375" cy="1799545"/>
          </a:xfrm>
          <a:prstGeom prst="rect">
            <a:avLst/>
          </a:prstGeom>
          <a:noFill/>
          <a:ln w="9525">
            <a:noFill/>
            <a:miter lim="800000"/>
            <a:headEnd/>
            <a:tailEnd/>
          </a:ln>
          <a:effectLst/>
        </p:spPr>
      </p:pic>
      <p:sp>
        <p:nvSpPr>
          <p:cNvPr id="14" name="13 Rectángulo"/>
          <p:cNvSpPr/>
          <p:nvPr/>
        </p:nvSpPr>
        <p:spPr>
          <a:xfrm>
            <a:off x="1018095" y="5640457"/>
            <a:ext cx="2315057" cy="369332"/>
          </a:xfrm>
          <a:prstGeom prst="rect">
            <a:avLst/>
          </a:prstGeom>
        </p:spPr>
        <p:txBody>
          <a:bodyPr wrap="none">
            <a:spAutoFit/>
          </a:bodyPr>
          <a:lstStyle/>
          <a:p>
            <a:r>
              <a:rPr lang="pt-BR" b="1" dirty="0" smtClean="0"/>
              <a:t>ODG R7 AR/R8 </a:t>
            </a:r>
            <a:r>
              <a:rPr lang="pt-BR" b="1" dirty="0" err="1" smtClean="0"/>
              <a:t>and</a:t>
            </a:r>
            <a:r>
              <a:rPr lang="pt-BR" b="1" dirty="0" smtClean="0"/>
              <a:t> R9</a:t>
            </a:r>
            <a:endParaRPr lang="pt-BR" b="1" dirty="0"/>
          </a:p>
        </p:txBody>
      </p:sp>
      <p:pic>
        <p:nvPicPr>
          <p:cNvPr id="248836" name="Picture 4"/>
          <p:cNvPicPr>
            <a:picLocks noChangeAspect="1" noChangeArrowheads="1"/>
          </p:cNvPicPr>
          <p:nvPr/>
        </p:nvPicPr>
        <p:blipFill>
          <a:blip r:embed="rId4"/>
          <a:srcRect/>
          <a:stretch>
            <a:fillRect/>
          </a:stretch>
        </p:blipFill>
        <p:spPr bwMode="auto">
          <a:xfrm>
            <a:off x="5305647" y="1104038"/>
            <a:ext cx="3402418" cy="1878257"/>
          </a:xfrm>
          <a:prstGeom prst="rect">
            <a:avLst/>
          </a:prstGeom>
          <a:noFill/>
          <a:ln w="9525">
            <a:noFill/>
            <a:miter lim="800000"/>
            <a:headEnd/>
            <a:tailEnd/>
          </a:ln>
          <a:effectLst/>
        </p:spPr>
      </p:pic>
      <p:sp>
        <p:nvSpPr>
          <p:cNvPr id="15" name="14 Rectángulo"/>
          <p:cNvSpPr/>
          <p:nvPr/>
        </p:nvSpPr>
        <p:spPr>
          <a:xfrm>
            <a:off x="5295089" y="3021050"/>
            <a:ext cx="1297022" cy="369332"/>
          </a:xfrm>
          <a:prstGeom prst="rect">
            <a:avLst/>
          </a:prstGeom>
        </p:spPr>
        <p:txBody>
          <a:bodyPr wrap="none">
            <a:spAutoFit/>
          </a:bodyPr>
          <a:lstStyle/>
          <a:p>
            <a:r>
              <a:rPr lang="es-ES" b="1" dirty="0" err="1" smtClean="0"/>
              <a:t>Vuzix</a:t>
            </a:r>
            <a:r>
              <a:rPr lang="es-ES" b="1" dirty="0" smtClean="0"/>
              <a:t> M300</a:t>
            </a:r>
            <a:endParaRPr lang="es-ES" b="1" dirty="0"/>
          </a:p>
        </p:txBody>
      </p:sp>
      <p:sp>
        <p:nvSpPr>
          <p:cNvPr id="16" name="15 Rectángulo"/>
          <p:cNvSpPr/>
          <p:nvPr/>
        </p:nvSpPr>
        <p:spPr>
          <a:xfrm>
            <a:off x="5326911" y="3284932"/>
            <a:ext cx="3051544" cy="2031325"/>
          </a:xfrm>
          <a:prstGeom prst="rect">
            <a:avLst/>
          </a:prstGeom>
        </p:spPr>
        <p:txBody>
          <a:bodyPr wrap="square">
            <a:spAutoFit/>
          </a:bodyPr>
          <a:lstStyle/>
          <a:p>
            <a:r>
              <a:rPr lang="en-US" dirty="0" smtClean="0"/>
              <a:t>Intel Atom processor </a:t>
            </a:r>
          </a:p>
          <a:p>
            <a:r>
              <a:rPr lang="en-US" dirty="0" smtClean="0"/>
              <a:t>Android  </a:t>
            </a:r>
          </a:p>
          <a:p>
            <a:r>
              <a:rPr lang="en-US" dirty="0" smtClean="0"/>
              <a:t>2GB RAM, </a:t>
            </a:r>
          </a:p>
          <a:p>
            <a:r>
              <a:rPr lang="en-US" dirty="0" smtClean="0"/>
              <a:t>16GB of internal storage and </a:t>
            </a:r>
          </a:p>
          <a:p>
            <a:r>
              <a:rPr lang="en-US" dirty="0" smtClean="0"/>
              <a:t>Wi-Fi </a:t>
            </a:r>
          </a:p>
          <a:p>
            <a:r>
              <a:rPr lang="en-US" dirty="0" smtClean="0"/>
              <a:t>13-megapixel camera</a:t>
            </a:r>
          </a:p>
          <a:p>
            <a:r>
              <a:rPr lang="en-US" b="1" dirty="0" smtClean="0"/>
              <a:t>£1,249, </a:t>
            </a:r>
            <a:r>
              <a:rPr lang="en-US" b="1" dirty="0" smtClean="0">
                <a:hlinkClick r:id="rId5"/>
              </a:rPr>
              <a:t>vuzix.com</a:t>
            </a:r>
            <a:endParaRPr lang="en-US" dirty="0"/>
          </a:p>
        </p:txBody>
      </p:sp>
    </p:spTree>
    <p:extLst>
      <p:ext uri="{BB962C8B-B14F-4D97-AF65-F5344CB8AC3E}">
        <p14:creationId xmlns:p14="http://schemas.microsoft.com/office/powerpoint/2010/main" val="11407769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Medias Inteligentes</a:t>
            </a:r>
            <a:endParaRPr lang="es-ES" sz="3600" dirty="0"/>
          </a:p>
        </p:txBody>
      </p:sp>
      <p:pic>
        <p:nvPicPr>
          <p:cNvPr id="44033" name="Picture 1"/>
          <p:cNvPicPr>
            <a:picLocks noChangeAspect="1" noChangeArrowheads="1"/>
          </p:cNvPicPr>
          <p:nvPr/>
        </p:nvPicPr>
        <p:blipFill>
          <a:blip r:embed="rId2"/>
          <a:srcRect/>
          <a:stretch>
            <a:fillRect/>
          </a:stretch>
        </p:blipFill>
        <p:spPr bwMode="auto">
          <a:xfrm>
            <a:off x="643824" y="1521256"/>
            <a:ext cx="3667125" cy="3305175"/>
          </a:xfrm>
          <a:prstGeom prst="rect">
            <a:avLst/>
          </a:prstGeom>
          <a:noFill/>
          <a:ln w="9525">
            <a:noFill/>
            <a:miter lim="800000"/>
            <a:headEnd/>
            <a:tailEnd/>
          </a:ln>
          <a:effectLst/>
        </p:spPr>
      </p:pic>
      <p:pic>
        <p:nvPicPr>
          <p:cNvPr id="44034" name="Picture 2"/>
          <p:cNvPicPr>
            <a:picLocks noChangeAspect="1" noChangeArrowheads="1"/>
          </p:cNvPicPr>
          <p:nvPr/>
        </p:nvPicPr>
        <p:blipFill>
          <a:blip r:embed="rId3"/>
          <a:srcRect/>
          <a:stretch>
            <a:fillRect/>
          </a:stretch>
        </p:blipFill>
        <p:spPr bwMode="auto">
          <a:xfrm>
            <a:off x="4674671" y="1870589"/>
            <a:ext cx="3820743" cy="2066472"/>
          </a:xfrm>
          <a:prstGeom prst="rect">
            <a:avLst/>
          </a:prstGeom>
          <a:noFill/>
          <a:ln w="9525">
            <a:noFill/>
            <a:miter lim="800000"/>
            <a:headEnd/>
            <a:tailEnd/>
          </a:ln>
          <a:effectLst/>
        </p:spPr>
      </p:pic>
      <p:sp>
        <p:nvSpPr>
          <p:cNvPr id="15" name="14 Rectángulo"/>
          <p:cNvSpPr/>
          <p:nvPr/>
        </p:nvSpPr>
        <p:spPr>
          <a:xfrm>
            <a:off x="2923953" y="5934096"/>
            <a:ext cx="5922335" cy="369332"/>
          </a:xfrm>
          <a:prstGeom prst="rect">
            <a:avLst/>
          </a:prstGeom>
        </p:spPr>
        <p:txBody>
          <a:bodyPr wrap="square">
            <a:spAutoFit/>
          </a:bodyPr>
          <a:lstStyle/>
          <a:p>
            <a:r>
              <a:rPr lang="es-ES" dirty="0" smtClean="0"/>
              <a:t>http://gadgetsandwearables.com/2017/04/04/trackers-feet/</a:t>
            </a:r>
            <a:endParaRPr lang="es-ES" dirty="0"/>
          </a:p>
        </p:txBody>
      </p:sp>
      <p:sp>
        <p:nvSpPr>
          <p:cNvPr id="16" name="15 CuadroTexto"/>
          <p:cNvSpPr txBox="1"/>
          <p:nvPr/>
        </p:nvSpPr>
        <p:spPr>
          <a:xfrm>
            <a:off x="5188689" y="4221149"/>
            <a:ext cx="2076209" cy="369332"/>
          </a:xfrm>
          <a:prstGeom prst="rect">
            <a:avLst/>
          </a:prstGeom>
          <a:noFill/>
        </p:spPr>
        <p:txBody>
          <a:bodyPr wrap="none" rtlCol="0">
            <a:spAutoFit/>
          </a:bodyPr>
          <a:lstStyle/>
          <a:p>
            <a:r>
              <a:rPr lang="es-ES" dirty="0" smtClean="0"/>
              <a:t>Sensoria </a:t>
            </a:r>
            <a:r>
              <a:rPr lang="es-ES" dirty="0" err="1" smtClean="0"/>
              <a:t>Smart</a:t>
            </a:r>
            <a:r>
              <a:rPr lang="es-ES" dirty="0" smtClean="0"/>
              <a:t> </a:t>
            </a:r>
            <a:r>
              <a:rPr lang="es-ES" dirty="0" err="1" smtClean="0"/>
              <a:t>Sock</a:t>
            </a:r>
            <a:endParaRPr lang="es-ES" dirty="0"/>
          </a:p>
        </p:txBody>
      </p:sp>
    </p:spTree>
    <p:extLst>
      <p:ext uri="{BB962C8B-B14F-4D97-AF65-F5344CB8AC3E}">
        <p14:creationId xmlns:p14="http://schemas.microsoft.com/office/powerpoint/2010/main" val="20134112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189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Reloj que Tuitea</a:t>
            </a:r>
            <a:endParaRPr lang="es-ES" sz="3600" dirty="0"/>
          </a:p>
        </p:txBody>
      </p:sp>
      <p:pic>
        <p:nvPicPr>
          <p:cNvPr id="10" name="Picture 5" descr="Twitter desarrolla un reloj de cuco capaz de tuit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748" y="1867485"/>
            <a:ext cx="28479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5 Rectángulo"/>
          <p:cNvSpPr>
            <a:spLocks noChangeArrowheads="1"/>
          </p:cNvSpPr>
          <p:nvPr/>
        </p:nvSpPr>
        <p:spPr bwMode="auto">
          <a:xfrm>
            <a:off x="4012023" y="2070686"/>
            <a:ext cx="50006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buFont typeface="Arial" panose="020B0604020202020204" pitchFamily="34" charset="0"/>
              <a:buChar char="•"/>
            </a:pPr>
            <a:r>
              <a:rPr lang="es-ES" altLang="es-MX" sz="2400" dirty="0">
                <a:latin typeface="Verdana" panose="020B0604030504040204" pitchFamily="34" charset="0"/>
              </a:rPr>
              <a:t>Twitter desarrolló </a:t>
            </a:r>
            <a:r>
              <a:rPr lang="es-ES" altLang="es-MX" sz="2400" b="1" dirty="0">
                <a:latin typeface="Verdana" panose="020B0604030504040204" pitchFamily="34" charset="0"/>
              </a:rPr>
              <a:t>un reloj de cuco capaz de tuitear</a:t>
            </a:r>
          </a:p>
          <a:p>
            <a:pPr eaLnBrk="1" hangingPunct="1">
              <a:spcBef>
                <a:spcPts val="1200"/>
              </a:spcBef>
              <a:buFont typeface="Arial" panose="020B0604020202020204" pitchFamily="34" charset="0"/>
              <a:buChar char="•"/>
            </a:pPr>
            <a:r>
              <a:rPr lang="es-ES" altLang="es-MX" sz="2400" dirty="0">
                <a:latin typeface="Verdana" panose="020B0604030504040204" pitchFamily="34" charset="0"/>
              </a:rPr>
              <a:t>El reloj responde a tuits entrantes, mensajes @ y </a:t>
            </a:r>
            <a:r>
              <a:rPr lang="es-ES" altLang="es-MX" sz="2400" dirty="0" err="1">
                <a:latin typeface="Verdana" panose="020B0604030504040204" pitchFamily="34" charset="0"/>
              </a:rPr>
              <a:t>retutis</a:t>
            </a:r>
            <a:r>
              <a:rPr lang="es-ES" altLang="es-MX" sz="2400" dirty="0">
                <a:latin typeface="Verdana" panose="020B0604030504040204" pitchFamily="34" charset="0"/>
              </a:rPr>
              <a:t>, animando pequeñas marionetas de madera.</a:t>
            </a:r>
          </a:p>
        </p:txBody>
      </p:sp>
      <p:sp>
        <p:nvSpPr>
          <p:cNvPr id="16" name="6 Rectángulo"/>
          <p:cNvSpPr>
            <a:spLocks noChangeArrowheads="1"/>
          </p:cNvSpPr>
          <p:nvPr/>
        </p:nvSpPr>
        <p:spPr bwMode="auto">
          <a:xfrm>
            <a:off x="1154523" y="6062246"/>
            <a:ext cx="78581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800" dirty="0">
                <a:latin typeface="Verdana" panose="020B0604030504040204" pitchFamily="34" charset="0"/>
                <a:hlinkClick r:id="rId3"/>
              </a:rPr>
              <a:t>https://www.centrodeinnovacionbbva.com/techreview/20981-twitter-prueba-un-kit-de-herramientas-que-pone-internet-en-los-objetos</a:t>
            </a:r>
            <a:endParaRPr lang="es-ES" altLang="es-MX" sz="800" dirty="0">
              <a:latin typeface="Verdana" panose="020B0604030504040204" pitchFamily="34" charset="0"/>
            </a:endParaRPr>
          </a:p>
          <a:p>
            <a:pPr algn="r" eaLnBrk="1" hangingPunct="1"/>
            <a:endParaRPr lang="es-ES" altLang="es-MX" sz="800" dirty="0">
              <a:latin typeface="Verdana" panose="020B0604030504040204" pitchFamily="34" charset="0"/>
            </a:endParaRPr>
          </a:p>
        </p:txBody>
      </p:sp>
    </p:spTree>
    <p:extLst>
      <p:ext uri="{BB962C8B-B14F-4D97-AF65-F5344CB8AC3E}">
        <p14:creationId xmlns:p14="http://schemas.microsoft.com/office/powerpoint/2010/main" val="1494040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711200" y="874682"/>
            <a:ext cx="8089900" cy="5324535"/>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tráfico Móvil Global creció el </a:t>
            </a:r>
            <a:r>
              <a:rPr lang="es-ES" sz="2000" b="1" dirty="0" smtClean="0">
                <a:latin typeface="Verdana" panose="020B0604030504040204" pitchFamily="34" charset="0"/>
                <a:ea typeface="Verdana" panose="020B0604030504040204" pitchFamily="34" charset="0"/>
                <a:cs typeface="Verdana" panose="020B0604030504040204" pitchFamily="34" charset="0"/>
              </a:rPr>
              <a:t>74% en el 2015</a:t>
            </a:r>
            <a:r>
              <a:rPr lang="es-ES" sz="2000" dirty="0" smtClean="0">
                <a:latin typeface="Verdana" panose="020B0604030504040204" pitchFamily="34" charset="0"/>
                <a:ea typeface="Verdana" panose="020B0604030504040204" pitchFamily="34" charset="0"/>
                <a:cs typeface="Verdana" panose="020B0604030504040204" pitchFamily="34" charset="0"/>
              </a:rPr>
              <a:t>. 3.7 exabytes/mes al final del 2015 comparado con 2.1 exabytes /mes al final de 2014.</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Por primera vez en el 2015 el tráfico móvil fuera de las redes celulares (</a:t>
            </a:r>
            <a:r>
              <a:rPr lang="es-ES" sz="2000" dirty="0" err="1" smtClean="0">
                <a:latin typeface="Verdana" panose="020B0604030504040204" pitchFamily="34" charset="0"/>
                <a:ea typeface="Verdana" panose="020B0604030504040204" pitchFamily="34" charset="0"/>
                <a:cs typeface="Verdana" panose="020B0604030504040204" pitchFamily="34" charset="0"/>
              </a:rPr>
              <a:t>Wi</a:t>
            </a:r>
            <a:r>
              <a:rPr lang="es-ES" sz="2000" dirty="0" smtClean="0">
                <a:latin typeface="Verdana" panose="020B0604030504040204" pitchFamily="34" charset="0"/>
                <a:ea typeface="Verdana" panose="020B0604030504040204" pitchFamily="34" charset="0"/>
                <a:cs typeface="Verdana" panose="020B0604030504040204" pitchFamily="34" charset="0"/>
              </a:rPr>
              <a:t>-Fi o </a:t>
            </a:r>
            <a:r>
              <a:rPr lang="es-ES" sz="2000" dirty="0" err="1" smtClean="0">
                <a:latin typeface="Verdana" panose="020B0604030504040204" pitchFamily="34" charset="0"/>
                <a:ea typeface="Verdana" panose="020B0604030504040204" pitchFamily="34" charset="0"/>
                <a:cs typeface="Verdana" panose="020B0604030504040204" pitchFamily="34" charset="0"/>
              </a:rPr>
              <a:t>Femtoceldas</a:t>
            </a:r>
            <a:r>
              <a:rPr lang="es-ES" sz="2000" dirty="0" smtClean="0">
                <a:latin typeface="Verdana" panose="020B0604030504040204" pitchFamily="34" charset="0"/>
                <a:ea typeface="Verdana" panose="020B0604030504040204" pitchFamily="34" charset="0"/>
                <a:cs typeface="Verdana" panose="020B0604030504040204" pitchFamily="34" charset="0"/>
              </a:rPr>
              <a:t>) alcanzó la mayoría con el 51%.</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Por Primera vez en 2015 el tráfico cursado en 4G superó al de 3G</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Más de </a:t>
            </a:r>
            <a:r>
              <a:rPr lang="es-ES" sz="2000" b="1" dirty="0" smtClean="0">
                <a:latin typeface="Verdana" panose="020B0604030504040204" pitchFamily="34" charset="0"/>
                <a:ea typeface="Verdana" panose="020B0604030504040204" pitchFamily="34" charset="0"/>
                <a:cs typeface="Verdana" panose="020B0604030504040204" pitchFamily="34" charset="0"/>
              </a:rPr>
              <a:t>563 millones </a:t>
            </a:r>
            <a:r>
              <a:rPr lang="es-ES" sz="2000" dirty="0" smtClean="0">
                <a:latin typeface="Verdana" panose="020B0604030504040204" pitchFamily="34" charset="0"/>
                <a:ea typeface="Verdana" panose="020B0604030504040204" pitchFamily="34" charset="0"/>
                <a:cs typeface="Verdana" panose="020B0604030504040204" pitchFamily="34" charset="0"/>
              </a:rPr>
              <a:t>de dispositivos móviles fueron incorporados en 2015. Los </a:t>
            </a:r>
            <a:r>
              <a:rPr lang="es-ES" sz="2000" dirty="0" err="1" smtClean="0">
                <a:latin typeface="Verdana" panose="020B0604030504040204" pitchFamily="34" charset="0"/>
                <a:ea typeface="Verdana" panose="020B0604030504040204" pitchFamily="34" charset="0"/>
                <a:cs typeface="Verdana" panose="020B0604030504040204" pitchFamily="34" charset="0"/>
              </a:rPr>
              <a:t>Smartphones</a:t>
            </a:r>
            <a:r>
              <a:rPr lang="es-ES" sz="2000" dirty="0" smtClean="0">
                <a:latin typeface="Verdana" panose="020B0604030504040204" pitchFamily="34" charset="0"/>
                <a:ea typeface="Verdana" panose="020B0604030504040204" pitchFamily="34" charset="0"/>
                <a:cs typeface="Verdana" panose="020B0604030504040204" pitchFamily="34" charset="0"/>
              </a:rPr>
              <a:t> fueron los de mayor crecimiento (7.9 billones comparado con 7.3 en el 2014). </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La velocidad de la conexión en las redes móviles celulares creció en un 20% en 2015 (2,026 kbps) en relación al 2014 (1,683 kbps)</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5240762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Relojes Inteligentes</a:t>
            </a:r>
            <a:endParaRPr lang="es-ES" sz="36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04734"/>
            <a:ext cx="2995612"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5 CuadroTexto"/>
          <p:cNvSpPr txBox="1">
            <a:spLocks noChangeArrowheads="1"/>
          </p:cNvSpPr>
          <p:nvPr/>
        </p:nvSpPr>
        <p:spPr bwMode="auto">
          <a:xfrm>
            <a:off x="1014412" y="5830789"/>
            <a:ext cx="7786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200" dirty="0">
                <a:latin typeface="Verdana" panose="020B0604030504040204" pitchFamily="34" charset="0"/>
                <a:hlinkClick r:id="rId3"/>
              </a:rPr>
              <a:t>https://www.centrodeinnovacionbbva.com/techreview/20344-relojes-inteligentes-para-competir-con-las-google-glass</a:t>
            </a:r>
            <a:endParaRPr lang="es-ES" altLang="es-MX" sz="1200" dirty="0">
              <a:latin typeface="Verdana" panose="020B0604030504040204" pitchFamily="34" charset="0"/>
            </a:endParaRPr>
          </a:p>
          <a:p>
            <a:pPr eaLnBrk="1" hangingPunct="1"/>
            <a:endParaRPr lang="es-ES" altLang="es-MX" sz="1200" dirty="0">
              <a:latin typeface="Verdana" panose="020B0604030504040204" pitchFamily="34" charset="0"/>
            </a:endParaRPr>
          </a:p>
        </p:txBody>
      </p:sp>
      <p:sp>
        <p:nvSpPr>
          <p:cNvPr id="12" name="6 CuadroTexto"/>
          <p:cNvSpPr txBox="1">
            <a:spLocks noChangeArrowheads="1"/>
          </p:cNvSpPr>
          <p:nvPr/>
        </p:nvSpPr>
        <p:spPr bwMode="auto">
          <a:xfrm>
            <a:off x="4143375" y="3214688"/>
            <a:ext cx="485775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buFont typeface="Arial" panose="020B0604020202020204" pitchFamily="34" charset="0"/>
              <a:buChar char="•"/>
            </a:pPr>
            <a:r>
              <a:rPr lang="es-ES" altLang="es-MX" sz="2400" dirty="0">
                <a:latin typeface="Verdana" panose="020B0604030504040204" pitchFamily="34" charset="0"/>
              </a:rPr>
              <a:t>Interconectados al celular…. ! Para no tener que sacarlo del bolsillo !</a:t>
            </a:r>
          </a:p>
          <a:p>
            <a:pPr eaLnBrk="1" hangingPunct="1">
              <a:spcBef>
                <a:spcPts val="1200"/>
              </a:spcBef>
              <a:buFont typeface="Arial" panose="020B0604020202020204" pitchFamily="34" charset="0"/>
              <a:buChar char="•"/>
            </a:pPr>
            <a:r>
              <a:rPr lang="es-ES" altLang="es-MX" sz="2400" dirty="0">
                <a:latin typeface="Verdana" panose="020B0604030504040204" pitchFamily="34" charset="0"/>
              </a:rPr>
              <a:t>Permite lectura a la luz del día.</a:t>
            </a:r>
          </a:p>
          <a:p>
            <a:pPr eaLnBrk="1" hangingPunct="1">
              <a:spcBef>
                <a:spcPts val="1200"/>
              </a:spcBef>
              <a:buFont typeface="Arial" panose="020B0604020202020204" pitchFamily="34" charset="0"/>
              <a:buChar char="•"/>
            </a:pPr>
            <a:r>
              <a:rPr lang="es-ES" altLang="es-MX" sz="2400" dirty="0">
                <a:latin typeface="Verdana" panose="020B0604030504040204" pitchFamily="34" charset="0"/>
              </a:rPr>
              <a:t>150 USD </a:t>
            </a:r>
          </a:p>
        </p:txBody>
      </p:sp>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785813"/>
            <a:ext cx="444341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27002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Sombrilla Meteorológica</a:t>
            </a:r>
            <a:endParaRPr lang="es-ES" sz="3600" dirty="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500188"/>
            <a:ext cx="29146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11 Rectángulo"/>
          <p:cNvSpPr/>
          <p:nvPr/>
        </p:nvSpPr>
        <p:spPr>
          <a:xfrm>
            <a:off x="3786188" y="1357313"/>
            <a:ext cx="5000625" cy="4246562"/>
          </a:xfrm>
          <a:prstGeom prst="rect">
            <a:avLst/>
          </a:prstGeom>
        </p:spPr>
        <p:txBody>
          <a:bodyPr>
            <a:spAutoFit/>
          </a:bodyPr>
          <a:lstStyle/>
          <a:p>
            <a:pPr marL="265113" indent="-265113">
              <a:spcBef>
                <a:spcPts val="1200"/>
              </a:spcBef>
              <a:buFont typeface="Wingdings" pitchFamily="2" charset="2"/>
              <a:buChar char="q"/>
              <a:defRPr/>
            </a:pPr>
            <a:r>
              <a:rPr lang="es-ES" sz="2400" dirty="0">
                <a:latin typeface="Verdana" pitchFamily="34" charset="0"/>
              </a:rPr>
              <a:t>Informa  sobre el tiempo en el lugar de su ubicación.</a:t>
            </a:r>
          </a:p>
          <a:p>
            <a:pPr marL="265113" indent="-265113">
              <a:spcBef>
                <a:spcPts val="1200"/>
              </a:spcBef>
              <a:buFont typeface="Wingdings" pitchFamily="2" charset="2"/>
              <a:buChar char="q"/>
              <a:defRPr/>
            </a:pPr>
            <a:r>
              <a:rPr lang="es-ES" sz="2400" dirty="0">
                <a:latin typeface="Verdana" pitchFamily="34" charset="0"/>
              </a:rPr>
              <a:t>Conexión Inalámbrica con  Accuweather.com para recibir el pronóstico del clima de la zona.</a:t>
            </a:r>
          </a:p>
          <a:p>
            <a:pPr marL="265113" indent="-265113">
              <a:spcBef>
                <a:spcPts val="1200"/>
              </a:spcBef>
              <a:buFont typeface="Wingdings" pitchFamily="2" charset="2"/>
              <a:buChar char="q"/>
              <a:defRPr/>
            </a:pPr>
            <a:r>
              <a:rPr lang="es-ES" sz="2400" dirty="0">
                <a:latin typeface="Verdana" pitchFamily="34" charset="0"/>
              </a:rPr>
              <a:t> El mango se ilumina con parpadeo según la probabilidad de lluvia  </a:t>
            </a:r>
          </a:p>
          <a:p>
            <a:pPr>
              <a:spcBef>
                <a:spcPts val="1200"/>
              </a:spcBef>
              <a:defRPr/>
            </a:pPr>
            <a:endParaRPr lang="es-ES" sz="2400" dirty="0">
              <a:latin typeface="Verdana" pitchFamily="34" charset="0"/>
            </a:endParaRPr>
          </a:p>
        </p:txBody>
      </p:sp>
      <p:sp>
        <p:nvSpPr>
          <p:cNvPr id="16" name="12 Rectángulo"/>
          <p:cNvSpPr>
            <a:spLocks noChangeArrowheads="1"/>
          </p:cNvSpPr>
          <p:nvPr/>
        </p:nvSpPr>
        <p:spPr bwMode="auto">
          <a:xfrm>
            <a:off x="4572000" y="5857875"/>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200">
                <a:hlinkClick r:id="rId3"/>
              </a:rPr>
              <a:t>http://elmundoelectronico.wordpress.com/category/popurri/</a:t>
            </a:r>
            <a:endParaRPr lang="es-ES" altLang="es-MX" sz="1200"/>
          </a:p>
          <a:p>
            <a:pPr eaLnBrk="1" hangingPunct="1"/>
            <a:endParaRPr lang="es-ES" altLang="es-MX" sz="1200"/>
          </a:p>
        </p:txBody>
      </p:sp>
    </p:spTree>
    <p:extLst>
      <p:ext uri="{BB962C8B-B14F-4D97-AF65-F5344CB8AC3E}">
        <p14:creationId xmlns:p14="http://schemas.microsoft.com/office/powerpoint/2010/main" val="314895505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err="1">
                <a:latin typeface="Verdana" panose="020B0604030504040204" pitchFamily="34" charset="0"/>
              </a:rPr>
              <a:t>iPavement</a:t>
            </a:r>
            <a:endParaRPr lang="es-ES" sz="3600" dirty="0"/>
          </a:p>
        </p:txBody>
      </p:sp>
      <p:sp>
        <p:nvSpPr>
          <p:cNvPr id="10" name="6 CuadroTexto"/>
          <p:cNvSpPr txBox="1">
            <a:spLocks noChangeArrowheads="1"/>
          </p:cNvSpPr>
          <p:nvPr/>
        </p:nvSpPr>
        <p:spPr bwMode="auto">
          <a:xfrm>
            <a:off x="1009650" y="3911878"/>
            <a:ext cx="7791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dirty="0">
                <a:latin typeface="Verdana" panose="020B0604030504040204" pitchFamily="34" charset="0"/>
              </a:rPr>
              <a:t>El </a:t>
            </a:r>
            <a:r>
              <a:rPr lang="es-ES" altLang="es-MX" dirty="0" err="1">
                <a:latin typeface="Verdana" panose="020B0604030504040204" pitchFamily="34" charset="0"/>
              </a:rPr>
              <a:t>iPavement</a:t>
            </a:r>
            <a:r>
              <a:rPr lang="es-ES" altLang="es-MX" dirty="0">
                <a:latin typeface="Verdana" panose="020B0604030504040204" pitchFamily="34" charset="0"/>
              </a:rPr>
              <a:t> o pavimento inteligente es un sistema formado por unas baldosas que permiten pavimentar cualquier terreno con una tecnología que incorpora </a:t>
            </a:r>
            <a:r>
              <a:rPr lang="es-ES" altLang="es-MX" b="1" dirty="0">
                <a:latin typeface="Verdana" panose="020B0604030504040204" pitchFamily="34" charset="0"/>
              </a:rPr>
              <a:t>sistema operativo, sensores y aplicaciones</a:t>
            </a:r>
            <a:r>
              <a:rPr lang="es-ES" altLang="es-MX" dirty="0">
                <a:latin typeface="Verdana" panose="020B0604030504040204" pitchFamily="34" charset="0"/>
              </a:rPr>
              <a:t>, que dotarán a las calles de múltiples funcionalidades y opciones de conexión como </a:t>
            </a:r>
            <a:r>
              <a:rPr lang="es-ES" altLang="es-MX" dirty="0" err="1">
                <a:latin typeface="Verdana" panose="020B0604030504040204" pitchFamily="34" charset="0"/>
              </a:rPr>
              <a:t>Wi</a:t>
            </a:r>
            <a:r>
              <a:rPr lang="es-ES" altLang="es-MX" dirty="0">
                <a:latin typeface="Verdana" panose="020B0604030504040204" pitchFamily="34" charset="0"/>
              </a:rPr>
              <a:t>-Fi o mensajes Bluetooth, que se enviarán directamente a los móviles y demás dispositivos que se encuentren en sus proximidades.</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92" y="985381"/>
            <a:ext cx="3155216"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10 CuadroTexto"/>
          <p:cNvSpPr txBox="1">
            <a:spLocks noChangeArrowheads="1"/>
          </p:cNvSpPr>
          <p:nvPr/>
        </p:nvSpPr>
        <p:spPr bwMode="auto">
          <a:xfrm>
            <a:off x="4013200" y="1910893"/>
            <a:ext cx="469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dirty="0">
                <a:latin typeface="Verdana" panose="020B0604030504040204" pitchFamily="34" charset="0"/>
              </a:rPr>
              <a:t>Estándar internacional EPI (</a:t>
            </a:r>
            <a:r>
              <a:rPr lang="es-ES" altLang="es-MX" b="1" dirty="0" err="1">
                <a:latin typeface="Verdana" panose="020B0604030504040204" pitchFamily="34" charset="0"/>
              </a:rPr>
              <a:t>Intelligent</a:t>
            </a:r>
            <a:endParaRPr lang="es-ES" altLang="es-MX" b="1" dirty="0">
              <a:latin typeface="Verdana" panose="020B0604030504040204" pitchFamily="34" charset="0"/>
            </a:endParaRPr>
          </a:p>
          <a:p>
            <a:pPr algn="just" eaLnBrk="1" hangingPunct="1"/>
            <a:r>
              <a:rPr lang="es-ES" altLang="es-MX" b="1" dirty="0" err="1">
                <a:latin typeface="Verdana" panose="020B0604030504040204" pitchFamily="34" charset="0"/>
              </a:rPr>
              <a:t>Environments</a:t>
            </a:r>
            <a:r>
              <a:rPr lang="es-ES" altLang="es-MX" b="1" dirty="0">
                <a:latin typeface="Verdana" panose="020B0604030504040204" pitchFamily="34" charset="0"/>
              </a:rPr>
              <a:t> </a:t>
            </a:r>
            <a:r>
              <a:rPr lang="es-ES" altLang="es-MX" b="1" dirty="0" err="1">
                <a:latin typeface="Verdana" panose="020B0604030504040204" pitchFamily="34" charset="0"/>
              </a:rPr>
              <a:t>Pavement</a:t>
            </a:r>
            <a:r>
              <a:rPr lang="es-ES" altLang="es-MX" b="1" dirty="0">
                <a:latin typeface="Verdana" panose="020B0604030504040204" pitchFamily="34" charset="0"/>
              </a:rPr>
              <a:t> Standard</a:t>
            </a:r>
            <a:r>
              <a:rPr lang="es-ES" altLang="es-MX" dirty="0">
                <a:latin typeface="Verdana" panose="020B0604030504040204" pitchFamily="34" charset="0"/>
              </a:rPr>
              <a:t>)</a:t>
            </a:r>
          </a:p>
        </p:txBody>
      </p:sp>
    </p:spTree>
    <p:extLst>
      <p:ext uri="{BB962C8B-B14F-4D97-AF65-F5344CB8AC3E}">
        <p14:creationId xmlns:p14="http://schemas.microsoft.com/office/powerpoint/2010/main" val="22139800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err="1">
                <a:latin typeface="Verdana" panose="020B0604030504040204" pitchFamily="34" charset="0"/>
              </a:rPr>
              <a:t>Pachube</a:t>
            </a:r>
            <a:endParaRPr lang="es-ES" sz="3600"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022350"/>
            <a:ext cx="5938838" cy="38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7 Rectángulo"/>
          <p:cNvSpPr>
            <a:spLocks noChangeArrowheads="1"/>
          </p:cNvSpPr>
          <p:nvPr/>
        </p:nvSpPr>
        <p:spPr bwMode="auto">
          <a:xfrm>
            <a:off x="6643688" y="1231900"/>
            <a:ext cx="24288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0" algn="l"/>
              </a:tabLst>
              <a:defRPr>
                <a:solidFill>
                  <a:schemeClr val="tx1"/>
                </a:solidFill>
                <a:latin typeface="Arial" panose="020B0604020202020204" pitchFamily="34" charset="0"/>
              </a:defRPr>
            </a:lvl1pPr>
            <a:lvl2pPr marL="742950" indent="-285750" eaLnBrk="0" hangingPunct="0">
              <a:tabLst>
                <a:tab pos="0" algn="l"/>
              </a:tabLst>
              <a:defRPr>
                <a:solidFill>
                  <a:schemeClr val="tx1"/>
                </a:solidFill>
                <a:latin typeface="Arial" panose="020B0604020202020204" pitchFamily="34" charset="0"/>
              </a:defRPr>
            </a:lvl2pPr>
            <a:lvl3pPr marL="1143000" indent="-228600" eaLnBrk="0" hangingPunct="0">
              <a:tabLst>
                <a:tab pos="0" algn="l"/>
              </a:tabLst>
              <a:defRPr>
                <a:solidFill>
                  <a:schemeClr val="tx1"/>
                </a:solidFill>
                <a:latin typeface="Arial" panose="020B0604020202020204" pitchFamily="34" charset="0"/>
              </a:defRPr>
            </a:lvl3pPr>
            <a:lvl4pPr marL="1600200" indent="-228600" eaLnBrk="0" hangingPunct="0">
              <a:tabLst>
                <a:tab pos="0" algn="l"/>
              </a:tabLst>
              <a:defRPr>
                <a:solidFill>
                  <a:schemeClr val="tx1"/>
                </a:solidFill>
                <a:latin typeface="Arial" panose="020B0604020202020204" pitchFamily="34" charset="0"/>
              </a:defRPr>
            </a:lvl4pPr>
            <a:lvl5pPr marL="2057400" indent="-228600" eaLnBrk="0" hangingPunct="0">
              <a:tabLst>
                <a:tab pos="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Lst>
              <a:defRPr>
                <a:solidFill>
                  <a:schemeClr val="tx1"/>
                </a:solidFill>
                <a:latin typeface="Arial" panose="020B0604020202020204" pitchFamily="34" charset="0"/>
              </a:defRPr>
            </a:lvl9pPr>
          </a:lstStyle>
          <a:p>
            <a:pPr eaLnBrk="1" hangingPunct="1"/>
            <a:r>
              <a:rPr lang="es-ES" altLang="es-MX" sz="2000" dirty="0" err="1" smtClean="0">
                <a:latin typeface="Verdana" panose="020B0604030504040204" pitchFamily="34" charset="0"/>
              </a:rPr>
              <a:t>Pachube</a:t>
            </a:r>
            <a:r>
              <a:rPr lang="es-ES" altLang="es-MX" sz="2000" dirty="0" smtClean="0">
                <a:latin typeface="Verdana" panose="020B0604030504040204" pitchFamily="34" charset="0"/>
              </a:rPr>
              <a:t> </a:t>
            </a:r>
            <a:r>
              <a:rPr lang="es-ES" altLang="es-MX" sz="2000" dirty="0">
                <a:latin typeface="Verdana" panose="020B0604030504040204" pitchFamily="34" charset="0"/>
              </a:rPr>
              <a:t>es un servicio web basado en el Internet de las Cosas para compartir datos del entorno en tiempo real. </a:t>
            </a:r>
          </a:p>
        </p:txBody>
      </p:sp>
      <p:sp>
        <p:nvSpPr>
          <p:cNvPr id="15" name="8 Rectángulo"/>
          <p:cNvSpPr>
            <a:spLocks noChangeArrowheads="1"/>
          </p:cNvSpPr>
          <p:nvPr/>
        </p:nvSpPr>
        <p:spPr bwMode="auto">
          <a:xfrm>
            <a:off x="704850" y="4882531"/>
            <a:ext cx="80819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84138" algn="l"/>
              </a:tabLst>
              <a:defRPr>
                <a:solidFill>
                  <a:schemeClr val="tx1"/>
                </a:solidFill>
                <a:latin typeface="Arial" panose="020B0604020202020204" pitchFamily="34" charset="0"/>
              </a:defRPr>
            </a:lvl1pPr>
            <a:lvl2pPr marL="742950" indent="-285750" eaLnBrk="0" hangingPunct="0">
              <a:tabLst>
                <a:tab pos="84138" algn="l"/>
              </a:tabLst>
              <a:defRPr>
                <a:solidFill>
                  <a:schemeClr val="tx1"/>
                </a:solidFill>
                <a:latin typeface="Arial" panose="020B0604020202020204" pitchFamily="34" charset="0"/>
              </a:defRPr>
            </a:lvl2pPr>
            <a:lvl3pPr marL="1143000" indent="-228600" eaLnBrk="0" hangingPunct="0">
              <a:tabLst>
                <a:tab pos="84138" algn="l"/>
              </a:tabLst>
              <a:defRPr>
                <a:solidFill>
                  <a:schemeClr val="tx1"/>
                </a:solidFill>
                <a:latin typeface="Arial" panose="020B0604020202020204" pitchFamily="34" charset="0"/>
              </a:defRPr>
            </a:lvl3pPr>
            <a:lvl4pPr marL="1600200" indent="-228600" eaLnBrk="0" hangingPunct="0">
              <a:tabLst>
                <a:tab pos="84138" algn="l"/>
              </a:tabLst>
              <a:defRPr>
                <a:solidFill>
                  <a:schemeClr val="tx1"/>
                </a:solidFill>
                <a:latin typeface="Arial" panose="020B0604020202020204" pitchFamily="34" charset="0"/>
              </a:defRPr>
            </a:lvl4pPr>
            <a:lvl5pPr marL="2057400" indent="-228600" eaLnBrk="0" hangingPunct="0">
              <a:tabLst>
                <a:tab pos="841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841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841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841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84138" algn="l"/>
              </a:tabLst>
              <a:defRPr>
                <a:solidFill>
                  <a:schemeClr val="tx1"/>
                </a:solidFill>
                <a:latin typeface="Arial" panose="020B0604020202020204" pitchFamily="34" charset="0"/>
              </a:defRPr>
            </a:lvl9pPr>
          </a:lstStyle>
          <a:p>
            <a:pPr algn="just" eaLnBrk="1" hangingPunct="1"/>
            <a:r>
              <a:rPr lang="es-ES" altLang="es-MX" dirty="0">
                <a:latin typeface="Verdana" panose="020B0604030504040204" pitchFamily="34" charset="0"/>
              </a:rPr>
              <a:t>Básicamente consiste en una red de sensores (basada generalmente en tecnologías RFID) que pueden estar alojados en cualquier tipo de dispositivo alrededor de todo el mundo y de los que se puede conocer su localización geográfica. </a:t>
            </a:r>
          </a:p>
        </p:txBody>
      </p:sp>
    </p:spTree>
    <p:extLst>
      <p:ext uri="{BB962C8B-B14F-4D97-AF65-F5344CB8AC3E}">
        <p14:creationId xmlns:p14="http://schemas.microsoft.com/office/powerpoint/2010/main" val="105771268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err="1">
                <a:latin typeface="Verdana" panose="020B0604030504040204" pitchFamily="34" charset="0"/>
              </a:rPr>
              <a:t>Pachube</a:t>
            </a:r>
            <a:endParaRPr lang="es-ES" sz="3600"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99" y="1128676"/>
            <a:ext cx="5938838" cy="38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7 Rectángulo"/>
          <p:cNvSpPr>
            <a:spLocks noChangeArrowheads="1"/>
          </p:cNvSpPr>
          <p:nvPr/>
        </p:nvSpPr>
        <p:spPr bwMode="auto">
          <a:xfrm>
            <a:off x="6643688" y="1231900"/>
            <a:ext cx="24288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0" algn="l"/>
              </a:tabLst>
              <a:defRPr>
                <a:solidFill>
                  <a:schemeClr val="tx1"/>
                </a:solidFill>
                <a:latin typeface="Arial" panose="020B0604020202020204" pitchFamily="34" charset="0"/>
              </a:defRPr>
            </a:lvl1pPr>
            <a:lvl2pPr marL="742950" indent="-285750" eaLnBrk="0" hangingPunct="0">
              <a:tabLst>
                <a:tab pos="0" algn="l"/>
              </a:tabLst>
              <a:defRPr>
                <a:solidFill>
                  <a:schemeClr val="tx1"/>
                </a:solidFill>
                <a:latin typeface="Arial" panose="020B0604020202020204" pitchFamily="34" charset="0"/>
              </a:defRPr>
            </a:lvl2pPr>
            <a:lvl3pPr marL="1143000" indent="-228600" eaLnBrk="0" hangingPunct="0">
              <a:tabLst>
                <a:tab pos="0" algn="l"/>
              </a:tabLst>
              <a:defRPr>
                <a:solidFill>
                  <a:schemeClr val="tx1"/>
                </a:solidFill>
                <a:latin typeface="Arial" panose="020B0604020202020204" pitchFamily="34" charset="0"/>
              </a:defRPr>
            </a:lvl3pPr>
            <a:lvl4pPr marL="1600200" indent="-228600" eaLnBrk="0" hangingPunct="0">
              <a:tabLst>
                <a:tab pos="0" algn="l"/>
              </a:tabLst>
              <a:defRPr>
                <a:solidFill>
                  <a:schemeClr val="tx1"/>
                </a:solidFill>
                <a:latin typeface="Arial" panose="020B0604020202020204" pitchFamily="34" charset="0"/>
              </a:defRPr>
            </a:lvl4pPr>
            <a:lvl5pPr marL="2057400" indent="-228600" eaLnBrk="0" hangingPunct="0">
              <a:tabLst>
                <a:tab pos="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Lst>
              <a:defRPr>
                <a:solidFill>
                  <a:schemeClr val="tx1"/>
                </a:solidFill>
                <a:latin typeface="Arial" panose="020B0604020202020204" pitchFamily="34" charset="0"/>
              </a:defRPr>
            </a:lvl9pPr>
          </a:lstStyle>
          <a:p>
            <a:pPr eaLnBrk="1" hangingPunct="1"/>
            <a:r>
              <a:rPr lang="es-ES" altLang="es-MX" sz="2000" dirty="0" err="1" smtClean="0">
                <a:latin typeface="Verdana" panose="020B0604030504040204" pitchFamily="34" charset="0"/>
              </a:rPr>
              <a:t>Pachube</a:t>
            </a:r>
            <a:r>
              <a:rPr lang="es-ES" altLang="es-MX" sz="2000" dirty="0" smtClean="0">
                <a:latin typeface="Verdana" panose="020B0604030504040204" pitchFamily="34" charset="0"/>
              </a:rPr>
              <a:t> </a:t>
            </a:r>
            <a:r>
              <a:rPr lang="es-ES" altLang="es-MX" sz="2000" dirty="0">
                <a:latin typeface="Verdana" panose="020B0604030504040204" pitchFamily="34" charset="0"/>
              </a:rPr>
              <a:t>es un servicio web basado en el Internet de las Cosas para compartir datos del entorno en tiempo real. </a:t>
            </a:r>
          </a:p>
        </p:txBody>
      </p:sp>
    </p:spTree>
    <p:extLst>
      <p:ext uri="{BB962C8B-B14F-4D97-AF65-F5344CB8AC3E}">
        <p14:creationId xmlns:p14="http://schemas.microsoft.com/office/powerpoint/2010/main" val="383844982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Internet de los CARROS</a:t>
            </a:r>
            <a:endParaRPr lang="es-ES" sz="3600" dirty="0"/>
          </a:p>
        </p:txBody>
      </p:sp>
      <p:pic>
        <p:nvPicPr>
          <p:cNvPr id="10" name="Picture 7" descr="http://www.technologyreview.com/sites/default/files/images/vehicle.communicationx2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1643063"/>
            <a:ext cx="28479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5 Rectángulo"/>
          <p:cNvSpPr/>
          <p:nvPr/>
        </p:nvSpPr>
        <p:spPr>
          <a:xfrm>
            <a:off x="1317625" y="6081296"/>
            <a:ext cx="7572375" cy="338554"/>
          </a:xfrm>
          <a:prstGeom prst="rect">
            <a:avLst/>
          </a:prstGeom>
        </p:spPr>
        <p:txBody>
          <a:bodyPr>
            <a:spAutoFit/>
          </a:bodyPr>
          <a:lstStyle/>
          <a:p>
            <a:pPr algn="r">
              <a:defRPr/>
            </a:pPr>
            <a:r>
              <a:rPr lang="es-ES" sz="800" dirty="0">
                <a:latin typeface="Verdana" pitchFamily="34" charset="0"/>
                <a:hlinkClick r:id="rId3"/>
              </a:rPr>
              <a:t>http://www.technologyreview.com/news/515966/the-internet-of-cars-is-approaching-a-crossroads/</a:t>
            </a:r>
            <a:endParaRPr lang="es-ES" sz="800" dirty="0">
              <a:latin typeface="Verdana" pitchFamily="34" charset="0"/>
            </a:endParaRPr>
          </a:p>
          <a:p>
            <a:pPr algn="r">
              <a:defRPr/>
            </a:pPr>
            <a:endParaRPr lang="es-ES" sz="800" dirty="0">
              <a:latin typeface="Verdana" pitchFamily="34" charset="0"/>
            </a:endParaRPr>
          </a:p>
        </p:txBody>
      </p:sp>
      <p:pic>
        <p:nvPicPr>
          <p:cNvPr id="12" name="Picture 9" descr="http://www.technologyreview.com/sites/default/files/images/vehicle.communication.3x2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503" y="1239838"/>
            <a:ext cx="28479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7 CuadroTexto"/>
          <p:cNvSpPr txBox="1">
            <a:spLocks noChangeArrowheads="1"/>
          </p:cNvSpPr>
          <p:nvPr/>
        </p:nvSpPr>
        <p:spPr bwMode="auto">
          <a:xfrm>
            <a:off x="902315" y="4097338"/>
            <a:ext cx="377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latin typeface="Verdana" panose="020B0604030504040204" pitchFamily="34" charset="0"/>
              </a:rPr>
              <a:t>Baliza de Semáforo Inteligente</a:t>
            </a:r>
          </a:p>
        </p:txBody>
      </p:sp>
      <p:cxnSp>
        <p:nvCxnSpPr>
          <p:cNvPr id="17" name="10 Conector recto de flecha"/>
          <p:cNvCxnSpPr/>
          <p:nvPr/>
        </p:nvCxnSpPr>
        <p:spPr>
          <a:xfrm>
            <a:off x="3500438" y="2000250"/>
            <a:ext cx="4000500" cy="42862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8" name="11 CuadroTexto"/>
          <p:cNvSpPr txBox="1">
            <a:spLocks noChangeArrowheads="1"/>
          </p:cNvSpPr>
          <p:nvPr/>
        </p:nvSpPr>
        <p:spPr bwMode="auto">
          <a:xfrm>
            <a:off x="678425" y="4714875"/>
            <a:ext cx="81083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400" dirty="0">
                <a:latin typeface="Verdana" panose="020B0604030504040204" pitchFamily="34" charset="0"/>
              </a:rPr>
              <a:t>Recientes desarrollos de comunicación vehículo -vehículo. Comunicación de proximidad y maniobras</a:t>
            </a:r>
          </a:p>
        </p:txBody>
      </p:sp>
    </p:spTree>
    <p:extLst>
      <p:ext uri="{BB962C8B-B14F-4D97-AF65-F5344CB8AC3E}">
        <p14:creationId xmlns:p14="http://schemas.microsoft.com/office/powerpoint/2010/main" val="135724805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err="1" smtClean="0">
                <a:latin typeface="Verdana" panose="020B0604030504040204" pitchFamily="34" charset="0"/>
              </a:rPr>
              <a:t>Good</a:t>
            </a:r>
            <a:r>
              <a:rPr lang="es-ES" altLang="es-MX" sz="3600" dirty="0" smtClean="0">
                <a:latin typeface="Verdana" panose="020B0604030504040204" pitchFamily="34" charset="0"/>
              </a:rPr>
              <a:t> </a:t>
            </a:r>
            <a:r>
              <a:rPr lang="es-ES" altLang="es-MX" sz="3600" dirty="0" err="1">
                <a:latin typeface="Verdana" panose="020B0604030504040204" pitchFamily="34" charset="0"/>
              </a:rPr>
              <a:t>Night</a:t>
            </a:r>
            <a:r>
              <a:rPr lang="es-ES" altLang="es-MX" sz="3600" dirty="0">
                <a:latin typeface="Verdana" panose="020B0604030504040204" pitchFamily="34" charset="0"/>
              </a:rPr>
              <a:t> </a:t>
            </a:r>
            <a:r>
              <a:rPr lang="es-ES" altLang="es-MX" sz="3600" dirty="0" err="1">
                <a:latin typeface="Verdana" panose="020B0604030504040204" pitchFamily="34" charset="0"/>
              </a:rPr>
              <a:t>Lamp</a:t>
            </a:r>
            <a:endParaRPr lang="es-ES" sz="3600"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723900"/>
            <a:ext cx="4786722" cy="253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788" y="928688"/>
            <a:ext cx="33432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7 Rectángulo"/>
          <p:cNvSpPr>
            <a:spLocks noChangeArrowheads="1"/>
          </p:cNvSpPr>
          <p:nvPr/>
        </p:nvSpPr>
        <p:spPr bwMode="auto">
          <a:xfrm>
            <a:off x="514350" y="3190341"/>
            <a:ext cx="82867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5600" indent="-355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q"/>
            </a:pPr>
            <a:r>
              <a:rPr lang="es-ES" altLang="es-MX" dirty="0">
                <a:latin typeface="Verdana" panose="020B0604030504040204" pitchFamily="34" charset="0"/>
              </a:rPr>
              <a:t>“</a:t>
            </a:r>
            <a:r>
              <a:rPr lang="es-ES" altLang="es-MX" dirty="0" err="1">
                <a:latin typeface="Verdana" panose="020B0604030504040204" pitchFamily="34" charset="0"/>
              </a:rPr>
              <a:t>The</a:t>
            </a:r>
            <a:r>
              <a:rPr lang="es-ES" altLang="es-MX" dirty="0">
                <a:latin typeface="Verdana" panose="020B0604030504040204" pitchFamily="34" charset="0"/>
              </a:rPr>
              <a:t> </a:t>
            </a:r>
            <a:r>
              <a:rPr lang="es-ES" altLang="es-MX" dirty="0" err="1">
                <a:latin typeface="Verdana" panose="020B0604030504040204" pitchFamily="34" charset="0"/>
              </a:rPr>
              <a:t>Good</a:t>
            </a:r>
            <a:r>
              <a:rPr lang="es-ES" altLang="es-MX" dirty="0">
                <a:latin typeface="Verdana" panose="020B0604030504040204" pitchFamily="34" charset="0"/>
              </a:rPr>
              <a:t> </a:t>
            </a:r>
            <a:r>
              <a:rPr lang="es-ES" altLang="es-MX" dirty="0" err="1">
                <a:latin typeface="Verdana" panose="020B0604030504040204" pitchFamily="34" charset="0"/>
              </a:rPr>
              <a:t>Night</a:t>
            </a:r>
            <a:r>
              <a:rPr lang="es-ES" altLang="es-MX" dirty="0">
                <a:latin typeface="Verdana" panose="020B0604030504040204" pitchFamily="34" charset="0"/>
              </a:rPr>
              <a:t> </a:t>
            </a:r>
            <a:r>
              <a:rPr lang="es-ES" altLang="es-MX" dirty="0" err="1">
                <a:latin typeface="Verdana" panose="020B0604030504040204" pitchFamily="34" charset="0"/>
              </a:rPr>
              <a:t>Lamp</a:t>
            </a:r>
            <a:r>
              <a:rPr lang="es-ES" altLang="es-MX" dirty="0">
                <a:latin typeface="Verdana" panose="020B0604030504040204" pitchFamily="34" charset="0"/>
              </a:rPr>
              <a:t>” es una familia de lámparas que permiten a los usuarios comunicar que han llegado a casa de forma remota. </a:t>
            </a:r>
          </a:p>
          <a:p>
            <a:pPr eaLnBrk="1" hangingPunct="1">
              <a:buFont typeface="Wingdings" panose="05000000000000000000" pitchFamily="2" charset="2"/>
              <a:buChar char="q"/>
            </a:pPr>
            <a:r>
              <a:rPr lang="es-ES" altLang="es-MX" dirty="0">
                <a:latin typeface="Verdana" panose="020B0604030504040204" pitchFamily="34" charset="0"/>
              </a:rPr>
              <a:t>Se compone de una lámpara principal más grande y otras secundarias de menor tamaño. Cuando el usuario enciende la lámpara principal, también lo hacen las otras que pueden estar situadas en cualquier lugar del mundo, indicando así la presencia en el hogar del usuario.</a:t>
            </a:r>
          </a:p>
          <a:p>
            <a:pPr eaLnBrk="1" hangingPunct="1">
              <a:buFont typeface="Wingdings" panose="05000000000000000000" pitchFamily="2" charset="2"/>
              <a:buChar char="q"/>
            </a:pPr>
            <a:r>
              <a:rPr lang="es-ES" altLang="es-MX" dirty="0">
                <a:latin typeface="Verdana" panose="020B0604030504040204" pitchFamily="34" charset="0"/>
              </a:rPr>
              <a:t>La lámpara principal está dotada de un bombillo de bajo consumo y las otras lámparas de menor tamaño utilizan </a:t>
            </a:r>
            <a:r>
              <a:rPr lang="es-ES" altLang="es-MX" dirty="0" err="1">
                <a:latin typeface="Verdana" panose="020B0604030504040204" pitchFamily="34" charset="0"/>
              </a:rPr>
              <a:t>LEDs</a:t>
            </a:r>
            <a:r>
              <a:rPr lang="es-ES" altLang="es-MX" dirty="0">
                <a:latin typeface="Verdana" panose="020B0604030504040204" pitchFamily="34" charset="0"/>
              </a:rPr>
              <a:t> para su iluminación. </a:t>
            </a:r>
          </a:p>
          <a:p>
            <a:pPr eaLnBrk="1" hangingPunct="1">
              <a:buFont typeface="Wingdings" panose="05000000000000000000" pitchFamily="2" charset="2"/>
              <a:buChar char="q"/>
            </a:pPr>
            <a:r>
              <a:rPr lang="es-ES" altLang="es-MX" dirty="0">
                <a:latin typeface="Verdana" panose="020B0604030504040204" pitchFamily="34" charset="0"/>
              </a:rPr>
              <a:t>Todas ellas cuentan con conexión </a:t>
            </a:r>
            <a:r>
              <a:rPr lang="es-ES" altLang="es-MX" dirty="0" err="1">
                <a:latin typeface="Verdana" panose="020B0604030504040204" pitchFamily="34" charset="0"/>
              </a:rPr>
              <a:t>Wi</a:t>
            </a:r>
            <a:r>
              <a:rPr lang="es-ES" altLang="es-MX" dirty="0">
                <a:latin typeface="Verdana" panose="020B0604030504040204" pitchFamily="34" charset="0"/>
              </a:rPr>
              <a:t>-Fi.</a:t>
            </a:r>
          </a:p>
        </p:txBody>
      </p:sp>
    </p:spTree>
    <p:extLst>
      <p:ext uri="{BB962C8B-B14F-4D97-AF65-F5344CB8AC3E}">
        <p14:creationId xmlns:p14="http://schemas.microsoft.com/office/powerpoint/2010/main" val="278353621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Pulseras Inteligentes</a:t>
            </a:r>
            <a:endParaRPr lang="es-ES" sz="3600" dirty="0"/>
          </a:p>
        </p:txBody>
      </p:sp>
      <p:pic>
        <p:nvPicPr>
          <p:cNvPr id="3074" name="Picture 2"/>
          <p:cNvPicPr>
            <a:picLocks noChangeAspect="1" noChangeArrowheads="1"/>
          </p:cNvPicPr>
          <p:nvPr/>
        </p:nvPicPr>
        <p:blipFill>
          <a:blip r:embed="rId2"/>
          <a:srcRect/>
          <a:stretch>
            <a:fillRect/>
          </a:stretch>
        </p:blipFill>
        <p:spPr bwMode="auto">
          <a:xfrm>
            <a:off x="2327646" y="852183"/>
            <a:ext cx="4414948" cy="2486440"/>
          </a:xfrm>
          <a:prstGeom prst="rect">
            <a:avLst/>
          </a:prstGeom>
          <a:noFill/>
          <a:ln w="9525">
            <a:noFill/>
            <a:miter lim="800000"/>
            <a:headEnd/>
            <a:tailEnd/>
          </a:ln>
          <a:effectLst/>
        </p:spPr>
      </p:pic>
      <p:sp>
        <p:nvSpPr>
          <p:cNvPr id="12" name="11 Rectángulo"/>
          <p:cNvSpPr/>
          <p:nvPr/>
        </p:nvSpPr>
        <p:spPr>
          <a:xfrm>
            <a:off x="4391873" y="3297495"/>
            <a:ext cx="2451312" cy="246221"/>
          </a:xfrm>
          <a:prstGeom prst="rect">
            <a:avLst/>
          </a:prstGeom>
        </p:spPr>
        <p:txBody>
          <a:bodyPr wrap="none">
            <a:spAutoFit/>
          </a:bodyPr>
          <a:lstStyle/>
          <a:p>
            <a:r>
              <a:rPr lang="es-ES" sz="1000" dirty="0" smtClean="0">
                <a:latin typeface="Verdana" pitchFamily="34" charset="0"/>
                <a:ea typeface="Verdana" pitchFamily="34" charset="0"/>
                <a:cs typeface="Verdana" pitchFamily="34" charset="0"/>
              </a:rPr>
              <a:t>http://www.pulserainteligente.net/</a:t>
            </a:r>
            <a:endParaRPr lang="es-ES" sz="1000" dirty="0">
              <a:latin typeface="Verdana" pitchFamily="34" charset="0"/>
              <a:ea typeface="Verdana" pitchFamily="34" charset="0"/>
              <a:cs typeface="Verdana" pitchFamily="34" charset="0"/>
            </a:endParaRPr>
          </a:p>
        </p:txBody>
      </p:sp>
      <p:pic>
        <p:nvPicPr>
          <p:cNvPr id="3075" name="Picture 3"/>
          <p:cNvPicPr>
            <a:picLocks noChangeAspect="1" noChangeArrowheads="1"/>
          </p:cNvPicPr>
          <p:nvPr/>
        </p:nvPicPr>
        <p:blipFill>
          <a:blip r:embed="rId3"/>
          <a:srcRect/>
          <a:stretch>
            <a:fillRect/>
          </a:stretch>
        </p:blipFill>
        <p:spPr bwMode="auto">
          <a:xfrm>
            <a:off x="801542" y="3717769"/>
            <a:ext cx="3313260" cy="2153286"/>
          </a:xfrm>
          <a:prstGeom prst="rect">
            <a:avLst/>
          </a:prstGeom>
          <a:noFill/>
          <a:ln w="9525">
            <a:noFill/>
            <a:miter lim="800000"/>
            <a:headEnd/>
            <a:tailEnd/>
          </a:ln>
          <a:effectLst/>
        </p:spPr>
      </p:pic>
      <p:sp>
        <p:nvSpPr>
          <p:cNvPr id="14" name="13 Rectángulo"/>
          <p:cNvSpPr/>
          <p:nvPr/>
        </p:nvSpPr>
        <p:spPr>
          <a:xfrm>
            <a:off x="4136063" y="3487223"/>
            <a:ext cx="4572000" cy="2862322"/>
          </a:xfrm>
          <a:prstGeom prst="rect">
            <a:avLst/>
          </a:prstGeom>
        </p:spPr>
        <p:txBody>
          <a:bodyPr>
            <a:spAutoFit/>
          </a:bodyPr>
          <a:lstStyle/>
          <a:p>
            <a:r>
              <a:rPr lang="es-ES" dirty="0" smtClean="0">
                <a:latin typeface="Verdana" pitchFamily="34" charset="0"/>
                <a:ea typeface="Verdana" pitchFamily="34" charset="0"/>
                <a:cs typeface="Verdana" pitchFamily="34" charset="0"/>
              </a:rPr>
              <a:t> …</a:t>
            </a:r>
          </a:p>
          <a:p>
            <a:pPr>
              <a:buFont typeface="Wingdings" pitchFamily="2" charset="2"/>
              <a:buChar char="q"/>
            </a:pPr>
            <a:r>
              <a:rPr lang="es-ES" dirty="0" smtClean="0">
                <a:latin typeface="Verdana" pitchFamily="34" charset="0"/>
                <a:ea typeface="Verdana" pitchFamily="34" charset="0"/>
                <a:cs typeface="Verdana" pitchFamily="34" charset="0"/>
              </a:rPr>
              <a:t> Pasos </a:t>
            </a:r>
          </a:p>
          <a:p>
            <a:pPr>
              <a:buFont typeface="Wingdings" pitchFamily="2" charset="2"/>
              <a:buChar char="q"/>
            </a:pPr>
            <a:r>
              <a:rPr lang="es-ES" dirty="0" smtClean="0">
                <a:latin typeface="Verdana" pitchFamily="34" charset="0"/>
                <a:ea typeface="Verdana" pitchFamily="34" charset="0"/>
                <a:cs typeface="Verdana" pitchFamily="34" charset="0"/>
              </a:rPr>
              <a:t> Calorías</a:t>
            </a:r>
          </a:p>
          <a:p>
            <a:pPr>
              <a:buFont typeface="Wingdings" pitchFamily="2" charset="2"/>
              <a:buChar char="q"/>
            </a:pPr>
            <a:r>
              <a:rPr lang="es-ES" dirty="0" smtClean="0">
                <a:latin typeface="Verdana" pitchFamily="34" charset="0"/>
                <a:ea typeface="Verdana" pitchFamily="34" charset="0"/>
                <a:cs typeface="Verdana" pitchFamily="34" charset="0"/>
              </a:rPr>
              <a:t> Distancias recorridas </a:t>
            </a:r>
          </a:p>
          <a:p>
            <a:pPr>
              <a:buFont typeface="Wingdings" pitchFamily="2" charset="2"/>
              <a:buChar char="q"/>
            </a:pPr>
            <a:r>
              <a:rPr lang="es-ES" dirty="0" smtClean="0">
                <a:latin typeface="Verdana" pitchFamily="34" charset="0"/>
                <a:ea typeface="Verdana" pitchFamily="34" charset="0"/>
                <a:cs typeface="Verdana" pitchFamily="34" charset="0"/>
              </a:rPr>
              <a:t> Pulso</a:t>
            </a:r>
          </a:p>
          <a:p>
            <a:pPr>
              <a:buFont typeface="Wingdings" pitchFamily="2" charset="2"/>
              <a:buChar char="q"/>
            </a:pPr>
            <a:r>
              <a:rPr lang="es-ES" dirty="0" smtClean="0">
                <a:latin typeface="Verdana" pitchFamily="34" charset="0"/>
                <a:ea typeface="Verdana" pitchFamily="34" charset="0"/>
                <a:cs typeface="Verdana" pitchFamily="34" charset="0"/>
              </a:rPr>
              <a:t> Medidor de sueño. </a:t>
            </a:r>
          </a:p>
          <a:p>
            <a:pPr>
              <a:buFont typeface="Wingdings" pitchFamily="2" charset="2"/>
              <a:buChar char="q"/>
            </a:pPr>
            <a:r>
              <a:rPr lang="es-ES" dirty="0" smtClean="0">
                <a:latin typeface="Verdana" pitchFamily="34" charset="0"/>
                <a:ea typeface="Verdana" pitchFamily="34" charset="0"/>
                <a:cs typeface="Verdana" pitchFamily="34" charset="0"/>
              </a:rPr>
              <a:t>Notificación de llamadas entrantes. </a:t>
            </a:r>
          </a:p>
          <a:p>
            <a:pPr>
              <a:buFont typeface="Wingdings" pitchFamily="2" charset="2"/>
              <a:buChar char="q"/>
            </a:pPr>
            <a:r>
              <a:rPr lang="es-ES" dirty="0" smtClean="0">
                <a:latin typeface="Verdana" pitchFamily="34" charset="0"/>
                <a:ea typeface="Verdana" pitchFamily="34" charset="0"/>
                <a:cs typeface="Verdana" pitchFamily="34" charset="0"/>
              </a:rPr>
              <a:t>Sincronización inalámbrica. </a:t>
            </a:r>
          </a:p>
          <a:p>
            <a:pPr>
              <a:buFont typeface="Wingdings" pitchFamily="2" charset="2"/>
              <a:buChar char="q"/>
            </a:pPr>
            <a:r>
              <a:rPr lang="es-ES" dirty="0" smtClean="0">
                <a:latin typeface="Verdana" pitchFamily="34" charset="0"/>
                <a:ea typeface="Verdana" pitchFamily="34" charset="0"/>
                <a:cs typeface="Verdana" pitchFamily="34" charset="0"/>
              </a:rPr>
              <a:t>Batería de una semana de duración</a:t>
            </a:r>
          </a:p>
          <a:p>
            <a:pPr>
              <a:buFont typeface="Wingdings" pitchFamily="2" charset="2"/>
              <a:buChar char="q"/>
            </a:pPr>
            <a:r>
              <a:rPr lang="es-ES" dirty="0" smtClean="0">
                <a:latin typeface="Verdana" pitchFamily="34" charset="0"/>
                <a:ea typeface="Verdana" pitchFamily="34" charset="0"/>
                <a:cs typeface="Verdana" pitchFamily="34" charset="0"/>
              </a:rPr>
              <a:t>117 Euros Aprox. </a:t>
            </a:r>
            <a:endParaRPr lang="es-ES" dirty="0">
              <a:latin typeface="Verdana" pitchFamily="34" charset="0"/>
              <a:ea typeface="Verdana" pitchFamily="34" charset="0"/>
              <a:cs typeface="Verdana" pitchFamily="34" charset="0"/>
            </a:endParaRPr>
          </a:p>
        </p:txBody>
      </p:sp>
      <p:sp>
        <p:nvSpPr>
          <p:cNvPr id="15" name="14 Rectángulo"/>
          <p:cNvSpPr/>
          <p:nvPr/>
        </p:nvSpPr>
        <p:spPr>
          <a:xfrm>
            <a:off x="1592134" y="5817413"/>
            <a:ext cx="1727974" cy="369332"/>
          </a:xfrm>
          <a:prstGeom prst="rect">
            <a:avLst/>
          </a:prstGeom>
        </p:spPr>
        <p:txBody>
          <a:bodyPr wrap="none">
            <a:spAutoFit/>
          </a:bodyPr>
          <a:lstStyle/>
          <a:p>
            <a:r>
              <a:rPr lang="es-ES" b="1" dirty="0" err="1" smtClean="0"/>
              <a:t>Fitbit</a:t>
            </a:r>
            <a:r>
              <a:rPr lang="es-ES" b="1" dirty="0" smtClean="0"/>
              <a:t> </a:t>
            </a:r>
            <a:r>
              <a:rPr lang="es-ES" b="1" dirty="0" err="1" smtClean="0"/>
              <a:t>Charge</a:t>
            </a:r>
            <a:r>
              <a:rPr lang="es-ES" b="1" dirty="0" smtClean="0"/>
              <a:t> HR</a:t>
            </a:r>
            <a:endParaRPr lang="es-ES" b="1" dirty="0"/>
          </a:p>
        </p:txBody>
      </p:sp>
    </p:spTree>
    <p:extLst>
      <p:ext uri="{BB962C8B-B14F-4D97-AF65-F5344CB8AC3E}">
        <p14:creationId xmlns:p14="http://schemas.microsoft.com/office/powerpoint/2010/main" val="2510006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517581" y="1045193"/>
            <a:ext cx="5402584" cy="3027077"/>
          </a:xfrm>
          <a:prstGeom prst="rect">
            <a:avLst/>
          </a:prstGeom>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Pulseras Inteligentes</a:t>
            </a:r>
            <a:endParaRPr lang="es-ES" sz="3600" dirty="0"/>
          </a:p>
        </p:txBody>
      </p:sp>
      <p:pic>
        <p:nvPicPr>
          <p:cNvPr id="2" name="Imagen 1"/>
          <p:cNvPicPr>
            <a:picLocks noChangeAspect="1"/>
          </p:cNvPicPr>
          <p:nvPr/>
        </p:nvPicPr>
        <p:blipFill>
          <a:blip r:embed="rId3" cstate="print"/>
          <a:stretch>
            <a:fillRect/>
          </a:stretch>
        </p:blipFill>
        <p:spPr>
          <a:xfrm>
            <a:off x="6126023" y="2860158"/>
            <a:ext cx="2148941" cy="1600200"/>
          </a:xfrm>
          <a:prstGeom prst="rect">
            <a:avLst/>
          </a:prstGeom>
        </p:spPr>
      </p:pic>
      <p:sp>
        <p:nvSpPr>
          <p:cNvPr id="4" name="Rectángulo 3"/>
          <p:cNvSpPr/>
          <p:nvPr/>
        </p:nvSpPr>
        <p:spPr>
          <a:xfrm>
            <a:off x="745749" y="4377383"/>
            <a:ext cx="7952112" cy="1200329"/>
          </a:xfrm>
          <a:prstGeom prst="rect">
            <a:avLst/>
          </a:prstGeom>
        </p:spPr>
        <p:txBody>
          <a:bodyPr wrap="square">
            <a:spAutoFit/>
          </a:bodyPr>
          <a:lstStyle/>
          <a:p>
            <a:pPr algn="just"/>
            <a:r>
              <a:rPr lang="es-ES" dirty="0">
                <a:latin typeface="Verdana" panose="020B0604030504040204" pitchFamily="34" charset="0"/>
                <a:ea typeface="Verdana" panose="020B0604030504040204" pitchFamily="34" charset="0"/>
                <a:cs typeface="Verdana" panose="020B0604030504040204" pitchFamily="34" charset="0"/>
              </a:rPr>
              <a:t>Estas pulseras registran todo tipo de información sobre los hábitos y estilo de vida de la persona que lleva la pulsera como distancias recorridas, calorías, niveles de azúcar y tensión. Esta tecnología presenta una de los mayores peligros para la privacidad</a:t>
            </a:r>
          </a:p>
        </p:txBody>
      </p:sp>
      <p:sp>
        <p:nvSpPr>
          <p:cNvPr id="5" name="CuadroTexto 4"/>
          <p:cNvSpPr txBox="1"/>
          <p:nvPr/>
        </p:nvSpPr>
        <p:spPr>
          <a:xfrm>
            <a:off x="1519084" y="6083756"/>
            <a:ext cx="7624916" cy="215444"/>
          </a:xfrm>
          <a:prstGeom prst="rect">
            <a:avLst/>
          </a:prstGeom>
          <a:noFill/>
        </p:spPr>
        <p:txBody>
          <a:bodyPr wrap="square" rtlCol="0">
            <a:spAutoFit/>
          </a:bodyPr>
          <a:lstStyle/>
          <a:p>
            <a:r>
              <a:rPr lang="es-MX" sz="800" dirty="0">
                <a:latin typeface="Verdana" panose="020B0604030504040204" pitchFamily="34" charset="0"/>
                <a:ea typeface="Verdana" panose="020B0604030504040204" pitchFamily="34" charset="0"/>
                <a:cs typeface="Verdana" panose="020B0604030504040204" pitchFamily="34" charset="0"/>
              </a:rPr>
              <a:t>D. Miguel Castro </a:t>
            </a:r>
            <a:r>
              <a:rPr lang="es-MX" sz="800" dirty="0" smtClean="0">
                <a:latin typeface="Verdana" panose="020B0604030504040204" pitchFamily="34" charset="0"/>
                <a:ea typeface="Verdana" panose="020B0604030504040204" pitchFamily="34" charset="0"/>
                <a:cs typeface="Verdana" panose="020B0604030504040204" pitchFamily="34" charset="0"/>
              </a:rPr>
              <a:t>Sola. Internet </a:t>
            </a:r>
            <a:r>
              <a:rPr lang="es-MX" sz="800" dirty="0">
                <a:latin typeface="Verdana" panose="020B0604030504040204" pitchFamily="34" charset="0"/>
                <a:ea typeface="Verdana" panose="020B0604030504040204" pitchFamily="34" charset="0"/>
                <a:cs typeface="Verdana" panose="020B0604030504040204" pitchFamily="34" charset="0"/>
              </a:rPr>
              <a:t>de las Cosas. Privacidad y </a:t>
            </a:r>
            <a:r>
              <a:rPr lang="es-MX" sz="800" dirty="0" smtClean="0">
                <a:latin typeface="Verdana" panose="020B0604030504040204" pitchFamily="34" charset="0"/>
                <a:ea typeface="Verdana" panose="020B0604030504040204" pitchFamily="34" charset="0"/>
                <a:cs typeface="Verdana" panose="020B0604030504040204" pitchFamily="34" charset="0"/>
              </a:rPr>
              <a:t>Seguridad. PFC. Escuela </a:t>
            </a:r>
            <a:r>
              <a:rPr lang="es-MX" sz="800" dirty="0">
                <a:latin typeface="Verdana" panose="020B0604030504040204" pitchFamily="34" charset="0"/>
                <a:ea typeface="Verdana" panose="020B0604030504040204" pitchFamily="34" charset="0"/>
                <a:cs typeface="Verdana" panose="020B0604030504040204" pitchFamily="34" charset="0"/>
              </a:rPr>
              <a:t>Politécnica Superior de Jaén.  </a:t>
            </a:r>
            <a:r>
              <a:rPr lang="es-MX" sz="800" dirty="0" smtClean="0">
                <a:latin typeface="Verdana" panose="020B0604030504040204" pitchFamily="34" charset="0"/>
                <a:ea typeface="Verdana" panose="020B0604030504040204" pitchFamily="34" charset="0"/>
                <a:cs typeface="Verdana" panose="020B0604030504040204" pitchFamily="34" charset="0"/>
              </a:rPr>
              <a:t>Jaén</a:t>
            </a:r>
            <a:r>
              <a:rPr lang="es-MX" sz="800" dirty="0">
                <a:latin typeface="Verdana" panose="020B0604030504040204" pitchFamily="34" charset="0"/>
                <a:ea typeface="Verdana" panose="020B0604030504040204" pitchFamily="34" charset="0"/>
                <a:cs typeface="Verdana" panose="020B0604030504040204" pitchFamily="34" charset="0"/>
              </a:rPr>
              <a:t>, septiembre de 2016 </a:t>
            </a:r>
          </a:p>
        </p:txBody>
      </p:sp>
      <p:pic>
        <p:nvPicPr>
          <p:cNvPr id="1026" name="Picture 2"/>
          <p:cNvPicPr>
            <a:picLocks noChangeAspect="1" noChangeArrowheads="1"/>
          </p:cNvPicPr>
          <p:nvPr/>
        </p:nvPicPr>
        <p:blipFill>
          <a:blip r:embed="rId4"/>
          <a:srcRect/>
          <a:stretch>
            <a:fillRect/>
          </a:stretch>
        </p:blipFill>
        <p:spPr bwMode="auto">
          <a:xfrm>
            <a:off x="6027857" y="925033"/>
            <a:ext cx="2644434" cy="1584251"/>
          </a:xfrm>
          <a:prstGeom prst="rect">
            <a:avLst/>
          </a:prstGeom>
          <a:noFill/>
          <a:ln w="9525">
            <a:noFill/>
            <a:miter lim="800000"/>
            <a:headEnd/>
            <a:tailEnd/>
          </a:ln>
          <a:effectLst/>
        </p:spPr>
      </p:pic>
    </p:spTree>
    <p:extLst>
      <p:ext uri="{BB962C8B-B14F-4D97-AF65-F5344CB8AC3E}">
        <p14:creationId xmlns:p14="http://schemas.microsoft.com/office/powerpoint/2010/main" val="251000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199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400" dirty="0" err="1" smtClean="0">
                <a:latin typeface="Verdana" panose="020B0604030504040204" pitchFamily="34" charset="0"/>
              </a:rPr>
              <a:t>Smart</a:t>
            </a:r>
            <a:r>
              <a:rPr lang="es-ES" altLang="es-MX" sz="3400" dirty="0" smtClean="0">
                <a:latin typeface="Verdana" panose="020B0604030504040204" pitchFamily="34" charset="0"/>
              </a:rPr>
              <a:t> Home</a:t>
            </a:r>
            <a:endParaRPr lang="es-ES" sz="3400" dirty="0"/>
          </a:p>
        </p:txBody>
      </p:sp>
      <p:pic>
        <p:nvPicPr>
          <p:cNvPr id="253954" name="Picture 2"/>
          <p:cNvPicPr>
            <a:picLocks noChangeAspect="1" noChangeArrowheads="1"/>
          </p:cNvPicPr>
          <p:nvPr/>
        </p:nvPicPr>
        <p:blipFill>
          <a:blip r:embed="rId2"/>
          <a:srcRect/>
          <a:stretch>
            <a:fillRect/>
          </a:stretch>
        </p:blipFill>
        <p:spPr bwMode="auto">
          <a:xfrm>
            <a:off x="6009279" y="4307610"/>
            <a:ext cx="2257425" cy="1657350"/>
          </a:xfrm>
          <a:prstGeom prst="rect">
            <a:avLst/>
          </a:prstGeom>
          <a:noFill/>
          <a:ln w="9525">
            <a:noFill/>
            <a:miter lim="800000"/>
            <a:headEnd/>
            <a:tailEnd/>
          </a:ln>
          <a:effectLst/>
        </p:spPr>
      </p:pic>
      <p:pic>
        <p:nvPicPr>
          <p:cNvPr id="253955" name="Picture 3"/>
          <p:cNvPicPr>
            <a:picLocks noChangeAspect="1" noChangeArrowheads="1"/>
          </p:cNvPicPr>
          <p:nvPr/>
        </p:nvPicPr>
        <p:blipFill>
          <a:blip r:embed="rId3"/>
          <a:srcRect/>
          <a:stretch>
            <a:fillRect/>
          </a:stretch>
        </p:blipFill>
        <p:spPr bwMode="auto">
          <a:xfrm>
            <a:off x="5925010" y="2607209"/>
            <a:ext cx="2162175" cy="1666875"/>
          </a:xfrm>
          <a:prstGeom prst="rect">
            <a:avLst/>
          </a:prstGeom>
          <a:noFill/>
          <a:ln w="9525">
            <a:noFill/>
            <a:miter lim="800000"/>
            <a:headEnd/>
            <a:tailEnd/>
          </a:ln>
          <a:effectLst/>
        </p:spPr>
      </p:pic>
      <p:pic>
        <p:nvPicPr>
          <p:cNvPr id="253956" name="Picture 4"/>
          <p:cNvPicPr>
            <a:picLocks noChangeAspect="1" noChangeArrowheads="1"/>
          </p:cNvPicPr>
          <p:nvPr/>
        </p:nvPicPr>
        <p:blipFill>
          <a:blip r:embed="rId4"/>
          <a:srcRect/>
          <a:stretch>
            <a:fillRect/>
          </a:stretch>
        </p:blipFill>
        <p:spPr bwMode="auto">
          <a:xfrm>
            <a:off x="5827196" y="917058"/>
            <a:ext cx="2295525" cy="1600200"/>
          </a:xfrm>
          <a:prstGeom prst="rect">
            <a:avLst/>
          </a:prstGeom>
          <a:noFill/>
          <a:ln w="9525">
            <a:noFill/>
            <a:miter lim="800000"/>
            <a:headEnd/>
            <a:tailEnd/>
          </a:ln>
          <a:effectLst/>
        </p:spPr>
      </p:pic>
      <p:pic>
        <p:nvPicPr>
          <p:cNvPr id="253957" name="Picture 5"/>
          <p:cNvPicPr>
            <a:picLocks noChangeAspect="1" noChangeArrowheads="1"/>
          </p:cNvPicPr>
          <p:nvPr/>
        </p:nvPicPr>
        <p:blipFill>
          <a:blip r:embed="rId5"/>
          <a:srcRect/>
          <a:stretch>
            <a:fillRect/>
          </a:stretch>
        </p:blipFill>
        <p:spPr bwMode="auto">
          <a:xfrm>
            <a:off x="693111" y="3909237"/>
            <a:ext cx="2228850" cy="1676400"/>
          </a:xfrm>
          <a:prstGeom prst="rect">
            <a:avLst/>
          </a:prstGeom>
          <a:noFill/>
          <a:ln w="9525">
            <a:noFill/>
            <a:miter lim="800000"/>
            <a:headEnd/>
            <a:tailEnd/>
          </a:ln>
          <a:effectLst/>
        </p:spPr>
      </p:pic>
      <p:pic>
        <p:nvPicPr>
          <p:cNvPr id="253958" name="Picture 6"/>
          <p:cNvPicPr>
            <a:picLocks noChangeAspect="1" noChangeArrowheads="1"/>
          </p:cNvPicPr>
          <p:nvPr/>
        </p:nvPicPr>
        <p:blipFill>
          <a:blip r:embed="rId6"/>
          <a:srcRect/>
          <a:stretch>
            <a:fillRect/>
          </a:stretch>
        </p:blipFill>
        <p:spPr bwMode="auto">
          <a:xfrm>
            <a:off x="3315699" y="3932718"/>
            <a:ext cx="2257425" cy="1714500"/>
          </a:xfrm>
          <a:prstGeom prst="rect">
            <a:avLst/>
          </a:prstGeom>
          <a:noFill/>
          <a:ln w="9525">
            <a:noFill/>
            <a:miter lim="800000"/>
            <a:headEnd/>
            <a:tailEnd/>
          </a:ln>
          <a:effectLst/>
        </p:spPr>
      </p:pic>
      <p:sp>
        <p:nvSpPr>
          <p:cNvPr id="14" name="13 Rectángulo"/>
          <p:cNvSpPr/>
          <p:nvPr/>
        </p:nvSpPr>
        <p:spPr>
          <a:xfrm>
            <a:off x="7103109" y="6061962"/>
            <a:ext cx="1757212" cy="215444"/>
          </a:xfrm>
          <a:prstGeom prst="rect">
            <a:avLst/>
          </a:prstGeom>
        </p:spPr>
        <p:txBody>
          <a:bodyPr wrap="none">
            <a:spAutoFit/>
          </a:bodyPr>
          <a:lstStyle/>
          <a:p>
            <a:r>
              <a:rPr lang="es-ES" sz="800" dirty="0" smtClean="0">
                <a:latin typeface="Verdana" pitchFamily="34" charset="0"/>
                <a:ea typeface="Verdana" pitchFamily="34" charset="0"/>
                <a:cs typeface="Verdana" pitchFamily="34" charset="0"/>
              </a:rPr>
              <a:t>https://www.smarthome.com/</a:t>
            </a:r>
            <a:endParaRPr lang="es-ES" sz="800" dirty="0">
              <a:latin typeface="Verdana" pitchFamily="34" charset="0"/>
              <a:ea typeface="Verdana" pitchFamily="34" charset="0"/>
              <a:cs typeface="Verdana" pitchFamily="34" charset="0"/>
            </a:endParaRPr>
          </a:p>
        </p:txBody>
      </p:sp>
      <p:pic>
        <p:nvPicPr>
          <p:cNvPr id="253960" name="Picture 8"/>
          <p:cNvPicPr>
            <a:picLocks noChangeAspect="1" noChangeArrowheads="1"/>
          </p:cNvPicPr>
          <p:nvPr/>
        </p:nvPicPr>
        <p:blipFill>
          <a:blip r:embed="rId7"/>
          <a:srcRect/>
          <a:stretch>
            <a:fillRect/>
          </a:stretch>
        </p:blipFill>
        <p:spPr bwMode="auto">
          <a:xfrm>
            <a:off x="931520" y="1100223"/>
            <a:ext cx="4173880" cy="2610444"/>
          </a:xfrm>
          <a:prstGeom prst="rect">
            <a:avLst/>
          </a:prstGeom>
          <a:noFill/>
          <a:ln w="9525">
            <a:noFill/>
            <a:miter lim="800000"/>
            <a:headEnd/>
            <a:tailEnd/>
          </a:ln>
          <a:effectLst/>
        </p:spPr>
      </p:pic>
    </p:spTree>
    <p:extLst>
      <p:ext uri="{BB962C8B-B14F-4D97-AF65-F5344CB8AC3E}">
        <p14:creationId xmlns:p14="http://schemas.microsoft.com/office/powerpoint/2010/main" val="25100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75" y="86851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038836" y="1030099"/>
            <a:ext cx="7521803" cy="5370701"/>
          </a:xfrm>
          <a:prstGeom prst="rect">
            <a:avLst/>
          </a:prstGeom>
          <a:noFill/>
        </p:spPr>
        <p:txBody>
          <a:bodyPr wrap="none" rtlCol="0">
            <a:spAutoFit/>
          </a:bodyPr>
          <a:lstStyle/>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Introducción a Internet de las Cosas.</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Escenario Tecnológico Actual</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Habilitadores Tecnológicos de la </a:t>
            </a:r>
            <a:r>
              <a:rPr lang="es-ES" sz="2400" dirty="0" err="1" smtClean="0">
                <a:latin typeface="Verdana" panose="020B0604030504040204" pitchFamily="34" charset="0"/>
                <a:ea typeface="Verdana" panose="020B0604030504040204" pitchFamily="34" charset="0"/>
                <a:cs typeface="Verdana" panose="020B0604030504040204" pitchFamily="34" charset="0"/>
              </a:rPr>
              <a:t>IoT</a:t>
            </a:r>
            <a:r>
              <a:rPr lang="es-ES" sz="2400" dirty="0" smtClean="0">
                <a:latin typeface="Verdana" panose="020B0604030504040204" pitchFamily="34" charset="0"/>
                <a:ea typeface="Verdana" panose="020B0604030504040204" pitchFamily="34" charset="0"/>
                <a:cs typeface="Verdana" panose="020B0604030504040204" pitchFamily="34" charset="0"/>
              </a:rPr>
              <a:t>.</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El objeto Inteligente.</a:t>
            </a:r>
          </a:p>
          <a:p>
            <a:pPr lvl="3"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Inteligencia</a:t>
            </a:r>
          </a:p>
          <a:p>
            <a:pPr lvl="3"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Capacidad de percepción del entorno. </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Las Redes en </a:t>
            </a:r>
            <a:r>
              <a:rPr lang="es-ES" sz="2400" dirty="0" err="1" smtClean="0">
                <a:latin typeface="Verdana" panose="020B0604030504040204" pitchFamily="34" charset="0"/>
                <a:ea typeface="Verdana" panose="020B0604030504040204" pitchFamily="34" charset="0"/>
                <a:cs typeface="Verdana" panose="020B0604030504040204" pitchFamily="34" charset="0"/>
              </a:rPr>
              <a:t>IoT</a:t>
            </a:r>
            <a:endParaRPr lang="es-ES" sz="2400" dirty="0" smtClean="0">
              <a:latin typeface="Verdana" panose="020B0604030504040204" pitchFamily="34" charset="0"/>
              <a:ea typeface="Verdana" panose="020B0604030504040204" pitchFamily="34" charset="0"/>
              <a:cs typeface="Verdana" panose="020B0604030504040204" pitchFamily="34" charset="0"/>
            </a:endParaRP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Marco Legal</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Ejemplos Notables</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Conclusiones Parciales</a:t>
            </a:r>
          </a:p>
          <a:p>
            <a:pPr indent="-457200">
              <a:spcBef>
                <a:spcPts val="600"/>
              </a:spcBef>
              <a:buFont typeface="+mj-lt"/>
              <a:buAutoNum type="arabicPeriod"/>
            </a:pPr>
            <a:r>
              <a:rPr lang="es-ES" sz="2400" dirty="0" smtClean="0">
                <a:latin typeface="Verdana" panose="020B0604030504040204" pitchFamily="34" charset="0"/>
                <a:ea typeface="Verdana" panose="020B0604030504040204" pitchFamily="34" charset="0"/>
                <a:cs typeface="Verdana" panose="020B0604030504040204" pitchFamily="34" charset="0"/>
              </a:rPr>
              <a:t>Fuentes Bibliográficas </a:t>
            </a:r>
          </a:p>
          <a:p>
            <a:pPr>
              <a:spcBef>
                <a:spcPts val="600"/>
              </a:spcBef>
            </a:pPr>
            <a:r>
              <a:rPr lang="es-ES" sz="2400" dirty="0" smtClean="0">
                <a:latin typeface="Verdana" panose="020B0604030504040204" pitchFamily="34" charset="0"/>
                <a:ea typeface="Verdana" panose="020B0604030504040204" pitchFamily="34" charset="0"/>
                <a:cs typeface="Verdana" panose="020B0604030504040204" pitchFamily="34" charset="0"/>
              </a:rPr>
              <a:t> </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9601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711200" y="874682"/>
            <a:ext cx="8089900" cy="4708981"/>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tráfico móvil de Video se incrementó hasta un 55% del tráfico total en 2015.</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1% de los usuarios de más tráfico móvil generaron el 7% del mismo en 2015 (disminuyendo del 18% en 2014). El 20% de los usuarios de mayor tráfico generan el 59% del tráfico móvil.</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promedio de uso de los </a:t>
            </a:r>
            <a:r>
              <a:rPr lang="es-ES" sz="2000" i="1" dirty="0" err="1" smtClean="0">
                <a:latin typeface="Verdana" panose="020B0604030504040204" pitchFamily="34" charset="0"/>
                <a:ea typeface="Verdana" panose="020B0604030504040204" pitchFamily="34" charset="0"/>
                <a:cs typeface="Verdana" panose="020B0604030504040204" pitchFamily="34" charset="0"/>
              </a:rPr>
              <a:t>smartphone</a:t>
            </a:r>
            <a:r>
              <a:rPr lang="es-ES" sz="2000" dirty="0" smtClean="0">
                <a:latin typeface="Verdana" panose="020B0604030504040204" pitchFamily="34" charset="0"/>
                <a:ea typeface="Verdana" panose="020B0604030504040204" pitchFamily="34" charset="0"/>
                <a:cs typeface="Verdana" panose="020B0604030504040204" pitchFamily="34" charset="0"/>
              </a:rPr>
              <a:t> creció el 43 % en 2015. (2015 fue 929 MB por mes y 648 MB en 2014). </a:t>
            </a:r>
          </a:p>
          <a:p>
            <a:pPr marL="285750" indent="-285750" algn="just">
              <a:spcBef>
                <a:spcPts val="1200"/>
              </a:spcBef>
              <a:buFont typeface="Wingdings" panose="05000000000000000000" pitchFamily="2" charset="2"/>
              <a:buChar char="q"/>
            </a:pPr>
            <a:r>
              <a:rPr lang="es-ES" sz="2000" i="1" dirty="0" err="1" smtClean="0">
                <a:latin typeface="Verdana" panose="020B0604030504040204" pitchFamily="34" charset="0"/>
                <a:ea typeface="Verdana" panose="020B0604030504040204" pitchFamily="34" charset="0"/>
                <a:cs typeface="Verdana" panose="020B0604030504040204" pitchFamily="34" charset="0"/>
              </a:rPr>
              <a:t>Smartphones</a:t>
            </a:r>
            <a:r>
              <a:rPr lang="es-ES" sz="2000" i="1" dirty="0" smtClean="0">
                <a:latin typeface="Verdana" panose="020B0604030504040204" pitchFamily="34" charset="0"/>
                <a:ea typeface="Verdana" panose="020B0604030504040204" pitchFamily="34" charset="0"/>
                <a:cs typeface="Verdana" panose="020B0604030504040204" pitchFamily="34" charset="0"/>
              </a:rPr>
              <a:t> </a:t>
            </a:r>
            <a:r>
              <a:rPr lang="es-ES" sz="2000" dirty="0" smtClean="0">
                <a:latin typeface="Verdana" panose="020B0604030504040204" pitchFamily="34" charset="0"/>
                <a:ea typeface="Verdana" panose="020B0604030504040204" pitchFamily="34" charset="0"/>
                <a:cs typeface="Verdana" panose="020B0604030504040204" pitchFamily="34" charset="0"/>
              </a:rPr>
              <a:t>(incluyendo </a:t>
            </a:r>
            <a:r>
              <a:rPr lang="es-ES" sz="2000" i="1" dirty="0" smtClean="0">
                <a:latin typeface="Verdana" panose="020B0604030504040204" pitchFamily="34" charset="0"/>
                <a:ea typeface="Verdana" panose="020B0604030504040204" pitchFamily="34" charset="0"/>
                <a:cs typeface="Verdana" panose="020B0604030504040204" pitchFamily="34" charset="0"/>
              </a:rPr>
              <a:t>phablets</a:t>
            </a:r>
            <a:r>
              <a:rPr lang="es-ES" sz="2000" dirty="0" smtClean="0">
                <a:latin typeface="Verdana" panose="020B0604030504040204" pitchFamily="34" charset="0"/>
                <a:ea typeface="Verdana" panose="020B0604030504040204" pitchFamily="34" charset="0"/>
                <a:cs typeface="Verdana" panose="020B0604030504040204" pitchFamily="34" charset="0"/>
              </a:rPr>
              <a:t>) representan solo el 43% del total global de aparatos manuales en uso en 2015, pero manejan el 97 del tráfico total (</a:t>
            </a:r>
            <a:r>
              <a:rPr lang="es-ES" sz="2000" i="1" dirty="0" err="1" smtClean="0">
                <a:latin typeface="Verdana" panose="020B0604030504040204" pitchFamily="34" charset="0"/>
                <a:ea typeface="Verdana" panose="020B0604030504040204" pitchFamily="34" charset="0"/>
                <a:cs typeface="Verdana" panose="020B0604030504040204" pitchFamily="34" charset="0"/>
              </a:rPr>
              <a:t>handset</a:t>
            </a:r>
            <a:r>
              <a:rPr lang="es-ES" sz="2000" i="1" dirty="0" smtClean="0">
                <a:latin typeface="Verdana" panose="020B0604030504040204" pitchFamily="34" charset="0"/>
                <a:ea typeface="Verdana" panose="020B0604030504040204" pitchFamily="34" charset="0"/>
                <a:cs typeface="Verdana" panose="020B0604030504040204" pitchFamily="34" charset="0"/>
              </a:rPr>
              <a:t> </a:t>
            </a:r>
            <a:r>
              <a:rPr lang="es-ES" sz="2000" i="1" dirty="0" err="1" smtClean="0">
                <a:latin typeface="Verdana" panose="020B0604030504040204" pitchFamily="34" charset="0"/>
                <a:ea typeface="Verdana" panose="020B0604030504040204" pitchFamily="34" charset="0"/>
                <a:cs typeface="Verdana" panose="020B0604030504040204" pitchFamily="34" charset="0"/>
              </a:rPr>
              <a:t>traffic</a:t>
            </a:r>
            <a:r>
              <a:rPr lang="es-ES" sz="2000" dirty="0" smtClean="0">
                <a:latin typeface="Verdana" panose="020B0604030504040204" pitchFamily="34" charset="0"/>
                <a:ea typeface="Verdana" panose="020B0604030504040204" pitchFamily="34" charset="0"/>
                <a:cs typeface="Verdana" panose="020B0604030504040204" pitchFamily="34" charset="0"/>
              </a:rPr>
              <a:t>).</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En 2015, el 34% de los dispositivos móviles eran potencialmente capaces de manejar IpV6</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1006127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400" dirty="0" err="1" smtClean="0">
                <a:latin typeface="Verdana" panose="020B0604030504040204" pitchFamily="34" charset="0"/>
              </a:rPr>
              <a:t>Smart</a:t>
            </a:r>
            <a:r>
              <a:rPr lang="es-ES" altLang="es-MX" sz="3400" dirty="0" smtClean="0">
                <a:latin typeface="Verdana" panose="020B0604030504040204" pitchFamily="34" charset="0"/>
              </a:rPr>
              <a:t> Home</a:t>
            </a:r>
            <a:endParaRPr lang="es-ES" sz="3400" dirty="0"/>
          </a:p>
        </p:txBody>
      </p:sp>
      <p:pic>
        <p:nvPicPr>
          <p:cNvPr id="252930" name="Picture 2"/>
          <p:cNvPicPr>
            <a:picLocks noChangeAspect="1" noChangeArrowheads="1"/>
          </p:cNvPicPr>
          <p:nvPr/>
        </p:nvPicPr>
        <p:blipFill>
          <a:blip r:embed="rId2"/>
          <a:srcRect/>
          <a:stretch>
            <a:fillRect/>
          </a:stretch>
        </p:blipFill>
        <p:spPr bwMode="auto">
          <a:xfrm>
            <a:off x="801762" y="2700669"/>
            <a:ext cx="2736683" cy="3045785"/>
          </a:xfrm>
          <a:prstGeom prst="rect">
            <a:avLst/>
          </a:prstGeom>
          <a:noFill/>
          <a:ln w="9525">
            <a:noFill/>
            <a:miter lim="800000"/>
            <a:headEnd/>
            <a:tailEnd/>
          </a:ln>
          <a:effectLst/>
        </p:spPr>
      </p:pic>
      <p:sp>
        <p:nvSpPr>
          <p:cNvPr id="10" name="9 Rectángulo"/>
          <p:cNvSpPr/>
          <p:nvPr/>
        </p:nvSpPr>
        <p:spPr>
          <a:xfrm>
            <a:off x="3593804" y="2400771"/>
            <a:ext cx="5241851" cy="3323987"/>
          </a:xfrm>
          <a:prstGeom prst="rect">
            <a:avLst/>
          </a:prstGeom>
        </p:spPr>
        <p:txBody>
          <a:bodyPr wrap="square">
            <a:spAutoFit/>
          </a:bodyPr>
          <a:lstStyle/>
          <a:p>
            <a:r>
              <a:rPr lang="en-US" b="1" dirty="0" smtClean="0">
                <a:latin typeface="Verdana" pitchFamily="34" charset="0"/>
                <a:ea typeface="Verdana" pitchFamily="34" charset="0"/>
                <a:cs typeface="Verdana" pitchFamily="34" charset="0"/>
              </a:rPr>
              <a:t>LIFX+ App Controlled Wi-Fi Smart LED Light Bulb, A19</a:t>
            </a:r>
          </a:p>
          <a:p>
            <a:endParaRPr lang="en-US" dirty="0" smtClean="0">
              <a:latin typeface="Verdana" pitchFamily="34" charset="0"/>
              <a:ea typeface="Verdana" pitchFamily="34" charset="0"/>
              <a:cs typeface="Verdana" pitchFamily="34" charset="0"/>
            </a:endParaRP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16 Million Colors, Plus Infrared</a:t>
            </a: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Replaces common screw in bulbs</a:t>
            </a: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Adjustable and Dimmable</a:t>
            </a: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16 Million Colors, Including Warm to Cool Whites</a:t>
            </a: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LIFX+; the '</a:t>
            </a:r>
            <a:r>
              <a:rPr lang="en-US" b="1" dirty="0" smtClean="0">
                <a:latin typeface="Verdana" pitchFamily="34" charset="0"/>
                <a:ea typeface="Verdana" pitchFamily="34" charset="0"/>
                <a:cs typeface="Verdana" pitchFamily="34" charset="0"/>
              </a:rPr>
              <a:t>+</a:t>
            </a:r>
            <a:r>
              <a:rPr lang="en-US" dirty="0" smtClean="0">
                <a:latin typeface="Verdana" pitchFamily="34" charset="0"/>
                <a:ea typeface="Verdana" pitchFamily="34" charset="0"/>
                <a:cs typeface="Verdana" pitchFamily="34" charset="0"/>
              </a:rPr>
              <a:t>' is for infrared illumination </a:t>
            </a:r>
          </a:p>
          <a:p>
            <a:pPr marL="180975" indent="-180975">
              <a:spcBef>
                <a:spcPts val="600"/>
              </a:spcBef>
              <a:buFont typeface="Wingdings" pitchFamily="2" charset="2"/>
              <a:buChar char="q"/>
            </a:pPr>
            <a:r>
              <a:rPr lang="en-US" dirty="0" smtClean="0">
                <a:latin typeface="Verdana" pitchFamily="34" charset="0"/>
                <a:ea typeface="Verdana" pitchFamily="34" charset="0"/>
                <a:cs typeface="Verdana" pitchFamily="34" charset="0"/>
              </a:rPr>
              <a:t>ideal for use with surveillance cameras</a:t>
            </a:r>
          </a:p>
        </p:txBody>
      </p:sp>
      <p:sp>
        <p:nvSpPr>
          <p:cNvPr id="252932" name="AutoShape 4" descr="http://www.smarthome.com/media/catalog/product/cache/1/thumbnail/64x64/9df78eab33525d08d6e5fb8d27136e95/3/2/32169_2.jpg"/>
          <p:cNvSpPr>
            <a:spLocks noChangeAspect="1" noChangeArrowheads="1"/>
          </p:cNvSpPr>
          <p:nvPr/>
        </p:nvSpPr>
        <p:spPr bwMode="auto">
          <a:xfrm>
            <a:off x="600075" y="-98901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252933" name="AutoShape 5" descr="http://www.smarthome.com/media/catalog/product/cache/1/thumbnail/64x64/9df78eab33525d08d6e5fb8d27136e95/3/2/32169-2pk.jpg"/>
          <p:cNvSpPr>
            <a:spLocks noChangeAspect="1" noChangeArrowheads="1"/>
          </p:cNvSpPr>
          <p:nvPr/>
        </p:nvSpPr>
        <p:spPr bwMode="auto">
          <a:xfrm>
            <a:off x="600075" y="-4254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252934" name="AutoShape 6" descr="http://www.smarthome.com/media/catalog/product/cache/1/thumbnail/64x64/9df78eab33525d08d6e5fb8d27136e95/3/2/32169-4pk.jpg"/>
          <p:cNvSpPr>
            <a:spLocks noChangeAspect="1" noChangeArrowheads="1"/>
          </p:cNvSpPr>
          <p:nvPr/>
        </p:nvSpPr>
        <p:spPr bwMode="auto">
          <a:xfrm>
            <a:off x="600075" y="138113"/>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252935" name="AutoShape 7" descr="http://www.smarthome.com/media/catalog/product/cache/1/thumbnail/64x64/9df78eab33525d08d6e5fb8d27136e95/3/2/32169-6pk.jpg"/>
          <p:cNvSpPr>
            <a:spLocks noChangeAspect="1" noChangeArrowheads="1"/>
          </p:cNvSpPr>
          <p:nvPr/>
        </p:nvSpPr>
        <p:spPr bwMode="auto">
          <a:xfrm>
            <a:off x="653238" y="-3048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252936" name="Picture 8"/>
          <p:cNvPicPr>
            <a:picLocks noChangeAspect="1" noChangeArrowheads="1"/>
          </p:cNvPicPr>
          <p:nvPr/>
        </p:nvPicPr>
        <p:blipFill>
          <a:blip r:embed="rId3"/>
          <a:srcRect/>
          <a:stretch>
            <a:fillRect/>
          </a:stretch>
        </p:blipFill>
        <p:spPr bwMode="auto">
          <a:xfrm>
            <a:off x="775846" y="866553"/>
            <a:ext cx="2731321" cy="1334386"/>
          </a:xfrm>
          <a:prstGeom prst="rect">
            <a:avLst/>
          </a:prstGeom>
          <a:noFill/>
          <a:ln w="9525">
            <a:noFill/>
            <a:miter lim="800000"/>
            <a:headEnd/>
            <a:tailEnd/>
          </a:ln>
          <a:effectLst/>
        </p:spPr>
      </p:pic>
    </p:spTree>
    <p:extLst>
      <p:ext uri="{BB962C8B-B14F-4D97-AF65-F5344CB8AC3E}">
        <p14:creationId xmlns:p14="http://schemas.microsoft.com/office/powerpoint/2010/main" val="2510006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400" dirty="0" smtClean="0">
                <a:latin typeface="Verdana" panose="020B0604030504040204" pitchFamily="34" charset="0"/>
              </a:rPr>
              <a:t>Refrigeradores Inteligentes</a:t>
            </a:r>
            <a:endParaRPr lang="es-ES" sz="3400" dirty="0"/>
          </a:p>
        </p:txBody>
      </p:sp>
      <p:pic>
        <p:nvPicPr>
          <p:cNvPr id="251906" name="Picture 2"/>
          <p:cNvPicPr>
            <a:picLocks noChangeAspect="1" noChangeArrowheads="1"/>
          </p:cNvPicPr>
          <p:nvPr/>
        </p:nvPicPr>
        <p:blipFill>
          <a:blip r:embed="rId2"/>
          <a:srcRect/>
          <a:stretch>
            <a:fillRect/>
          </a:stretch>
        </p:blipFill>
        <p:spPr bwMode="auto">
          <a:xfrm>
            <a:off x="696323" y="1637414"/>
            <a:ext cx="3455716" cy="2426437"/>
          </a:xfrm>
          <a:prstGeom prst="rect">
            <a:avLst/>
          </a:prstGeom>
          <a:noFill/>
          <a:ln w="9525">
            <a:noFill/>
            <a:miter lim="800000"/>
            <a:headEnd/>
            <a:tailEnd/>
          </a:ln>
          <a:effectLst/>
        </p:spPr>
      </p:pic>
      <p:sp>
        <p:nvSpPr>
          <p:cNvPr id="12" name="11 Rectángulo"/>
          <p:cNvSpPr/>
          <p:nvPr/>
        </p:nvSpPr>
        <p:spPr>
          <a:xfrm>
            <a:off x="4380615" y="1471873"/>
            <a:ext cx="4415043" cy="3693319"/>
          </a:xfrm>
          <a:prstGeom prst="rect">
            <a:avLst/>
          </a:prstGeom>
        </p:spPr>
        <p:txBody>
          <a:bodyPr wrap="square">
            <a:spAutoFit/>
          </a:bodyPr>
          <a:lstStyle/>
          <a:p>
            <a:r>
              <a:rPr lang="es-ES" b="1" dirty="0" smtClean="0"/>
              <a:t>White </a:t>
            </a:r>
            <a:r>
              <a:rPr lang="es-ES" b="1" dirty="0" err="1" smtClean="0"/>
              <a:t>Board</a:t>
            </a:r>
            <a:r>
              <a:rPr lang="es-ES" dirty="0" smtClean="0"/>
              <a:t>: Para escribir notas</a:t>
            </a:r>
          </a:p>
          <a:p>
            <a:r>
              <a:rPr lang="es-ES" b="1" dirty="0" smtClean="0"/>
              <a:t>Internet</a:t>
            </a:r>
            <a:r>
              <a:rPr lang="es-ES" dirty="0" smtClean="0"/>
              <a:t>: navegar en internet</a:t>
            </a:r>
          </a:p>
          <a:p>
            <a:r>
              <a:rPr lang="es-ES" b="1" dirty="0" smtClean="0"/>
              <a:t>View </a:t>
            </a:r>
            <a:r>
              <a:rPr lang="es-ES" b="1" dirty="0" err="1" smtClean="0"/>
              <a:t>Inside</a:t>
            </a:r>
            <a:r>
              <a:rPr lang="es-ES" dirty="0" smtClean="0"/>
              <a:t>: vista interior con fechas de expiración</a:t>
            </a:r>
          </a:p>
          <a:p>
            <a:r>
              <a:rPr lang="es-ES" b="1" dirty="0" smtClean="0"/>
              <a:t>Club des Chefs</a:t>
            </a:r>
            <a:r>
              <a:rPr lang="es-ES" dirty="0" smtClean="0"/>
              <a:t>: Recetas</a:t>
            </a:r>
          </a:p>
          <a:p>
            <a:r>
              <a:rPr lang="es-ES" b="1" dirty="0" smtClean="0"/>
              <a:t>Pandora</a:t>
            </a:r>
            <a:r>
              <a:rPr lang="es-ES" dirty="0" smtClean="0"/>
              <a:t>: para escuchar música </a:t>
            </a:r>
          </a:p>
          <a:p>
            <a:r>
              <a:rPr lang="es-ES" b="1" dirty="0" err="1" smtClean="0"/>
              <a:t>TuneIn</a:t>
            </a:r>
            <a:r>
              <a:rPr lang="es-ES" dirty="0" smtClean="0"/>
              <a:t>: </a:t>
            </a:r>
            <a:r>
              <a:rPr lang="es-ES" dirty="0" err="1" smtClean="0"/>
              <a:t>streaming</a:t>
            </a:r>
            <a:r>
              <a:rPr lang="es-ES" dirty="0" smtClean="0"/>
              <a:t> </a:t>
            </a:r>
            <a:r>
              <a:rPr lang="es-ES" dirty="0" err="1" smtClean="0"/>
              <a:t>podcasts</a:t>
            </a:r>
            <a:r>
              <a:rPr lang="es-ES" dirty="0" smtClean="0"/>
              <a:t> y radio internet </a:t>
            </a:r>
          </a:p>
          <a:p>
            <a:r>
              <a:rPr lang="es-ES" b="1" dirty="0" err="1" smtClean="0"/>
              <a:t>Photo</a:t>
            </a:r>
            <a:r>
              <a:rPr lang="es-ES" b="1" dirty="0" smtClean="0"/>
              <a:t> </a:t>
            </a:r>
            <a:r>
              <a:rPr lang="es-ES" b="1" dirty="0" err="1" smtClean="0"/>
              <a:t>Album</a:t>
            </a:r>
            <a:r>
              <a:rPr lang="es-ES" dirty="0" smtClean="0"/>
              <a:t>: para mostrar en la pantalla</a:t>
            </a:r>
          </a:p>
          <a:p>
            <a:r>
              <a:rPr lang="es-ES" b="1" dirty="0" smtClean="0"/>
              <a:t>Shopping </a:t>
            </a:r>
            <a:r>
              <a:rPr lang="es-ES" b="1" dirty="0" err="1" smtClean="0"/>
              <a:t>List</a:t>
            </a:r>
            <a:r>
              <a:rPr lang="es-ES" dirty="0" smtClean="0"/>
              <a:t>: lista de compra</a:t>
            </a:r>
          </a:p>
          <a:p>
            <a:r>
              <a:rPr lang="es-ES" b="1" dirty="0" err="1" smtClean="0"/>
              <a:t>InstaCart</a:t>
            </a:r>
            <a:r>
              <a:rPr lang="es-ES" b="1" dirty="0" smtClean="0"/>
              <a:t>/</a:t>
            </a:r>
            <a:r>
              <a:rPr lang="es-ES" b="1" dirty="0" err="1" smtClean="0"/>
              <a:t>Groceries</a:t>
            </a:r>
            <a:r>
              <a:rPr lang="es-ES" b="1" dirty="0" smtClean="0"/>
              <a:t> </a:t>
            </a:r>
            <a:r>
              <a:rPr lang="es-ES" b="1" dirty="0" err="1" smtClean="0"/>
              <a:t>by</a:t>
            </a:r>
            <a:r>
              <a:rPr lang="es-ES" b="1" dirty="0" smtClean="0"/>
              <a:t> </a:t>
            </a:r>
            <a:r>
              <a:rPr lang="es-ES" b="1" dirty="0" err="1" smtClean="0"/>
              <a:t>MasterCard</a:t>
            </a:r>
            <a:r>
              <a:rPr lang="es-ES" dirty="0" smtClean="0"/>
              <a:t>: ordenes de compra</a:t>
            </a:r>
          </a:p>
          <a:p>
            <a:r>
              <a:rPr lang="es-ES" b="1" dirty="0" err="1" smtClean="0"/>
              <a:t>Timer</a:t>
            </a:r>
            <a:endParaRPr lang="es-ES" dirty="0" smtClean="0"/>
          </a:p>
          <a:p>
            <a:r>
              <a:rPr lang="es-ES" b="1" dirty="0" err="1" smtClean="0"/>
              <a:t>Fridge</a:t>
            </a:r>
            <a:r>
              <a:rPr lang="es-ES" b="1" dirty="0" smtClean="0"/>
              <a:t> Manager</a:t>
            </a:r>
            <a:r>
              <a:rPr lang="es-ES" dirty="0" smtClean="0"/>
              <a:t>: temperatura…etc.</a:t>
            </a:r>
            <a:endParaRPr lang="es-ES" dirty="0"/>
          </a:p>
        </p:txBody>
      </p:sp>
      <p:sp>
        <p:nvSpPr>
          <p:cNvPr id="13" name="12 Rectángulo"/>
          <p:cNvSpPr/>
          <p:nvPr/>
        </p:nvSpPr>
        <p:spPr>
          <a:xfrm>
            <a:off x="2509282" y="6040421"/>
            <a:ext cx="6368903" cy="215444"/>
          </a:xfrm>
          <a:prstGeom prst="rect">
            <a:avLst/>
          </a:prstGeom>
        </p:spPr>
        <p:txBody>
          <a:bodyPr wrap="square">
            <a:spAutoFit/>
          </a:bodyPr>
          <a:lstStyle/>
          <a:p>
            <a:pPr algn="r"/>
            <a:r>
              <a:rPr lang="es-ES" sz="800" dirty="0" smtClean="0">
                <a:solidFill>
                  <a:schemeClr val="bg1">
                    <a:lumMod val="75000"/>
                  </a:schemeClr>
                </a:solidFill>
                <a:latin typeface="Verdana" pitchFamily="34" charset="0"/>
                <a:ea typeface="Verdana" pitchFamily="34" charset="0"/>
                <a:cs typeface="Verdana" pitchFamily="34" charset="0"/>
              </a:rPr>
              <a:t>https://www.cnet.com/products/samsung-family-hub-refrigerator/</a:t>
            </a:r>
            <a:endParaRPr lang="es-ES" sz="800" dirty="0">
              <a:solidFill>
                <a:schemeClr val="bg1">
                  <a:lumMod val="75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10006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1386349" y="2990850"/>
            <a:ext cx="67245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4000" dirty="0" smtClean="0">
                <a:latin typeface="Verdana" panose="020B0604030504040204" pitchFamily="34" charset="0"/>
              </a:rPr>
              <a:t>“Marco Regulatorio”</a:t>
            </a:r>
            <a:endParaRPr lang="es-ES" altLang="es-MX" sz="40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98352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Marco Regulatorio</a:t>
            </a:r>
            <a:endParaRPr lang="es-ES" sz="3600" dirty="0"/>
          </a:p>
        </p:txBody>
      </p:sp>
      <p:sp>
        <p:nvSpPr>
          <p:cNvPr id="2" name="Rectángulo 1"/>
          <p:cNvSpPr/>
          <p:nvPr/>
        </p:nvSpPr>
        <p:spPr>
          <a:xfrm>
            <a:off x="1312605" y="1572558"/>
            <a:ext cx="7311513" cy="3046988"/>
          </a:xfrm>
          <a:prstGeom prst="rect">
            <a:avLst/>
          </a:prstGeom>
        </p:spPr>
        <p:txBody>
          <a:bodyPr wrap="square">
            <a:spAutoFit/>
          </a:bodyPr>
          <a:lstStyle/>
          <a:p>
            <a:pPr marL="342900" indent="-342900" algn="just">
              <a:buFont typeface="Wingdings" panose="05000000000000000000" pitchFamily="2" charset="2"/>
              <a:buChar char="q"/>
            </a:pPr>
            <a:r>
              <a:rPr lang="es-ES" sz="2400" dirty="0" smtClean="0">
                <a:latin typeface="Verdana" panose="020B0604030504040204" pitchFamily="34" charset="0"/>
                <a:ea typeface="Verdana" panose="020B0604030504040204" pitchFamily="34" charset="0"/>
                <a:cs typeface="Verdana" panose="020B0604030504040204" pitchFamily="34" charset="0"/>
              </a:rPr>
              <a:t>(</a:t>
            </a:r>
            <a:r>
              <a:rPr lang="es-ES" sz="2400" dirty="0">
                <a:latin typeface="Verdana" panose="020B0604030504040204" pitchFamily="34" charset="0"/>
                <a:ea typeface="Verdana" panose="020B0604030504040204" pitchFamily="34" charset="0"/>
                <a:cs typeface="Verdana" panose="020B0604030504040204" pitchFamily="34" charset="0"/>
              </a:rPr>
              <a:t>IAB) </a:t>
            </a:r>
            <a:r>
              <a:rPr lang="es-ES" sz="2400" dirty="0" smtClean="0">
                <a:latin typeface="Verdana" panose="020B0604030504040204" pitchFamily="34" charset="0"/>
                <a:ea typeface="Verdana" panose="020B0604030504040204" pitchFamily="34" charset="0"/>
                <a:cs typeface="Verdana" panose="020B0604030504040204" pitchFamily="34" charset="0"/>
              </a:rPr>
              <a:t>RFC </a:t>
            </a:r>
            <a:r>
              <a:rPr lang="es-ES" sz="2400" b="1" dirty="0" smtClean="0">
                <a:latin typeface="Verdana" panose="020B0604030504040204" pitchFamily="34" charset="0"/>
                <a:ea typeface="Verdana" panose="020B0604030504040204" pitchFamily="34" charset="0"/>
                <a:cs typeface="Verdana" panose="020B0604030504040204" pitchFamily="34" charset="0"/>
              </a:rPr>
              <a:t>7452  </a:t>
            </a:r>
            <a:r>
              <a:rPr lang="es-ES" sz="2400" b="1" dirty="0">
                <a:latin typeface="Verdana" panose="020B0604030504040204" pitchFamily="34" charset="0"/>
                <a:ea typeface="Verdana" panose="020B0604030504040204" pitchFamily="34" charset="0"/>
                <a:cs typeface="Verdana" panose="020B0604030504040204" pitchFamily="34" charset="0"/>
              </a:rPr>
              <a:t>“</a:t>
            </a:r>
            <a:r>
              <a:rPr lang="es-ES" sz="2400" b="1" dirty="0" err="1">
                <a:latin typeface="Verdana" panose="020B0604030504040204" pitchFamily="34" charset="0"/>
                <a:ea typeface="Verdana" panose="020B0604030504040204" pitchFamily="34" charset="0"/>
                <a:cs typeface="Verdana" panose="020B0604030504040204" pitchFamily="34" charset="0"/>
              </a:rPr>
              <a:t>Architectural</a:t>
            </a:r>
            <a:r>
              <a:rPr lang="es-ES" sz="2400" b="1" dirty="0">
                <a:latin typeface="Verdana" panose="020B0604030504040204" pitchFamily="34" charset="0"/>
                <a:ea typeface="Verdana" panose="020B0604030504040204" pitchFamily="34" charset="0"/>
                <a:cs typeface="Verdana" panose="020B0604030504040204" pitchFamily="34" charset="0"/>
              </a:rPr>
              <a:t> </a:t>
            </a:r>
            <a:r>
              <a:rPr lang="es-ES" sz="2400" b="1" dirty="0" err="1">
                <a:latin typeface="Verdana" panose="020B0604030504040204" pitchFamily="34" charset="0"/>
                <a:ea typeface="Verdana" panose="020B0604030504040204" pitchFamily="34" charset="0"/>
                <a:cs typeface="Verdana" panose="020B0604030504040204" pitchFamily="34" charset="0"/>
              </a:rPr>
              <a:t>Considerations</a:t>
            </a:r>
            <a:r>
              <a:rPr lang="es-ES" sz="2400" b="1" dirty="0">
                <a:latin typeface="Verdana" panose="020B0604030504040204" pitchFamily="34" charset="0"/>
                <a:ea typeface="Verdana" panose="020B0604030504040204" pitchFamily="34" charset="0"/>
                <a:cs typeface="Verdana" panose="020B0604030504040204" pitchFamily="34" charset="0"/>
              </a:rPr>
              <a:t> in Smart </a:t>
            </a:r>
            <a:r>
              <a:rPr lang="es-ES" sz="2400" b="1" dirty="0" err="1">
                <a:latin typeface="Verdana" panose="020B0604030504040204" pitchFamily="34" charset="0"/>
                <a:ea typeface="Verdana" panose="020B0604030504040204" pitchFamily="34" charset="0"/>
                <a:cs typeface="Verdana" panose="020B0604030504040204" pitchFamily="34" charset="0"/>
              </a:rPr>
              <a:t>Object</a:t>
            </a:r>
            <a:r>
              <a:rPr lang="es-ES" sz="2400" b="1" dirty="0">
                <a:latin typeface="Verdana" panose="020B0604030504040204" pitchFamily="34" charset="0"/>
                <a:ea typeface="Verdana" panose="020B0604030504040204" pitchFamily="34" charset="0"/>
                <a:cs typeface="Verdana" panose="020B0604030504040204" pitchFamily="34" charset="0"/>
              </a:rPr>
              <a:t> </a:t>
            </a:r>
            <a:r>
              <a:rPr lang="es-ES" sz="2400" b="1" dirty="0" err="1">
                <a:latin typeface="Verdana" panose="020B0604030504040204" pitchFamily="34" charset="0"/>
                <a:ea typeface="Verdana" panose="020B0604030504040204" pitchFamily="34" charset="0"/>
                <a:cs typeface="Verdana" panose="020B0604030504040204" pitchFamily="34" charset="0"/>
              </a:rPr>
              <a:t>Networking</a:t>
            </a:r>
            <a:r>
              <a:rPr lang="es-ES" sz="2400" b="1" dirty="0">
                <a:latin typeface="Verdana" panose="020B0604030504040204" pitchFamily="34" charset="0"/>
                <a:ea typeface="Verdana" panose="020B0604030504040204" pitchFamily="34" charset="0"/>
                <a:cs typeface="Verdana" panose="020B0604030504040204" pitchFamily="34" charset="0"/>
              </a:rPr>
              <a:t>’’, </a:t>
            </a:r>
            <a:endParaRPr lang="es-ES" sz="2400" b="1" dirty="0" smtClean="0">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q"/>
            </a:pPr>
            <a:endParaRPr lang="es-MX" sz="2400" dirty="0" smtClean="0">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q"/>
            </a:pPr>
            <a:r>
              <a:rPr lang="es-MX" sz="2400" dirty="0" smtClean="0">
                <a:latin typeface="Verdana" panose="020B0604030504040204" pitchFamily="34" charset="0"/>
                <a:ea typeface="Verdana" panose="020B0604030504040204" pitchFamily="34" charset="0"/>
                <a:cs typeface="Verdana" panose="020B0604030504040204" pitchFamily="34" charset="0"/>
              </a:rPr>
              <a:t>ITU–T </a:t>
            </a:r>
            <a:r>
              <a:rPr lang="es-MX" sz="2400" dirty="0">
                <a:latin typeface="Verdana" panose="020B0604030504040204" pitchFamily="34" charset="0"/>
                <a:ea typeface="Verdana" panose="020B0604030504040204" pitchFamily="34" charset="0"/>
                <a:cs typeface="Verdana" panose="020B0604030504040204" pitchFamily="34" charset="0"/>
              </a:rPr>
              <a:t>Y.2060 que publicó la Unión Internacional de Telecomunicaciones (UIT) en 2012</a:t>
            </a:r>
            <a:r>
              <a:rPr lang="es-MX" sz="2400" b="1" dirty="0">
                <a:latin typeface="Verdana" panose="020B0604030504040204" pitchFamily="34" charset="0"/>
                <a:ea typeface="Verdana" panose="020B0604030504040204" pitchFamily="34" charset="0"/>
                <a:cs typeface="Verdana" panose="020B0604030504040204" pitchFamily="34" charset="0"/>
              </a:rPr>
              <a:t>, </a:t>
            </a:r>
            <a:r>
              <a:rPr lang="es-MX" sz="2400" b="1" dirty="0" smtClean="0">
                <a:latin typeface="Verdana" panose="020B0604030504040204" pitchFamily="34" charset="0"/>
                <a:ea typeface="Verdana" panose="020B0604030504040204" pitchFamily="34" charset="0"/>
                <a:cs typeface="Verdana" panose="020B0604030504040204" pitchFamily="34" charset="0"/>
              </a:rPr>
              <a:t>“</a:t>
            </a:r>
            <a:r>
              <a:rPr lang="es-MX" sz="2400" b="1" dirty="0" err="1" smtClean="0">
                <a:latin typeface="Verdana" panose="020B0604030504040204" pitchFamily="34" charset="0"/>
                <a:ea typeface="Verdana" panose="020B0604030504040204" pitchFamily="34" charset="0"/>
                <a:cs typeface="Verdana" panose="020B0604030504040204" pitchFamily="34" charset="0"/>
              </a:rPr>
              <a:t>Overview</a:t>
            </a:r>
            <a:r>
              <a:rPr lang="es-MX" sz="2400" b="1" dirty="0" smtClean="0">
                <a:latin typeface="Verdana" panose="020B0604030504040204" pitchFamily="34" charset="0"/>
                <a:ea typeface="Verdana" panose="020B0604030504040204" pitchFamily="34" charset="0"/>
                <a:cs typeface="Verdana" panose="020B0604030504040204" pitchFamily="34" charset="0"/>
              </a:rPr>
              <a:t> </a:t>
            </a:r>
            <a:r>
              <a:rPr lang="es-MX" sz="2400" b="1" dirty="0">
                <a:latin typeface="Verdana" panose="020B0604030504040204" pitchFamily="34" charset="0"/>
                <a:ea typeface="Verdana" panose="020B0604030504040204" pitchFamily="34" charset="0"/>
                <a:cs typeface="Verdana" panose="020B0604030504040204" pitchFamily="34" charset="0"/>
              </a:rPr>
              <a:t>of </a:t>
            </a:r>
            <a:r>
              <a:rPr lang="es-MX" sz="2400" b="1" dirty="0" err="1">
                <a:latin typeface="Verdana" panose="020B0604030504040204" pitchFamily="34" charset="0"/>
                <a:ea typeface="Verdana" panose="020B0604030504040204" pitchFamily="34" charset="0"/>
                <a:cs typeface="Verdana" panose="020B0604030504040204" pitchFamily="34" charset="0"/>
              </a:rPr>
              <a:t>the</a:t>
            </a:r>
            <a:r>
              <a:rPr lang="es-MX" sz="2400" b="1" dirty="0">
                <a:latin typeface="Verdana" panose="020B0604030504040204" pitchFamily="34" charset="0"/>
                <a:ea typeface="Verdana" panose="020B0604030504040204" pitchFamily="34" charset="0"/>
                <a:cs typeface="Verdana" panose="020B0604030504040204" pitchFamily="34" charset="0"/>
              </a:rPr>
              <a:t> Internet of </a:t>
            </a:r>
            <a:r>
              <a:rPr lang="es-MX" sz="2400" b="1" dirty="0" err="1" smtClean="0">
                <a:latin typeface="Verdana" panose="020B0604030504040204" pitchFamily="34" charset="0"/>
                <a:ea typeface="Verdana" panose="020B0604030504040204" pitchFamily="34" charset="0"/>
                <a:cs typeface="Verdana" panose="020B0604030504040204" pitchFamily="34" charset="0"/>
              </a:rPr>
              <a:t>things</a:t>
            </a:r>
            <a:r>
              <a:rPr lang="es-MX" sz="2400" b="1" dirty="0" smtClean="0">
                <a:latin typeface="Verdana" panose="020B0604030504040204" pitchFamily="34" charset="0"/>
                <a:ea typeface="Verdana" panose="020B0604030504040204" pitchFamily="34" charset="0"/>
                <a:cs typeface="Verdana" panose="020B0604030504040204" pitchFamily="34" charset="0"/>
              </a:rPr>
              <a:t>” </a:t>
            </a:r>
            <a:endParaRPr lang="es-MX" sz="24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5465869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Marco Regulatorio</a:t>
            </a:r>
            <a:endParaRPr lang="es-ES" sz="3600" dirty="0"/>
          </a:p>
        </p:txBody>
      </p:sp>
      <p:sp>
        <p:nvSpPr>
          <p:cNvPr id="2" name="Rectángulo 1"/>
          <p:cNvSpPr/>
          <p:nvPr/>
        </p:nvSpPr>
        <p:spPr>
          <a:xfrm>
            <a:off x="545690" y="1011727"/>
            <a:ext cx="8344310" cy="3693319"/>
          </a:xfrm>
          <a:prstGeom prst="rect">
            <a:avLst/>
          </a:prstGeom>
        </p:spPr>
        <p:txBody>
          <a:bodyPr wrap="square">
            <a:spAutoFit/>
          </a:bodyPr>
          <a:lstStyle/>
          <a:p>
            <a:r>
              <a:rPr lang="en-US" dirty="0"/>
              <a:t>Currently three </a:t>
            </a:r>
            <a:r>
              <a:rPr lang="en-US" dirty="0" err="1"/>
              <a:t>standardisation</a:t>
            </a:r>
            <a:r>
              <a:rPr lang="en-US" dirty="0"/>
              <a:t> actions related to the area of Internet of Things (</a:t>
            </a:r>
            <a:r>
              <a:rPr lang="en-US" dirty="0" err="1"/>
              <a:t>IoT</a:t>
            </a:r>
            <a:r>
              <a:rPr lang="en-US" dirty="0"/>
              <a:t>) are taking place in parallel. Three major </a:t>
            </a:r>
            <a:r>
              <a:rPr lang="en-US" dirty="0" err="1"/>
              <a:t>standardisation</a:t>
            </a:r>
            <a:r>
              <a:rPr lang="en-US" dirty="0"/>
              <a:t> bodies are involved in </a:t>
            </a:r>
            <a:r>
              <a:rPr lang="en-US" dirty="0" err="1"/>
              <a:t>standardising</a:t>
            </a:r>
            <a:r>
              <a:rPr lang="en-US" dirty="0"/>
              <a:t> communication protocols and related data formats for </a:t>
            </a:r>
            <a:r>
              <a:rPr lang="en-US" dirty="0" err="1"/>
              <a:t>IoT</a:t>
            </a:r>
            <a:r>
              <a:rPr lang="en-US" dirty="0"/>
              <a:t> and Machine-to-Machine (M2M) services: 1) The European Telecommunications Standards Institute (ETSI) is </a:t>
            </a:r>
            <a:r>
              <a:rPr lang="en-US" dirty="0" err="1"/>
              <a:t>standardising</a:t>
            </a:r>
            <a:r>
              <a:rPr lang="en-US" dirty="0"/>
              <a:t> the M2M architecture and related protocols. 2) The Internet Engineering Task Force (IETF) has defined the Constraint Application Protocol (</a:t>
            </a:r>
            <a:r>
              <a:rPr lang="en-US" dirty="0" err="1"/>
              <a:t>CoAP</a:t>
            </a:r>
            <a:r>
              <a:rPr lang="en-US" dirty="0"/>
              <a:t>) which is adequate for nodes with limited resources, and can operate in constrained networks (i.e. networks with high packet error rates and low throughput). 3) The third work in progress focuses on </a:t>
            </a:r>
            <a:r>
              <a:rPr lang="en-US" dirty="0" err="1"/>
              <a:t>standardising</a:t>
            </a:r>
            <a:r>
              <a:rPr lang="en-US" dirty="0"/>
              <a:t> the Message Queue Telemetry Transport (MQTT) protocol, an open message protocol that enables the transfer of data from sensing devices to a server through constrained networks. The Organization for the Advancement of Structured Information Standards (OASIS) initiated the procedure to </a:t>
            </a:r>
            <a:r>
              <a:rPr lang="en-US" dirty="0" err="1"/>
              <a:t>standardise</a:t>
            </a:r>
            <a:r>
              <a:rPr lang="en-US" dirty="0"/>
              <a:t> MQTT as a protocol for communication between M2M devices. </a:t>
            </a:r>
            <a:endParaRPr lang="es-ES" dirty="0"/>
          </a:p>
        </p:txBody>
      </p:sp>
      <p:sp>
        <p:nvSpPr>
          <p:cNvPr id="3" name="Rectángulo 2"/>
          <p:cNvSpPr/>
          <p:nvPr/>
        </p:nvSpPr>
        <p:spPr>
          <a:xfrm>
            <a:off x="3333750" y="5178957"/>
            <a:ext cx="4572000" cy="923330"/>
          </a:xfrm>
          <a:prstGeom prst="rect">
            <a:avLst/>
          </a:prstGeom>
        </p:spPr>
        <p:txBody>
          <a:bodyPr>
            <a:spAutoFit/>
          </a:bodyPr>
          <a:lstStyle/>
          <a:p>
            <a:r>
              <a:rPr lang="es-ES" dirty="0"/>
              <a:t>D3.2 </a:t>
            </a:r>
            <a:r>
              <a:rPr lang="es-ES" dirty="0" err="1"/>
              <a:t>Semantic</a:t>
            </a:r>
            <a:r>
              <a:rPr lang="es-ES" dirty="0"/>
              <a:t> </a:t>
            </a:r>
            <a:r>
              <a:rPr lang="es-ES" dirty="0" err="1"/>
              <a:t>Communication</a:t>
            </a:r>
            <a:r>
              <a:rPr lang="es-ES" dirty="0"/>
              <a:t> </a:t>
            </a:r>
            <a:r>
              <a:rPr lang="es-ES" dirty="0" err="1"/>
              <a:t>Protocols</a:t>
            </a:r>
            <a:r>
              <a:rPr lang="es-ES" dirty="0"/>
              <a:t> (</a:t>
            </a:r>
            <a:r>
              <a:rPr lang="es-ES" dirty="0" err="1"/>
              <a:t>Object</a:t>
            </a:r>
            <a:r>
              <a:rPr lang="es-ES" dirty="0"/>
              <a:t>/</a:t>
            </a:r>
            <a:r>
              <a:rPr lang="es-ES" dirty="0" err="1"/>
              <a:t>Object</a:t>
            </a:r>
            <a:r>
              <a:rPr lang="es-ES" dirty="0"/>
              <a:t> and </a:t>
            </a:r>
            <a:r>
              <a:rPr lang="es-ES" dirty="0" err="1"/>
              <a:t>People</a:t>
            </a:r>
            <a:r>
              <a:rPr lang="es-ES" dirty="0"/>
              <a:t>/</a:t>
            </a:r>
            <a:r>
              <a:rPr lang="es-ES" dirty="0" err="1"/>
              <a:t>Object</a:t>
            </a:r>
            <a:r>
              <a:rPr lang="es-ES" dirty="0"/>
              <a:t>) . SEVENTH FRAMEWORK </a:t>
            </a:r>
            <a:r>
              <a:rPr lang="es-ES" dirty="0" smtClean="0"/>
              <a:t>PROGRAMME. 2010 </a:t>
            </a:r>
            <a:endParaRPr lang="es-ES" dirty="0"/>
          </a:p>
        </p:txBody>
      </p:sp>
    </p:spTree>
    <p:extLst>
      <p:ext uri="{BB962C8B-B14F-4D97-AF65-F5344CB8AC3E}">
        <p14:creationId xmlns:p14="http://schemas.microsoft.com/office/powerpoint/2010/main" val="22044471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Proyectos</a:t>
            </a:r>
            <a:endParaRPr lang="es-ES" sz="3600" dirty="0"/>
          </a:p>
        </p:txBody>
      </p:sp>
      <p:pic>
        <p:nvPicPr>
          <p:cNvPr id="10" name="Imagen 9"/>
          <p:cNvPicPr>
            <a:picLocks noChangeAspect="1"/>
          </p:cNvPicPr>
          <p:nvPr/>
        </p:nvPicPr>
        <p:blipFill>
          <a:blip r:embed="rId2"/>
          <a:stretch>
            <a:fillRect/>
          </a:stretch>
        </p:blipFill>
        <p:spPr>
          <a:xfrm>
            <a:off x="2101851" y="760112"/>
            <a:ext cx="5949950" cy="5171948"/>
          </a:xfrm>
          <a:prstGeom prst="rect">
            <a:avLst/>
          </a:prstGeom>
        </p:spPr>
      </p:pic>
      <p:sp>
        <p:nvSpPr>
          <p:cNvPr id="11" name="Rectángulo 10"/>
          <p:cNvSpPr/>
          <p:nvPr/>
        </p:nvSpPr>
        <p:spPr>
          <a:xfrm>
            <a:off x="4064000" y="5960646"/>
            <a:ext cx="4826000" cy="338554"/>
          </a:xfrm>
          <a:prstGeom prst="rect">
            <a:avLst/>
          </a:prstGeom>
        </p:spPr>
        <p:txBody>
          <a:bodyPr wrap="square">
            <a:spAutoFit/>
          </a:bodyPr>
          <a:lstStyle/>
          <a:p>
            <a:pPr algn="just">
              <a:spcBef>
                <a:spcPts val="1200"/>
              </a:spcBef>
            </a:pPr>
            <a:r>
              <a:rPr lang="es-MX"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Dana Rodríguez González. </a:t>
            </a:r>
            <a:r>
              <a:rPr lang="es-MX" sz="800" b="1" u="sng"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Arquitectura y Gestión de la </a:t>
            </a:r>
            <a:r>
              <a:rPr lang="es-MX" sz="800" b="1" u="sng"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IoT</a:t>
            </a:r>
            <a:r>
              <a:rPr lang="es-MX" sz="800" b="1" u="sng"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Revista </a:t>
            </a:r>
            <a:r>
              <a:rPr lang="es-MX" sz="800" b="1" u="sng"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Telem@tica</a:t>
            </a:r>
            <a:r>
              <a:rPr lang="es-MX" sz="800" b="1" u="sng"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t>
            </a:r>
            <a:r>
              <a:rPr lang="es-MX"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Vol. 12. No. 3, septiembre-diciembre, 2013, p. 49-60. ISSN 1729-3804.   </a:t>
            </a:r>
          </a:p>
        </p:txBody>
      </p:sp>
    </p:spTree>
    <p:extLst>
      <p:ext uri="{BB962C8B-B14F-4D97-AF65-F5344CB8AC3E}">
        <p14:creationId xmlns:p14="http://schemas.microsoft.com/office/powerpoint/2010/main" val="82215262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endParaRPr lang="es-ES" sz="3600" dirty="0"/>
          </a:p>
        </p:txBody>
      </p:sp>
      <p:sp>
        <p:nvSpPr>
          <p:cNvPr id="2" name="Rectángulo 1"/>
          <p:cNvSpPr/>
          <p:nvPr/>
        </p:nvSpPr>
        <p:spPr>
          <a:xfrm>
            <a:off x="1989677" y="2803664"/>
            <a:ext cx="5968622" cy="707886"/>
          </a:xfrm>
          <a:prstGeom prst="rect">
            <a:avLst/>
          </a:prstGeom>
        </p:spPr>
        <p:txBody>
          <a:bodyPr wrap="none">
            <a:spAutoFit/>
          </a:bodyPr>
          <a:lstStyle/>
          <a:p>
            <a:pPr algn="r" fontAlgn="auto">
              <a:spcBef>
                <a:spcPts val="0"/>
              </a:spcBef>
              <a:spcAft>
                <a:spcPts val="0"/>
              </a:spcAft>
              <a:defRPr/>
            </a:pPr>
            <a:r>
              <a:rPr lang="es-ES" sz="4000" dirty="0">
                <a:latin typeface="Verdana" panose="020B0604030504040204" pitchFamily="34" charset="0"/>
                <a:ea typeface="Verdana" panose="020B0604030504040204" pitchFamily="34" charset="0"/>
                <a:cs typeface="Verdana" panose="020B0604030504040204" pitchFamily="34" charset="0"/>
              </a:rPr>
              <a:t>Conclusiones Parciales</a:t>
            </a:r>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59634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795490" y="639154"/>
            <a:ext cx="7655335" cy="5761646"/>
          </a:xfrm>
          <a:prstGeom prst="rect">
            <a:avLst/>
          </a:prstGeom>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371600" y="165100"/>
            <a:ext cx="75184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238865" y="266700"/>
            <a:ext cx="756223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Impactos por </a:t>
            </a:r>
            <a:r>
              <a:rPr lang="es-ES" sz="3600" dirty="0" err="1" smtClean="0"/>
              <a:t>Paises</a:t>
            </a:r>
            <a:r>
              <a:rPr lang="es-ES" sz="3600" dirty="0" smtClean="0"/>
              <a:t>/Regiones/Sectores</a:t>
            </a:r>
            <a:endParaRPr lang="es-ES" sz="3600" dirty="0"/>
          </a:p>
        </p:txBody>
      </p:sp>
      <p:sp>
        <p:nvSpPr>
          <p:cNvPr id="11" name="CuadroTexto 10"/>
          <p:cNvSpPr txBox="1"/>
          <p:nvPr/>
        </p:nvSpPr>
        <p:spPr>
          <a:xfrm>
            <a:off x="1519084" y="6083756"/>
            <a:ext cx="7624916" cy="215444"/>
          </a:xfrm>
          <a:prstGeom prst="rect">
            <a:avLst/>
          </a:prstGeom>
          <a:noFill/>
        </p:spPr>
        <p:txBody>
          <a:bodyPr wrap="square" rtlCol="0">
            <a:spAutoFit/>
          </a:bodyPr>
          <a:lstStyle/>
          <a:p>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 Miguel Castro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Sola. Internet </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de las Cosas. Privacidad y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Seguridad. PFC. Escuela </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Politécnica Superior de Jaén.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Jaén</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septiembre de 2016 </a:t>
            </a:r>
          </a:p>
        </p:txBody>
      </p:sp>
    </p:spTree>
    <p:extLst>
      <p:ext uri="{BB962C8B-B14F-4D97-AF65-F5344CB8AC3E}">
        <p14:creationId xmlns:p14="http://schemas.microsoft.com/office/powerpoint/2010/main" val="358802576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10" name="3 CuadroTexto"/>
          <p:cNvSpPr txBox="1">
            <a:spLocks noChangeArrowheads="1"/>
          </p:cNvSpPr>
          <p:nvPr/>
        </p:nvSpPr>
        <p:spPr bwMode="auto">
          <a:xfrm>
            <a:off x="460375" y="682931"/>
            <a:ext cx="8429625"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300" dirty="0">
                <a:latin typeface="Verdana" panose="020B0604030504040204" pitchFamily="34" charset="0"/>
              </a:rPr>
              <a:t>Cambio en las </a:t>
            </a:r>
            <a:r>
              <a:rPr lang="es-ES" altLang="es-MX" sz="2300" b="1" dirty="0">
                <a:latin typeface="Verdana" panose="020B0604030504040204" pitchFamily="34" charset="0"/>
              </a:rPr>
              <a:t>Relaciones Sociales</a:t>
            </a:r>
            <a:r>
              <a:rPr lang="es-ES" altLang="es-MX" sz="2300" dirty="0">
                <a:latin typeface="Verdana" panose="020B0604030504040204" pitchFamily="34" charset="0"/>
              </a:rPr>
              <a:t>. Los individuos se relacionan sobre la base de una información amplia de su contraparte. Repercusión en las relaciones entre individuos </a:t>
            </a:r>
            <a:r>
              <a:rPr lang="es-ES" altLang="es-MX" sz="2300" b="1" dirty="0">
                <a:latin typeface="Verdana" panose="020B0604030504040204" pitchFamily="34" charset="0"/>
              </a:rPr>
              <a:t>modificando su carácter humanista</a:t>
            </a:r>
            <a:r>
              <a:rPr lang="es-ES" altLang="es-MX" sz="2300" dirty="0">
                <a:latin typeface="Verdana" panose="020B0604030504040204" pitchFamily="34" charset="0"/>
              </a:rPr>
              <a:t>.</a:t>
            </a:r>
          </a:p>
          <a:p>
            <a:pPr algn="just" eaLnBrk="1" hangingPunct="1">
              <a:spcBef>
                <a:spcPts val="1200"/>
              </a:spcBef>
              <a:buFont typeface="Wingdings" panose="05000000000000000000" pitchFamily="2" charset="2"/>
              <a:buChar char="q"/>
            </a:pPr>
            <a:r>
              <a:rPr lang="es-ES" altLang="es-MX" sz="2300" dirty="0">
                <a:latin typeface="Verdana" panose="020B0604030504040204" pitchFamily="34" charset="0"/>
              </a:rPr>
              <a:t>Los atributos de identificación de personas y cosas tendrán tratamientos semejantes, con el peligro del </a:t>
            </a:r>
            <a:r>
              <a:rPr lang="es-ES" altLang="es-MX" sz="2300" b="1" dirty="0">
                <a:latin typeface="Verdana" panose="020B0604030504040204" pitchFamily="34" charset="0"/>
              </a:rPr>
              <a:t>tratamiento deshumanizado a las personas</a:t>
            </a:r>
            <a:r>
              <a:rPr lang="es-ES" altLang="es-MX" sz="2300" dirty="0">
                <a:latin typeface="Verdana" panose="020B0604030504040204" pitchFamily="34" charset="0"/>
              </a:rPr>
              <a:t>. Tendencia a tratar el ser humano como “cosa”.</a:t>
            </a:r>
          </a:p>
          <a:p>
            <a:pPr algn="just" eaLnBrk="1" hangingPunct="1">
              <a:spcBef>
                <a:spcPts val="1200"/>
              </a:spcBef>
              <a:buFont typeface="Wingdings" panose="05000000000000000000" pitchFamily="2" charset="2"/>
              <a:buChar char="q"/>
            </a:pPr>
            <a:r>
              <a:rPr lang="es-ES" altLang="es-MX" sz="2300" dirty="0">
                <a:latin typeface="Verdana" panose="020B0604030504040204" pitchFamily="34" charset="0"/>
              </a:rPr>
              <a:t>Cambio en las </a:t>
            </a:r>
            <a:r>
              <a:rPr lang="es-ES" altLang="es-MX" sz="2300" b="1" dirty="0">
                <a:latin typeface="Verdana" panose="020B0604030504040204" pitchFamily="34" charset="0"/>
              </a:rPr>
              <a:t>Relaciones de Producción</a:t>
            </a:r>
            <a:r>
              <a:rPr lang="es-ES" altLang="es-MX" sz="2300" dirty="0">
                <a:latin typeface="Verdana" panose="020B0604030504040204" pitchFamily="34" charset="0"/>
              </a:rPr>
              <a:t>. Desigualdad en las relaciones comerciales a favor de productores que asuman las tecnologías de la internet de las cosas. Se acrecientan las diferencias entre la producción de empresas, </a:t>
            </a:r>
            <a:r>
              <a:rPr lang="es-ES" altLang="es-MX" sz="2300" dirty="0" err="1">
                <a:latin typeface="Verdana" panose="020B0604030504040204" pitchFamily="34" charset="0"/>
              </a:rPr>
              <a:t>paises</a:t>
            </a:r>
            <a:r>
              <a:rPr lang="es-ES" altLang="es-MX" sz="2300" dirty="0">
                <a:latin typeface="Verdana" panose="020B0604030504040204" pitchFamily="34" charset="0"/>
              </a:rPr>
              <a:t> y zonas ricas y pobres.</a:t>
            </a:r>
          </a:p>
        </p:txBody>
      </p:sp>
    </p:spTree>
    <p:extLst>
      <p:ext uri="{BB962C8B-B14F-4D97-AF65-F5344CB8AC3E}">
        <p14:creationId xmlns:p14="http://schemas.microsoft.com/office/powerpoint/2010/main" val="185216703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209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10" name="3 CuadroTexto"/>
          <p:cNvSpPr txBox="1">
            <a:spLocks noChangeArrowheads="1"/>
          </p:cNvSpPr>
          <p:nvPr/>
        </p:nvSpPr>
        <p:spPr bwMode="auto">
          <a:xfrm>
            <a:off x="530942" y="918545"/>
            <a:ext cx="839874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La “Internet de las Cosas” esta teniendo un </a:t>
            </a:r>
            <a:r>
              <a:rPr lang="es-ES" altLang="es-MX" sz="2400" b="1" dirty="0">
                <a:latin typeface="Verdana" panose="020B0604030504040204" pitchFamily="34" charset="0"/>
              </a:rPr>
              <a:t>nacimiento errático, espontáneo</a:t>
            </a:r>
            <a:r>
              <a:rPr lang="es-ES" altLang="es-MX" sz="2400" dirty="0">
                <a:latin typeface="Verdana" panose="020B0604030504040204" pitchFamily="34" charset="0"/>
              </a:rPr>
              <a:t>, después habrá convergencia en la normalización y los estándares con </a:t>
            </a:r>
            <a:r>
              <a:rPr lang="es-ES" altLang="es-MX" sz="2400" dirty="0" err="1">
                <a:latin typeface="Verdana" panose="020B0604030504040204" pitchFamily="34" charset="0"/>
              </a:rPr>
              <a:t>interoperatividad</a:t>
            </a:r>
            <a:r>
              <a:rPr lang="es-ES" altLang="es-MX" sz="2400" dirty="0">
                <a:latin typeface="Verdana" panose="020B0604030504040204" pitchFamily="34" charset="0"/>
              </a:rPr>
              <a:t> elevada en pocos años y una </a:t>
            </a:r>
            <a:r>
              <a:rPr lang="es-ES" altLang="es-MX" sz="2400" b="1" dirty="0">
                <a:latin typeface="Verdana" panose="020B0604030504040204" pitchFamily="34" charset="0"/>
              </a:rPr>
              <a:t>madurez prematura, con relación al nivel cultural para su asimilación por las personas</a:t>
            </a:r>
            <a:r>
              <a:rPr lang="es-ES" altLang="es-MX" sz="2400" dirty="0">
                <a:latin typeface="Verdana" panose="020B0604030504040204" pitchFamily="34" charset="0"/>
              </a:rPr>
              <a:t>.</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La </a:t>
            </a:r>
            <a:r>
              <a:rPr lang="es-ES" altLang="es-MX" sz="2400" b="1" dirty="0">
                <a:latin typeface="Verdana" panose="020B0604030504040204" pitchFamily="34" charset="0"/>
              </a:rPr>
              <a:t>identificación</a:t>
            </a:r>
            <a:r>
              <a:rPr lang="es-ES" altLang="es-MX" sz="2400" dirty="0">
                <a:latin typeface="Verdana" panose="020B0604030504040204" pitchFamily="34" charset="0"/>
              </a:rPr>
              <a:t> de las personas podrá ser </a:t>
            </a:r>
            <a:r>
              <a:rPr lang="es-ES" altLang="es-MX" sz="2400" b="1" dirty="0">
                <a:latin typeface="Verdana" panose="020B0604030504040204" pitchFamily="34" charset="0"/>
              </a:rPr>
              <a:t>invisible</a:t>
            </a:r>
            <a:r>
              <a:rPr lang="es-ES" altLang="es-MX" sz="2400" dirty="0">
                <a:latin typeface="Verdana" panose="020B0604030504040204" pitchFamily="34" charset="0"/>
              </a:rPr>
              <a:t> a las mismas y efectuarse sin el consentimiento de las mismas. Impacto directo en instituciones como la Policía, las Aduanas.</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Posicionamiento de las personas y objetos con trazabilidad de ubicación y desplazamientos.</a:t>
            </a:r>
          </a:p>
        </p:txBody>
      </p:sp>
    </p:spTree>
    <p:extLst>
      <p:ext uri="{BB962C8B-B14F-4D97-AF65-F5344CB8AC3E}">
        <p14:creationId xmlns:p14="http://schemas.microsoft.com/office/powerpoint/2010/main" val="3429021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749300" y="1286291"/>
            <a:ext cx="8089900" cy="4247317"/>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número de dispositivos móviles conectado per cápita alcanzará los 1.5 en 2020.</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La velocidad promedio global de las conexiones móviles alcanzará los 3 Mbps en 2017.</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número total de </a:t>
            </a:r>
            <a:r>
              <a:rPr lang="es-ES" sz="2000" i="1" dirty="0" err="1" smtClean="0">
                <a:latin typeface="Verdana" panose="020B0604030504040204" pitchFamily="34" charset="0"/>
                <a:ea typeface="Verdana" panose="020B0604030504040204" pitchFamily="34" charset="0"/>
                <a:cs typeface="Verdana" panose="020B0604030504040204" pitchFamily="34" charset="0"/>
              </a:rPr>
              <a:t>smartphones</a:t>
            </a:r>
            <a:r>
              <a:rPr lang="es-ES" sz="2000" dirty="0" smtClean="0">
                <a:latin typeface="Verdana" panose="020B0604030504040204" pitchFamily="34" charset="0"/>
                <a:ea typeface="Verdana" panose="020B0604030504040204" pitchFamily="34" charset="0"/>
                <a:cs typeface="Verdana" panose="020B0604030504040204" pitchFamily="34" charset="0"/>
              </a:rPr>
              <a:t> (incluidos </a:t>
            </a:r>
            <a:r>
              <a:rPr lang="es-ES" sz="2000" i="1" dirty="0" smtClean="0">
                <a:latin typeface="Verdana" panose="020B0604030504040204" pitchFamily="34" charset="0"/>
                <a:ea typeface="Verdana" panose="020B0604030504040204" pitchFamily="34" charset="0"/>
                <a:cs typeface="Verdana" panose="020B0604030504040204" pitchFamily="34" charset="0"/>
              </a:rPr>
              <a:t>phablets</a:t>
            </a:r>
            <a:r>
              <a:rPr lang="es-ES" sz="2000" dirty="0" smtClean="0">
                <a:latin typeface="Verdana" panose="020B0604030504040204" pitchFamily="34" charset="0"/>
                <a:ea typeface="Verdana" panose="020B0604030504040204" pitchFamily="34" charset="0"/>
                <a:cs typeface="Verdana" panose="020B0604030504040204" pitchFamily="34" charset="0"/>
              </a:rPr>
              <a:t>) será cercano al 50% de los dispositivos y conexiones globales. </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Las conexiones 4G serán el 40.5 % del total de conexiones móviles para el 2020. ● </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El 75% del tráfico mundial móvil será de video en el 2020.</a:t>
            </a:r>
          </a:p>
          <a:p>
            <a:pPr marL="285750" indent="-285750" algn="just">
              <a:spcBef>
                <a:spcPts val="12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Se incrementa el tráfico móvil cursado fuera de las redes celulares</a:t>
            </a:r>
          </a:p>
        </p:txBody>
      </p:sp>
    </p:spTree>
    <p:extLst>
      <p:ext uri="{BB962C8B-B14F-4D97-AF65-F5344CB8AC3E}">
        <p14:creationId xmlns:p14="http://schemas.microsoft.com/office/powerpoint/2010/main" val="230761651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10" name="3 CuadroTexto"/>
          <p:cNvSpPr txBox="1">
            <a:spLocks noChangeArrowheads="1"/>
          </p:cNvSpPr>
          <p:nvPr/>
        </p:nvSpPr>
        <p:spPr bwMode="auto">
          <a:xfrm>
            <a:off x="419100" y="732294"/>
            <a:ext cx="8510588"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200" dirty="0">
                <a:latin typeface="Verdana" panose="020B0604030504040204" pitchFamily="34" charset="0"/>
                <a:ea typeface="Verdana" panose="020B0604030504040204" pitchFamily="34" charset="0"/>
                <a:cs typeface="Verdana" panose="020B0604030504040204" pitchFamily="34" charset="0"/>
              </a:rPr>
              <a:t>La “Internet de las Cosas”  fortalecerá el proceso de interacción con la naturaleza favoreciendo el </a:t>
            </a:r>
            <a:r>
              <a:rPr lang="es-ES" altLang="es-MX" sz="2200" b="1" dirty="0">
                <a:latin typeface="Verdana" panose="020B0604030504040204" pitchFamily="34" charset="0"/>
                <a:ea typeface="Verdana" panose="020B0604030504040204" pitchFamily="34" charset="0"/>
                <a:cs typeface="Verdana" panose="020B0604030504040204" pitchFamily="34" charset="0"/>
              </a:rPr>
              <a:t>cuidado del medio ambiente </a:t>
            </a:r>
            <a:r>
              <a:rPr lang="es-ES" altLang="es-MX" sz="2200" dirty="0">
                <a:latin typeface="Verdana" panose="020B0604030504040204" pitchFamily="34" charset="0"/>
                <a:ea typeface="Verdana" panose="020B0604030504040204" pitchFamily="34" charset="0"/>
                <a:cs typeface="Verdana" panose="020B0604030504040204" pitchFamily="34" charset="0"/>
              </a:rPr>
              <a:t>a partir de una información rápida de los eventos que acontecen a corto plazo. </a:t>
            </a:r>
          </a:p>
          <a:p>
            <a:pPr algn="just" eaLnBrk="1" hangingPunct="1">
              <a:spcBef>
                <a:spcPts val="1200"/>
              </a:spcBef>
              <a:buFont typeface="Wingdings" panose="05000000000000000000" pitchFamily="2" charset="2"/>
              <a:buChar char="q"/>
            </a:pPr>
            <a:r>
              <a:rPr lang="es-ES" altLang="es-MX" sz="2200" dirty="0">
                <a:latin typeface="Verdana" panose="020B0604030504040204" pitchFamily="34" charset="0"/>
                <a:ea typeface="Verdana" panose="020B0604030504040204" pitchFamily="34" charset="0"/>
                <a:cs typeface="Verdana" panose="020B0604030504040204" pitchFamily="34" charset="0"/>
              </a:rPr>
              <a:t>Se producirán cambios marcados en los conflictos armados. (armas del enemigo localizadas, localización de blancos humanos u objetivos económicos, sociales o de cualquier tipo).</a:t>
            </a:r>
          </a:p>
          <a:p>
            <a:pPr algn="just" eaLnBrk="1" hangingPunct="1">
              <a:spcBef>
                <a:spcPts val="1200"/>
              </a:spcBef>
              <a:buFont typeface="Wingdings" panose="05000000000000000000" pitchFamily="2" charset="2"/>
              <a:buChar char="q"/>
            </a:pPr>
            <a:r>
              <a:rPr lang="es-ES" altLang="es-MX" sz="2200" b="1" dirty="0">
                <a:latin typeface="Verdana" panose="020B0604030504040204" pitchFamily="34" charset="0"/>
                <a:ea typeface="Verdana" panose="020B0604030504040204" pitchFamily="34" charset="0"/>
                <a:cs typeface="Verdana" panose="020B0604030504040204" pitchFamily="34" charset="0"/>
              </a:rPr>
              <a:t>Los sentimientos, ideologías, creencias, emociones pasan a ser parámetros medibles en el internet de las cosas y usadas para fines éticamente acertados o de cualquier otra índole</a:t>
            </a:r>
            <a:r>
              <a:rPr lang="es-ES" altLang="es-MX" sz="2200" dirty="0">
                <a:latin typeface="Verdana" panose="020B0604030504040204" pitchFamily="34" charset="0"/>
                <a:ea typeface="Verdana" panose="020B0604030504040204" pitchFamily="34" charset="0"/>
                <a:cs typeface="Verdana" panose="020B0604030504040204" pitchFamily="34" charset="0"/>
              </a:rPr>
              <a:t>.  </a:t>
            </a:r>
          </a:p>
          <a:p>
            <a:pPr algn="just" eaLnBrk="1" hangingPunct="1">
              <a:spcBef>
                <a:spcPts val="1200"/>
              </a:spcBef>
              <a:buFont typeface="Wingdings" panose="05000000000000000000" pitchFamily="2" charset="2"/>
              <a:buChar char="q"/>
            </a:pPr>
            <a:r>
              <a:rPr lang="es-ES" altLang="es-MX" sz="2200" dirty="0">
                <a:latin typeface="Verdana" panose="020B0604030504040204" pitchFamily="34" charset="0"/>
                <a:ea typeface="Verdana" panose="020B0604030504040204" pitchFamily="34" charset="0"/>
                <a:cs typeface="Verdana" panose="020B0604030504040204" pitchFamily="34" charset="0"/>
              </a:rPr>
              <a:t>Amenaza constante a la </a:t>
            </a:r>
            <a:r>
              <a:rPr lang="es-ES" altLang="es-MX" sz="2200" b="1" dirty="0">
                <a:latin typeface="Verdana" panose="020B0604030504040204" pitchFamily="34" charset="0"/>
                <a:ea typeface="Verdana" panose="020B0604030504040204" pitchFamily="34" charset="0"/>
                <a:cs typeface="Verdana" panose="020B0604030504040204" pitchFamily="34" charset="0"/>
              </a:rPr>
              <a:t>privacidad.</a:t>
            </a:r>
            <a:r>
              <a:rPr lang="es-ES" altLang="es-MX" sz="2200" dirty="0">
                <a:latin typeface="Verdana" panose="020B0604030504040204" pitchFamily="34" charset="0"/>
                <a:ea typeface="Verdana" panose="020B0604030504040204" pitchFamily="34" charset="0"/>
                <a:cs typeface="Verdana" panose="020B0604030504040204" pitchFamily="34" charset="0"/>
              </a:rPr>
              <a:t> </a:t>
            </a:r>
            <a:r>
              <a:rPr lang="es-ES" altLang="es-MX" sz="2200" dirty="0" smtClean="0">
                <a:latin typeface="Verdana" panose="020B0604030504040204" pitchFamily="34" charset="0"/>
                <a:ea typeface="Verdana" panose="020B0604030504040204" pitchFamily="34" charset="0"/>
                <a:cs typeface="Verdana" panose="020B0604030504040204" pitchFamily="34" charset="0"/>
              </a:rPr>
              <a:t>A</a:t>
            </a:r>
            <a:r>
              <a:rPr lang="es-ES" altLang="es-MX" sz="2400" dirty="0" smtClean="0">
                <a:latin typeface="Verdana" panose="020B0604030504040204" pitchFamily="34" charset="0"/>
                <a:ea typeface="Verdana" panose="020B0604030504040204" pitchFamily="34" charset="0"/>
                <a:cs typeface="Verdana" panose="020B0604030504040204" pitchFamily="34" charset="0"/>
              </a:rPr>
              <a:t>cceso </a:t>
            </a:r>
            <a:r>
              <a:rPr lang="es-ES" altLang="es-MX" sz="2400" dirty="0">
                <a:latin typeface="Verdana" panose="020B0604030504040204" pitchFamily="34" charset="0"/>
                <a:ea typeface="Verdana" panose="020B0604030504040204" pitchFamily="34" charset="0"/>
                <a:cs typeface="Verdana" panose="020B0604030504040204" pitchFamily="34" charset="0"/>
              </a:rPr>
              <a:t>a datos personales con fines </a:t>
            </a:r>
            <a:r>
              <a:rPr lang="es-ES" altLang="es-MX" sz="2400" dirty="0" smtClean="0">
                <a:latin typeface="Verdana" panose="020B0604030504040204" pitchFamily="34" charset="0"/>
                <a:ea typeface="Verdana" panose="020B0604030504040204" pitchFamily="34" charset="0"/>
                <a:cs typeface="Verdana" panose="020B0604030504040204" pitchFamily="34" charset="0"/>
              </a:rPr>
              <a:t>no previstos.</a:t>
            </a:r>
            <a:r>
              <a:rPr lang="es-ES" altLang="es-MX" sz="2200" dirty="0" smtClean="0">
                <a:latin typeface="Verdana" panose="020B0604030504040204" pitchFamily="34" charset="0"/>
                <a:ea typeface="Verdana" panose="020B0604030504040204" pitchFamily="34" charset="0"/>
                <a:cs typeface="Verdana" panose="020B0604030504040204" pitchFamily="34" charset="0"/>
              </a:rPr>
              <a:t> </a:t>
            </a:r>
            <a:endParaRPr lang="es-ES" altLang="es-MX" sz="2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5387445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10" name="3 CuadroTexto"/>
          <p:cNvSpPr txBox="1">
            <a:spLocks noChangeArrowheads="1"/>
          </p:cNvSpPr>
          <p:nvPr/>
        </p:nvSpPr>
        <p:spPr bwMode="auto">
          <a:xfrm>
            <a:off x="442912" y="947736"/>
            <a:ext cx="835818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200" dirty="0">
                <a:latin typeface="Verdana" panose="020B0604030504040204" pitchFamily="34" charset="0"/>
              </a:rPr>
              <a:t>El </a:t>
            </a:r>
            <a:r>
              <a:rPr lang="es-ES" altLang="es-MX" sz="2200" b="1" dirty="0">
                <a:latin typeface="Verdana" panose="020B0604030504040204" pitchFamily="34" charset="0"/>
              </a:rPr>
              <a:t>espectro radioeléctrico </a:t>
            </a:r>
            <a:r>
              <a:rPr lang="es-ES" altLang="es-MX" sz="2200" dirty="0">
                <a:latin typeface="Verdana" panose="020B0604030504040204" pitchFamily="34" charset="0"/>
              </a:rPr>
              <a:t>sufrirá un uso intensivo, especialmente en las zonas de trabajo de los sistemas de radiofrecuencia de dispositivos móviles. Esto se escapa de los elementos regulatorios legales de los países por el carácter masivo de la presencia de tales dispositivos. </a:t>
            </a:r>
            <a:r>
              <a:rPr lang="es-ES" altLang="es-MX" sz="2200" u="sng" dirty="0">
                <a:latin typeface="Verdana" panose="020B0604030504040204" pitchFamily="34" charset="0"/>
              </a:rPr>
              <a:t>Este escenario se aprecia en Cuba actualmente. </a:t>
            </a:r>
          </a:p>
        </p:txBody>
      </p:sp>
    </p:spTree>
    <p:extLst>
      <p:ext uri="{BB962C8B-B14F-4D97-AF65-F5344CB8AC3E}">
        <p14:creationId xmlns:p14="http://schemas.microsoft.com/office/powerpoint/2010/main" val="77965976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11" name="3 CuadroTexto"/>
          <p:cNvSpPr txBox="1">
            <a:spLocks noChangeArrowheads="1"/>
          </p:cNvSpPr>
          <p:nvPr/>
        </p:nvSpPr>
        <p:spPr bwMode="auto">
          <a:xfrm>
            <a:off x="531812" y="911225"/>
            <a:ext cx="8358188"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La implantación de la internet de las cosas es un proceso </a:t>
            </a:r>
            <a:r>
              <a:rPr lang="es-ES" altLang="es-MX" sz="2400" b="1" dirty="0">
                <a:latin typeface="Verdana" panose="020B0604030504040204" pitchFamily="34" charset="0"/>
              </a:rPr>
              <a:t>irreversible e inevitable </a:t>
            </a:r>
            <a:r>
              <a:rPr lang="es-ES" altLang="es-MX" sz="2400" dirty="0">
                <a:latin typeface="Verdana" panose="020B0604030504040204" pitchFamily="34" charset="0"/>
              </a:rPr>
              <a:t>y escapa de las estrategias de planificación de países, empresas y hasta de la propia vida familiar y personal. Es un escenario que llegará </a:t>
            </a:r>
            <a:r>
              <a:rPr lang="es-ES" altLang="es-MX" sz="2400" b="1" dirty="0">
                <a:latin typeface="Verdana" panose="020B0604030504040204" pitchFamily="34" charset="0"/>
              </a:rPr>
              <a:t>impuesto</a:t>
            </a:r>
            <a:r>
              <a:rPr lang="es-ES" altLang="es-MX" sz="2400" dirty="0">
                <a:latin typeface="Verdana" panose="020B0604030504040204" pitchFamily="34" charset="0"/>
              </a:rPr>
              <a:t>.</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La internet de las Cosas heredará de la internet actual, y ensanchará aun más, la </a:t>
            </a:r>
            <a:r>
              <a:rPr lang="es-ES" altLang="es-MX" sz="2400" b="1" dirty="0">
                <a:latin typeface="Verdana" panose="020B0604030504040204" pitchFamily="34" charset="0"/>
              </a:rPr>
              <a:t>brecha digital </a:t>
            </a:r>
            <a:r>
              <a:rPr lang="es-ES" altLang="es-MX" sz="2400" dirty="0">
                <a:latin typeface="Verdana" panose="020B0604030504040204" pitchFamily="34" charset="0"/>
              </a:rPr>
              <a:t>y las diferencias entre países y continentes ricos y pobres.</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El mundo de la internet de las cosas se producen sin existir un entorno regulatorio internacional, ni al menos los principios éticos elementales que este escenario debe seguir. </a:t>
            </a:r>
            <a:endParaRPr lang="es-ES" altLang="es-MX" sz="2200" u="sng" dirty="0">
              <a:latin typeface="Verdana" panose="020B0604030504040204" pitchFamily="34" charset="0"/>
            </a:endParaRPr>
          </a:p>
        </p:txBody>
      </p:sp>
    </p:spTree>
    <p:extLst>
      <p:ext uri="{BB962C8B-B14F-4D97-AF65-F5344CB8AC3E}">
        <p14:creationId xmlns:p14="http://schemas.microsoft.com/office/powerpoint/2010/main" val="49043487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4" name="Rectángulo 3"/>
          <p:cNvSpPr/>
          <p:nvPr/>
        </p:nvSpPr>
        <p:spPr>
          <a:xfrm>
            <a:off x="1430594" y="1806787"/>
            <a:ext cx="7016545" cy="2831544"/>
          </a:xfrm>
          <a:prstGeom prst="rect">
            <a:avLst/>
          </a:prstGeom>
        </p:spPr>
        <p:txBody>
          <a:bodyPr wrap="square">
            <a:spAutoFit/>
          </a:bodyPr>
          <a:lstStyle/>
          <a:p>
            <a:pPr algn="just">
              <a:spcBef>
                <a:spcPts val="1200"/>
              </a:spcBef>
            </a:pPr>
            <a:r>
              <a:rPr lang="es-ES" sz="2400" dirty="0" smtClean="0">
                <a:latin typeface="Verdana" panose="020B0604030504040204" pitchFamily="34" charset="0"/>
                <a:ea typeface="Verdana" panose="020B0604030504040204" pitchFamily="34" charset="0"/>
                <a:cs typeface="Verdana" panose="020B0604030504040204" pitchFamily="34" charset="0"/>
              </a:rPr>
              <a:t>La </a:t>
            </a:r>
            <a:r>
              <a:rPr lang="es-ES" sz="2400" dirty="0" err="1" smtClean="0">
                <a:latin typeface="Verdana" panose="020B0604030504040204" pitchFamily="34" charset="0"/>
                <a:ea typeface="Verdana" panose="020B0604030504040204" pitchFamily="34" charset="0"/>
                <a:cs typeface="Verdana" panose="020B0604030504040204" pitchFamily="34" charset="0"/>
              </a:rPr>
              <a:t>IoT</a:t>
            </a:r>
            <a:r>
              <a:rPr lang="es-ES" sz="2400" dirty="0" smtClean="0">
                <a:latin typeface="Verdana" panose="020B0604030504040204" pitchFamily="34" charset="0"/>
                <a:ea typeface="Verdana" panose="020B0604030504040204" pitchFamily="34" charset="0"/>
                <a:cs typeface="Verdana" panose="020B0604030504040204" pitchFamily="34" charset="0"/>
              </a:rPr>
              <a:t>,  !</a:t>
            </a:r>
            <a:r>
              <a:rPr lang="es-ES" sz="2400" b="1" dirty="0" smtClean="0">
                <a:latin typeface="Verdana" panose="020B0604030504040204" pitchFamily="34" charset="0"/>
                <a:ea typeface="Verdana" panose="020B0604030504040204" pitchFamily="34" charset="0"/>
                <a:cs typeface="Verdana" panose="020B0604030504040204" pitchFamily="34" charset="0"/>
              </a:rPr>
              <a:t>en cualquier forma que se desarrolle </a:t>
            </a:r>
            <a:r>
              <a:rPr lang="es-ES" sz="2400" dirty="0" smtClean="0">
                <a:latin typeface="Verdana" panose="020B0604030504040204" pitchFamily="34" charset="0"/>
                <a:ea typeface="Verdana" panose="020B0604030504040204" pitchFamily="34" charset="0"/>
                <a:cs typeface="Verdana" panose="020B0604030504040204" pitchFamily="34" charset="0"/>
              </a:rPr>
              <a:t>!, tendrá un severo impacto sobre el desarrollo local en todas sus dimensiones (social, económico, salud, educación, medioambiente, tráfico, seguridad ciudadana, etc.)</a:t>
            </a:r>
          </a:p>
          <a:p>
            <a:pPr algn="just">
              <a:spcBef>
                <a:spcPts val="1200"/>
              </a:spcBef>
            </a:pPr>
            <a:endParaRPr lang="es-E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8695649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Conclusiones Parciales</a:t>
            </a:r>
            <a:endParaRPr lang="es-ES" sz="3600" dirty="0"/>
          </a:p>
        </p:txBody>
      </p:sp>
      <p:sp>
        <p:nvSpPr>
          <p:cNvPr id="4" name="Rectángulo 3"/>
          <p:cNvSpPr/>
          <p:nvPr/>
        </p:nvSpPr>
        <p:spPr>
          <a:xfrm>
            <a:off x="737419" y="1031756"/>
            <a:ext cx="8063681" cy="5724644"/>
          </a:xfrm>
          <a:prstGeom prst="rect">
            <a:avLst/>
          </a:prstGeom>
        </p:spPr>
        <p:txBody>
          <a:bodyPr wrap="square">
            <a:spAutoFit/>
          </a:bodyPr>
          <a:lstStyle/>
          <a:p>
            <a:pPr marL="342900" indent="-342900" algn="just">
              <a:spcBef>
                <a:spcPts val="1200"/>
              </a:spcBef>
              <a:buFont typeface="Wingdings" panose="05000000000000000000" pitchFamily="2" charset="2"/>
              <a:buChar char="q"/>
            </a:pPr>
            <a:r>
              <a:rPr lang="es-ES" sz="2400" b="1" dirty="0" smtClean="0">
                <a:latin typeface="Verdana" panose="020B0604030504040204" pitchFamily="34" charset="0"/>
                <a:ea typeface="Verdana" panose="020B0604030504040204" pitchFamily="34" charset="0"/>
                <a:cs typeface="Verdana" panose="020B0604030504040204" pitchFamily="34" charset="0"/>
              </a:rPr>
              <a:t>La </a:t>
            </a:r>
            <a:r>
              <a:rPr lang="es-ES" sz="2400" b="1" dirty="0">
                <a:latin typeface="Verdana" panose="020B0604030504040204" pitchFamily="34" charset="0"/>
                <a:ea typeface="Verdana" panose="020B0604030504040204" pitchFamily="34" charset="0"/>
                <a:cs typeface="Verdana" panose="020B0604030504040204" pitchFamily="34" charset="0"/>
              </a:rPr>
              <a:t>interacción más frecuente con Internet provendrá de la interacción </a:t>
            </a:r>
            <a:r>
              <a:rPr lang="es-ES" sz="2400" b="1" dirty="0" smtClean="0">
                <a:latin typeface="Verdana" panose="020B0604030504040204" pitchFamily="34" charset="0"/>
                <a:ea typeface="Verdana" panose="020B0604030504040204" pitchFamily="34" charset="0"/>
                <a:cs typeface="Verdana" panose="020B0604030504040204" pitchFamily="34" charset="0"/>
              </a:rPr>
              <a:t>con </a:t>
            </a:r>
            <a:r>
              <a:rPr lang="es-ES" sz="2400" b="1" dirty="0">
                <a:latin typeface="Verdana" panose="020B0604030504040204" pitchFamily="34" charset="0"/>
                <a:ea typeface="Verdana" panose="020B0604030504040204" pitchFamily="34" charset="0"/>
                <a:cs typeface="Verdana" panose="020B0604030504040204" pitchFamily="34" charset="0"/>
              </a:rPr>
              <a:t>objetos conectados y no de una interacción activa con el contenido.</a:t>
            </a:r>
            <a:r>
              <a:rPr lang="es-ES" sz="2400" dirty="0">
                <a:latin typeface="Verdana" panose="020B0604030504040204" pitchFamily="34" charset="0"/>
                <a:ea typeface="Verdana" panose="020B0604030504040204" pitchFamily="34" charset="0"/>
                <a:cs typeface="Verdana" panose="020B0604030504040204" pitchFamily="34" charset="0"/>
              </a:rPr>
              <a:t> </a:t>
            </a:r>
            <a:endParaRPr lang="es-ES" sz="2400" dirty="0" smtClean="0">
              <a:latin typeface="Verdana" panose="020B0604030504040204" pitchFamily="34" charset="0"/>
              <a:ea typeface="Verdana" panose="020B0604030504040204" pitchFamily="34" charset="0"/>
              <a:cs typeface="Verdana" panose="020B0604030504040204" pitchFamily="34" charset="0"/>
            </a:endParaRPr>
          </a:p>
          <a:p>
            <a:pPr marL="342900" indent="-342900" algn="just">
              <a:spcBef>
                <a:spcPts val="1200"/>
              </a:spcBef>
              <a:buFont typeface="Wingdings" panose="05000000000000000000" pitchFamily="2" charset="2"/>
              <a:buChar char="q"/>
            </a:pPr>
            <a:r>
              <a:rPr lang="es-MX" sz="2400" dirty="0" smtClean="0">
                <a:latin typeface="Verdana" panose="020B0604030504040204" pitchFamily="34" charset="0"/>
                <a:ea typeface="Verdana" panose="020B0604030504040204" pitchFamily="34" charset="0"/>
                <a:cs typeface="Verdana" panose="020B0604030504040204" pitchFamily="34" charset="0"/>
              </a:rPr>
              <a:t>El desarrollo de muchas </a:t>
            </a:r>
            <a:r>
              <a:rPr lang="es-MX" sz="2400" dirty="0">
                <a:latin typeface="Verdana" panose="020B0604030504040204" pitchFamily="34" charset="0"/>
                <a:ea typeface="Verdana" panose="020B0604030504040204" pitchFamily="34" charset="0"/>
                <a:cs typeface="Verdana" panose="020B0604030504040204" pitchFamily="34" charset="0"/>
              </a:rPr>
              <a:t>implementaciones de la </a:t>
            </a:r>
            <a:r>
              <a:rPr lang="es-MX" sz="2400" dirty="0" err="1">
                <a:latin typeface="Verdana" panose="020B0604030504040204" pitchFamily="34" charset="0"/>
                <a:ea typeface="Verdana" panose="020B0604030504040204" pitchFamily="34" charset="0"/>
                <a:cs typeface="Verdana" panose="020B0604030504040204" pitchFamily="34" charset="0"/>
              </a:rPr>
              <a:t>IoT</a:t>
            </a:r>
            <a:r>
              <a:rPr lang="es-MX" sz="2400" dirty="0">
                <a:latin typeface="Verdana" panose="020B0604030504040204" pitchFamily="34" charset="0"/>
                <a:ea typeface="Verdana" panose="020B0604030504040204" pitchFamily="34" charset="0"/>
                <a:cs typeface="Verdana" panose="020B0604030504040204" pitchFamily="34" charset="0"/>
              </a:rPr>
              <a:t> </a:t>
            </a:r>
            <a:r>
              <a:rPr lang="es-MX" sz="2400" dirty="0" smtClean="0">
                <a:latin typeface="Verdana" panose="020B0604030504040204" pitchFamily="34" charset="0"/>
                <a:ea typeface="Verdana" panose="020B0604030504040204" pitchFamily="34" charset="0"/>
                <a:cs typeface="Verdana" panose="020B0604030504040204" pitchFamily="34" charset="0"/>
              </a:rPr>
              <a:t>presenta </a:t>
            </a:r>
            <a:r>
              <a:rPr lang="es-MX" sz="2400" b="1" dirty="0">
                <a:latin typeface="Verdana" panose="020B0604030504040204" pitchFamily="34" charset="0"/>
                <a:ea typeface="Verdana" panose="020B0604030504040204" pitchFamily="34" charset="0"/>
                <a:cs typeface="Verdana" panose="020B0604030504040204" pitchFamily="34" charset="0"/>
              </a:rPr>
              <a:t>desafíos de seguridad </a:t>
            </a:r>
            <a:r>
              <a:rPr lang="es-MX" sz="2400" dirty="0">
                <a:latin typeface="Verdana" panose="020B0604030504040204" pitchFamily="34" charset="0"/>
                <a:ea typeface="Verdana" panose="020B0604030504040204" pitchFamily="34" charset="0"/>
                <a:cs typeface="Verdana" panose="020B0604030504040204" pitchFamily="34" charset="0"/>
              </a:rPr>
              <a:t>nuevos y </a:t>
            </a:r>
            <a:r>
              <a:rPr lang="es-MX" sz="2400" dirty="0" smtClean="0">
                <a:latin typeface="Verdana" panose="020B0604030504040204" pitchFamily="34" charset="0"/>
                <a:ea typeface="Verdana" panose="020B0604030504040204" pitchFamily="34" charset="0"/>
                <a:cs typeface="Verdana" panose="020B0604030504040204" pitchFamily="34" charset="0"/>
              </a:rPr>
              <a:t>únicos.</a:t>
            </a:r>
          </a:p>
          <a:p>
            <a:pPr marL="342900" indent="-342900" algn="just">
              <a:spcBef>
                <a:spcPts val="1200"/>
              </a:spcBef>
              <a:buFont typeface="Wingdings" panose="05000000000000000000" pitchFamily="2" charset="2"/>
              <a:buChar char="q"/>
            </a:pPr>
            <a:r>
              <a:rPr lang="es-MX" sz="2400" dirty="0">
                <a:latin typeface="Verdana" panose="020B0604030504040204" pitchFamily="34" charset="0"/>
                <a:ea typeface="Verdana" panose="020B0604030504040204" pitchFamily="34" charset="0"/>
                <a:cs typeface="Verdana" panose="020B0604030504040204" pitchFamily="34" charset="0"/>
              </a:rPr>
              <a:t>Los flujos de datos y la especificidad que permiten los dispositivos de la </a:t>
            </a:r>
            <a:r>
              <a:rPr lang="es-MX" sz="2400" dirty="0" err="1">
                <a:latin typeface="Verdana" panose="020B0604030504040204" pitchFamily="34" charset="0"/>
                <a:ea typeface="Verdana" panose="020B0604030504040204" pitchFamily="34" charset="0"/>
                <a:cs typeface="Verdana" panose="020B0604030504040204" pitchFamily="34" charset="0"/>
              </a:rPr>
              <a:t>IoT</a:t>
            </a:r>
            <a:r>
              <a:rPr lang="es-MX" sz="2400" dirty="0">
                <a:latin typeface="Verdana" panose="020B0604030504040204" pitchFamily="34" charset="0"/>
                <a:ea typeface="Verdana" panose="020B0604030504040204" pitchFamily="34" charset="0"/>
                <a:cs typeface="Verdana" panose="020B0604030504040204" pitchFamily="34" charset="0"/>
              </a:rPr>
              <a:t> puede liberar un valor único e increíble para los usuarios, pero las preocupaciones con respecto a la </a:t>
            </a:r>
            <a:r>
              <a:rPr lang="es-MX" sz="2400" b="1" dirty="0">
                <a:latin typeface="Verdana" panose="020B0604030504040204" pitchFamily="34" charset="0"/>
                <a:ea typeface="Verdana" panose="020B0604030504040204" pitchFamily="34" charset="0"/>
                <a:cs typeface="Verdana" panose="020B0604030504040204" pitchFamily="34" charset="0"/>
              </a:rPr>
              <a:t>privacidad</a:t>
            </a:r>
            <a:r>
              <a:rPr lang="es-MX" sz="2400" dirty="0">
                <a:latin typeface="Verdana" panose="020B0604030504040204" pitchFamily="34" charset="0"/>
                <a:ea typeface="Verdana" panose="020B0604030504040204" pitchFamily="34" charset="0"/>
                <a:cs typeface="Verdana" panose="020B0604030504040204" pitchFamily="34" charset="0"/>
              </a:rPr>
              <a:t> y los potenciales daños podrían dificultar la adopción plena de la Internet de las Cosas</a:t>
            </a:r>
            <a:endParaRPr lang="es-ES" sz="2400" dirty="0">
              <a:latin typeface="Verdana" panose="020B0604030504040204" pitchFamily="34" charset="0"/>
              <a:ea typeface="Verdana" panose="020B0604030504040204" pitchFamily="34" charset="0"/>
              <a:cs typeface="Verdana" panose="020B0604030504040204" pitchFamily="34" charset="0"/>
            </a:endParaRPr>
          </a:p>
          <a:p>
            <a:pPr marL="342900" indent="-342900" algn="just">
              <a:spcBef>
                <a:spcPts val="1200"/>
              </a:spcBef>
              <a:buFont typeface="Wingdings" panose="05000000000000000000" pitchFamily="2" charset="2"/>
              <a:buChar char="q"/>
            </a:pPr>
            <a:endParaRPr lang="es-E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6807999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endParaRPr lang="es-ES" sz="3600" dirty="0"/>
          </a:p>
        </p:txBody>
      </p:sp>
      <p:sp>
        <p:nvSpPr>
          <p:cNvPr id="2" name="Rectángulo 1"/>
          <p:cNvSpPr/>
          <p:nvPr/>
        </p:nvSpPr>
        <p:spPr>
          <a:xfrm>
            <a:off x="2039691" y="2803664"/>
            <a:ext cx="5918608" cy="707886"/>
          </a:xfrm>
          <a:prstGeom prst="rect">
            <a:avLst/>
          </a:prstGeom>
        </p:spPr>
        <p:txBody>
          <a:bodyPr wrap="none">
            <a:spAutoFit/>
          </a:bodyPr>
          <a:lstStyle/>
          <a:p>
            <a:pPr algn="r" fontAlgn="auto">
              <a:spcBef>
                <a:spcPts val="0"/>
              </a:spcBef>
              <a:spcAft>
                <a:spcPts val="0"/>
              </a:spcAft>
              <a:defRPr/>
            </a:pPr>
            <a:r>
              <a:rPr lang="es-ES" sz="4000" dirty="0">
                <a:latin typeface="Verdana" panose="020B0604030504040204" pitchFamily="34" charset="0"/>
                <a:ea typeface="Verdana" panose="020B0604030504040204" pitchFamily="34" charset="0"/>
                <a:cs typeface="Verdana" panose="020B0604030504040204" pitchFamily="34" charset="0"/>
              </a:rPr>
              <a:t>Conclusiones </a:t>
            </a:r>
            <a:r>
              <a:rPr lang="es-ES" sz="4000" dirty="0" smtClean="0">
                <a:latin typeface="Verdana" panose="020B0604030504040204" pitchFamily="34" charset="0"/>
                <a:ea typeface="Verdana" panose="020B0604030504040204" pitchFamily="34" charset="0"/>
                <a:cs typeface="Verdana" panose="020B0604030504040204" pitchFamily="34" charset="0"/>
              </a:rPr>
              <a:t>FINALES</a:t>
            </a:r>
            <a:endParaRPr lang="es-ES" sz="40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81014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s-ES" sz="3600" dirty="0">
                <a:latin typeface="Verdana" panose="020B0604030504040204" pitchFamily="34" charset="0"/>
                <a:ea typeface="Verdana" panose="020B0604030504040204" pitchFamily="34" charset="0"/>
                <a:cs typeface="Verdana" panose="020B0604030504040204" pitchFamily="34" charset="0"/>
              </a:rPr>
              <a:t>Conclusiones </a:t>
            </a:r>
            <a:r>
              <a:rPr lang="es-ES" sz="3600" dirty="0" smtClean="0">
                <a:latin typeface="Verdana" panose="020B0604030504040204" pitchFamily="34" charset="0"/>
                <a:ea typeface="Verdana" panose="020B0604030504040204" pitchFamily="34" charset="0"/>
                <a:cs typeface="Verdana" panose="020B0604030504040204" pitchFamily="34" charset="0"/>
              </a:rPr>
              <a:t>FINALES</a:t>
            </a:r>
            <a:endParaRPr lang="es-ES" sz="3600" dirty="0">
              <a:latin typeface="Verdana" panose="020B0604030504040204" pitchFamily="34" charset="0"/>
              <a:ea typeface="Verdana" panose="020B0604030504040204" pitchFamily="34" charset="0"/>
              <a:cs typeface="Verdana" panose="020B0604030504040204" pitchFamily="34" charset="0"/>
            </a:endParaRPr>
          </a:p>
        </p:txBody>
      </p:sp>
      <p:sp>
        <p:nvSpPr>
          <p:cNvPr id="3" name="CuadroTexto 2"/>
          <p:cNvSpPr txBox="1"/>
          <p:nvPr/>
        </p:nvSpPr>
        <p:spPr>
          <a:xfrm>
            <a:off x="1755058" y="2207982"/>
            <a:ext cx="6164825" cy="3323987"/>
          </a:xfrm>
          <a:prstGeom prst="rect">
            <a:avLst/>
          </a:prstGeom>
          <a:noFill/>
        </p:spPr>
        <p:txBody>
          <a:bodyPr wrap="square" rtlCol="0">
            <a:spAutoFit/>
          </a:bodyPr>
          <a:lstStyle/>
          <a:p>
            <a:pPr marL="742950" indent="-742950" algn="just">
              <a:spcBef>
                <a:spcPts val="1200"/>
              </a:spcBef>
              <a:buFont typeface="+mj-lt"/>
              <a:buAutoNum type="arabicPeriod"/>
            </a:pPr>
            <a:r>
              <a:rPr lang="es-ES" sz="3600" dirty="0" smtClean="0">
                <a:latin typeface="Verdana" panose="020B0604030504040204" pitchFamily="34" charset="0"/>
                <a:ea typeface="Verdana" panose="020B0604030504040204" pitchFamily="34" charset="0"/>
                <a:cs typeface="Verdana" panose="020B0604030504040204" pitchFamily="34" charset="0"/>
              </a:rPr>
              <a:t>!! Vamos en camino a la Internet de TODO !!</a:t>
            </a:r>
          </a:p>
          <a:p>
            <a:pPr marL="742950" indent="-742950" algn="just">
              <a:spcBef>
                <a:spcPts val="1200"/>
              </a:spcBef>
              <a:buFont typeface="+mj-lt"/>
              <a:buAutoNum type="arabicPeriod"/>
            </a:pPr>
            <a:r>
              <a:rPr lang="es-ES" sz="3600" dirty="0" smtClean="0">
                <a:latin typeface="Verdana" panose="020B0604030504040204" pitchFamily="34" charset="0"/>
                <a:ea typeface="Verdana" panose="020B0604030504040204" pitchFamily="34" charset="0"/>
                <a:cs typeface="Verdana" panose="020B0604030504040204" pitchFamily="34" charset="0"/>
              </a:rPr>
              <a:t>Somos Parte.</a:t>
            </a:r>
          </a:p>
          <a:p>
            <a:pPr marL="742950" indent="-742950" algn="just">
              <a:spcBef>
                <a:spcPts val="1200"/>
              </a:spcBef>
              <a:buFont typeface="+mj-lt"/>
              <a:buAutoNum type="arabicPeriod"/>
            </a:pPr>
            <a:endParaRPr lang="es-ES" sz="3600" dirty="0" smtClean="0">
              <a:latin typeface="Verdana" panose="020B0604030504040204" pitchFamily="34" charset="0"/>
              <a:ea typeface="Verdana" panose="020B0604030504040204" pitchFamily="34" charset="0"/>
              <a:cs typeface="Verdana" panose="020B0604030504040204" pitchFamily="34" charset="0"/>
            </a:endParaRPr>
          </a:p>
          <a:p>
            <a:pPr marL="742950" indent="-742950" algn="just">
              <a:spcBef>
                <a:spcPts val="1200"/>
              </a:spcBef>
              <a:buFont typeface="+mj-lt"/>
              <a:buAutoNum type="arabicPeriod"/>
            </a:pPr>
            <a:endParaRPr lang="es-ES"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700567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s-ES" sz="3600" dirty="0">
                <a:latin typeface="Verdana" panose="020B0604030504040204" pitchFamily="34" charset="0"/>
                <a:ea typeface="Verdana" panose="020B0604030504040204" pitchFamily="34" charset="0"/>
                <a:cs typeface="Verdana" panose="020B0604030504040204" pitchFamily="34" charset="0"/>
              </a:rPr>
              <a:t>Conclusiones </a:t>
            </a:r>
            <a:r>
              <a:rPr lang="es-ES" sz="3600" dirty="0" smtClean="0">
                <a:latin typeface="Verdana" panose="020B0604030504040204" pitchFamily="34" charset="0"/>
                <a:ea typeface="Verdana" panose="020B0604030504040204" pitchFamily="34" charset="0"/>
                <a:cs typeface="Verdana" panose="020B0604030504040204" pitchFamily="34" charset="0"/>
              </a:rPr>
              <a:t>FINALES</a:t>
            </a:r>
            <a:endParaRPr lang="es-ES" sz="3600" dirty="0">
              <a:latin typeface="Verdana" panose="020B0604030504040204" pitchFamily="34" charset="0"/>
              <a:ea typeface="Verdana" panose="020B0604030504040204" pitchFamily="34" charset="0"/>
              <a:cs typeface="Verdana" panose="020B0604030504040204" pitchFamily="34" charset="0"/>
            </a:endParaRPr>
          </a:p>
        </p:txBody>
      </p:sp>
      <p:sp>
        <p:nvSpPr>
          <p:cNvPr id="10" name="3 Rectángulo"/>
          <p:cNvSpPr>
            <a:spLocks noChangeArrowheads="1"/>
          </p:cNvSpPr>
          <p:nvPr/>
        </p:nvSpPr>
        <p:spPr bwMode="auto">
          <a:xfrm>
            <a:off x="752168" y="2214563"/>
            <a:ext cx="8106082" cy="267765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800" dirty="0">
                <a:solidFill>
                  <a:schemeClr val="bg1"/>
                </a:solidFill>
                <a:latin typeface="Verdana" panose="020B0604030504040204" pitchFamily="34" charset="0"/>
              </a:rPr>
              <a:t>La nueva red del futuro abre un mundo de posibilidades pero también representa grandes riesgos. Es evidente que durante los próximos años, el Internet de las Cosas dé forma a una nueva “sociedad de la información” </a:t>
            </a:r>
          </a:p>
        </p:txBody>
      </p:sp>
    </p:spTree>
    <p:extLst>
      <p:ext uri="{BB962C8B-B14F-4D97-AF65-F5344CB8AC3E}">
        <p14:creationId xmlns:p14="http://schemas.microsoft.com/office/powerpoint/2010/main" val="223569341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s-ES" sz="3600" dirty="0">
                <a:latin typeface="Verdana" panose="020B0604030504040204" pitchFamily="34" charset="0"/>
                <a:ea typeface="Verdana" panose="020B0604030504040204" pitchFamily="34" charset="0"/>
                <a:cs typeface="Verdana" panose="020B0604030504040204" pitchFamily="34" charset="0"/>
              </a:rPr>
              <a:t>Conclusiones </a:t>
            </a:r>
            <a:r>
              <a:rPr lang="es-ES" sz="3600" dirty="0" smtClean="0">
                <a:latin typeface="Verdana" panose="020B0604030504040204" pitchFamily="34" charset="0"/>
                <a:ea typeface="Verdana" panose="020B0604030504040204" pitchFamily="34" charset="0"/>
                <a:cs typeface="Verdana" panose="020B0604030504040204" pitchFamily="34" charset="0"/>
              </a:rPr>
              <a:t>FINALES</a:t>
            </a:r>
            <a:endParaRPr lang="es-ES" sz="36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50" y="1209179"/>
            <a:ext cx="8276150" cy="36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6 CuadroTexto"/>
          <p:cNvSpPr txBox="1">
            <a:spLocks noChangeArrowheads="1"/>
          </p:cNvSpPr>
          <p:nvPr/>
        </p:nvSpPr>
        <p:spPr bwMode="auto">
          <a:xfrm>
            <a:off x="2610498" y="5309574"/>
            <a:ext cx="5119039"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b="1" dirty="0"/>
              <a:t>ESTAMOS  </a:t>
            </a:r>
            <a:r>
              <a:rPr lang="es-ES" altLang="es-MX" b="1" dirty="0" smtClean="0"/>
              <a:t>AQUÍ. </a:t>
            </a:r>
            <a:endParaRPr lang="es-ES" altLang="es-MX" b="1" dirty="0"/>
          </a:p>
          <a:p>
            <a:pPr eaLnBrk="1" hangingPunct="1"/>
            <a:r>
              <a:rPr lang="es-ES" altLang="es-MX" b="1" dirty="0"/>
              <a:t>Y Somos cosas inteligentes en la red. </a:t>
            </a:r>
          </a:p>
        </p:txBody>
      </p:sp>
      <p:cxnSp>
        <p:nvCxnSpPr>
          <p:cNvPr id="13" name="8 Conector recto de flecha"/>
          <p:cNvCxnSpPr/>
          <p:nvPr/>
        </p:nvCxnSpPr>
        <p:spPr>
          <a:xfrm flipV="1">
            <a:off x="6327058" y="1426447"/>
            <a:ext cx="2167009" cy="3883127"/>
          </a:xfrm>
          <a:prstGeom prst="straightConnector1">
            <a:avLst/>
          </a:prstGeom>
          <a:ln w="57150" cmpd="sng">
            <a:solidFill>
              <a:schemeClr val="accent6">
                <a:lumMod val="60000"/>
                <a:lumOff val="40000"/>
                <a:alpha val="72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95348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219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300" y="1909690"/>
            <a:ext cx="4239032" cy="270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251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Redes Sociales</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p:cNvSpPr>
            <a:spLocks noChangeArrowheads="1"/>
          </p:cNvSpPr>
          <p:nvPr/>
        </p:nvSpPr>
        <p:spPr bwMode="auto">
          <a:xfrm>
            <a:off x="2438400" y="1754797"/>
            <a:ext cx="617219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400" b="1" dirty="0">
                <a:latin typeface="Verdana" panose="020B0604030504040204" pitchFamily="34" charset="0"/>
              </a:rPr>
              <a:t>2015 -&gt; </a:t>
            </a:r>
            <a:r>
              <a:rPr lang="es-ES" altLang="es-MX" sz="2400" dirty="0">
                <a:latin typeface="Verdana" panose="020B0604030504040204" pitchFamily="34" charset="0"/>
              </a:rPr>
              <a:t>La penetración de los medios sociales supone una media del </a:t>
            </a:r>
            <a:r>
              <a:rPr lang="es-ES" altLang="es-MX" sz="2400" b="1" dirty="0">
                <a:latin typeface="Verdana" panose="020B0604030504040204" pitchFamily="34" charset="0"/>
              </a:rPr>
              <a:t>26%</a:t>
            </a:r>
            <a:r>
              <a:rPr lang="es-ES" altLang="es-MX" sz="2400" dirty="0">
                <a:latin typeface="Verdana" panose="020B0604030504040204" pitchFamily="34" charset="0"/>
              </a:rPr>
              <a:t> , siendo </a:t>
            </a:r>
            <a:r>
              <a:rPr lang="es-ES" altLang="es-MX" sz="2400" dirty="0" err="1">
                <a:latin typeface="Verdana" panose="020B0604030504040204" pitchFamily="34" charset="0"/>
              </a:rPr>
              <a:t>norteamérica</a:t>
            </a:r>
            <a:r>
              <a:rPr lang="es-ES" altLang="es-MX" sz="2400" dirty="0">
                <a:latin typeface="Verdana" panose="020B0604030504040204" pitchFamily="34" charset="0"/>
              </a:rPr>
              <a:t> el máximo exponente con un 50% de cuota de penetración. Por medios sociales, </a:t>
            </a:r>
            <a:r>
              <a:rPr lang="es-ES" altLang="es-MX" sz="2400" b="1" dirty="0">
                <a:latin typeface="Verdana" panose="020B0604030504040204" pitchFamily="34" charset="0"/>
              </a:rPr>
              <a:t>Facebook se coloca en el primer lugar con 1.184 millones de usuarios, </a:t>
            </a:r>
            <a:r>
              <a:rPr lang="es-ES" altLang="es-MX" sz="2400" dirty="0">
                <a:latin typeface="Verdana" panose="020B0604030504040204" pitchFamily="34" charset="0"/>
              </a:rPr>
              <a:t>WhatsApp (400 millones) y Google plus (300 millones). </a:t>
            </a:r>
          </a:p>
        </p:txBody>
      </p:sp>
      <p:sp>
        <p:nvSpPr>
          <p:cNvPr id="9" name="7 Rectángulo"/>
          <p:cNvSpPr/>
          <p:nvPr/>
        </p:nvSpPr>
        <p:spPr>
          <a:xfrm>
            <a:off x="3432175" y="6076950"/>
            <a:ext cx="5572125" cy="230188"/>
          </a:xfrm>
          <a:prstGeom prst="rect">
            <a:avLst/>
          </a:prstGeom>
        </p:spPr>
        <p:txBody>
          <a:bodyPr>
            <a:spAutoFit/>
          </a:bodyPr>
          <a:lstStyle/>
          <a:p>
            <a:pPr>
              <a:defRPr/>
            </a:pPr>
            <a:r>
              <a:rPr lang="es-ES" sz="900" dirty="0">
                <a:solidFill>
                  <a:schemeClr val="bg1">
                    <a:lumMod val="65000"/>
                  </a:schemeClr>
                </a:solidFill>
                <a:latin typeface="Verdana" pitchFamily="34" charset="0"/>
              </a:rPr>
              <a:t>http://www.esmeraldadiazaroca.com/2010/12/como-se-compara-twitter-con-facebook.html</a:t>
            </a:r>
          </a:p>
        </p:txBody>
      </p:sp>
      <p:pic>
        <p:nvPicPr>
          <p:cNvPr id="1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21" y="3429000"/>
            <a:ext cx="903279" cy="88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97" y="1879617"/>
            <a:ext cx="973125" cy="97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25900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p:cNvSpPr/>
          <p:nvPr/>
        </p:nvSpPr>
        <p:spPr>
          <a:xfrm>
            <a:off x="3333750" y="2509118"/>
            <a:ext cx="5467350" cy="1477328"/>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Karen Rose, Scott Eldridge, Lyman Chapin</a:t>
            </a:r>
          </a:p>
          <a:p>
            <a:r>
              <a:rPr lang="es-ES" b="1" dirty="0" smtClean="0">
                <a:latin typeface="Verdana" panose="020B0604030504040204" pitchFamily="34" charset="0"/>
                <a:ea typeface="Verdana" panose="020B0604030504040204" pitchFamily="34" charset="0"/>
                <a:cs typeface="Verdana" panose="020B0604030504040204" pitchFamily="34" charset="0"/>
              </a:rPr>
              <a:t>LA </a:t>
            </a:r>
            <a:r>
              <a:rPr lang="es-ES" b="1" dirty="0">
                <a:latin typeface="Verdana" panose="020B0604030504040204" pitchFamily="34" charset="0"/>
                <a:ea typeface="Verdana" panose="020B0604030504040204" pitchFamily="34" charset="0"/>
                <a:cs typeface="Verdana" panose="020B0604030504040204" pitchFamily="34" charset="0"/>
              </a:rPr>
              <a:t>INTERNET DE LAS COSAS</a:t>
            </a:r>
            <a:r>
              <a:rPr lang="es-ES" dirty="0">
                <a:latin typeface="Verdana" panose="020B0604030504040204" pitchFamily="34" charset="0"/>
                <a:ea typeface="Verdana" panose="020B0604030504040204" pitchFamily="34" charset="0"/>
                <a:cs typeface="Verdana" panose="020B0604030504040204" pitchFamily="34" charset="0"/>
              </a:rPr>
              <a:t>—  UNA BREVE </a:t>
            </a:r>
            <a:r>
              <a:rPr lang="es-ES" dirty="0" smtClean="0">
                <a:latin typeface="Verdana" panose="020B0604030504040204" pitchFamily="34" charset="0"/>
                <a:ea typeface="Verdana" panose="020B0604030504040204" pitchFamily="34" charset="0"/>
                <a:cs typeface="Verdana" panose="020B0604030504040204" pitchFamily="34" charset="0"/>
              </a:rPr>
              <a:t>RESEÑA. Para </a:t>
            </a:r>
            <a:r>
              <a:rPr lang="es-ES" dirty="0">
                <a:latin typeface="Verdana" panose="020B0604030504040204" pitchFamily="34" charset="0"/>
                <a:ea typeface="Verdana" panose="020B0604030504040204" pitchFamily="34" charset="0"/>
                <a:cs typeface="Verdana" panose="020B0604030504040204" pitchFamily="34" charset="0"/>
              </a:rPr>
              <a:t>entender mejor los problemas y desafíos de un mundo más conectado. 2015 Internet </a:t>
            </a:r>
            <a:r>
              <a:rPr lang="es-ES" dirty="0" err="1">
                <a:latin typeface="Verdana" panose="020B0604030504040204" pitchFamily="34" charset="0"/>
                <a:ea typeface="Verdana" panose="020B0604030504040204" pitchFamily="34" charset="0"/>
                <a:cs typeface="Verdana" panose="020B0604030504040204" pitchFamily="34" charset="0"/>
              </a:rPr>
              <a:t>Society</a:t>
            </a:r>
            <a:r>
              <a:rPr lang="es-ES" dirty="0">
                <a:latin typeface="Verdana" panose="020B0604030504040204" pitchFamily="34" charset="0"/>
                <a:ea typeface="Verdana" panose="020B0604030504040204" pitchFamily="34" charset="0"/>
                <a:cs typeface="Verdana" panose="020B0604030504040204" pitchFamily="34" charset="0"/>
              </a:rPr>
              <a:t> (ISOC). </a:t>
            </a:r>
          </a:p>
        </p:txBody>
      </p:sp>
      <p:pic>
        <p:nvPicPr>
          <p:cNvPr id="3" name="Imagen 2"/>
          <p:cNvPicPr>
            <a:picLocks noChangeAspect="1"/>
          </p:cNvPicPr>
          <p:nvPr/>
        </p:nvPicPr>
        <p:blipFill>
          <a:blip r:embed="rId2"/>
          <a:stretch>
            <a:fillRect/>
          </a:stretch>
        </p:blipFill>
        <p:spPr>
          <a:xfrm>
            <a:off x="817768" y="1610287"/>
            <a:ext cx="2188612" cy="3097302"/>
          </a:xfrm>
          <a:prstGeom prst="rect">
            <a:avLst/>
          </a:prstGeom>
          <a:ln>
            <a:solidFill>
              <a:schemeClr val="accent1"/>
            </a:solidFill>
          </a:ln>
        </p:spPr>
      </p:pic>
      <p:sp>
        <p:nvSpPr>
          <p:cNvPr id="9" name="Rectángulo 8"/>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69352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sp>
        <p:nvSpPr>
          <p:cNvPr id="9" name="Rectángulo 8"/>
          <p:cNvSpPr/>
          <p:nvPr/>
        </p:nvSpPr>
        <p:spPr>
          <a:xfrm>
            <a:off x="1150375" y="1345570"/>
            <a:ext cx="7860890" cy="5055230"/>
          </a:xfrm>
          <a:prstGeom prst="rect">
            <a:avLst/>
          </a:prstGeom>
        </p:spPr>
        <p:txBody>
          <a:bodyPr wrap="square">
            <a:spAutoFit/>
          </a:bodyPr>
          <a:lstStyle/>
          <a:p>
            <a:pPr marL="257168" indent="-257168">
              <a:spcBef>
                <a:spcPts val="9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David E. Culler </a:t>
            </a:r>
            <a:r>
              <a:rPr lang="en-US" b="1" dirty="0">
                <a:latin typeface="Verdana" panose="020B0604030504040204" pitchFamily="34" charset="0"/>
                <a:ea typeface="Verdana" panose="020B0604030504040204" pitchFamily="34" charset="0"/>
                <a:cs typeface="Verdana" panose="020B0604030504040204" pitchFamily="34" charset="0"/>
              </a:rPr>
              <a:t>- The Internet of Every Thing - steps toward sustainability CWSN Keynote, Sept. 26, 2011. </a:t>
            </a:r>
            <a:r>
              <a:rPr lang="en-US" dirty="0">
                <a:latin typeface="Verdana" panose="020B0604030504040204" pitchFamily="34" charset="0"/>
                <a:ea typeface="Verdana" panose="020B0604030504040204" pitchFamily="34" charset="0"/>
                <a:cs typeface="Verdana" panose="020B0604030504040204" pitchFamily="34" charset="0"/>
                <a:hlinkClick r:id="rId2"/>
              </a:rPr>
              <a:t>http://people.eecs.berkeley.edu/~culler/talks/Culler-CWSN.pptx</a:t>
            </a:r>
            <a:endParaRPr lang="en-US" dirty="0">
              <a:latin typeface="Verdana" panose="020B0604030504040204" pitchFamily="34" charset="0"/>
              <a:ea typeface="Verdana" panose="020B0604030504040204" pitchFamily="34" charset="0"/>
              <a:cs typeface="Verdana" panose="020B0604030504040204" pitchFamily="34" charset="0"/>
            </a:endParaRPr>
          </a:p>
          <a:p>
            <a:pPr marL="257168" indent="-257168">
              <a:spcBef>
                <a:spcPts val="9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Pradeep Singh</a:t>
            </a:r>
            <a:r>
              <a:rPr lang="en-US"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Application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Protocols</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for</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IoT</a:t>
            </a:r>
            <a:r>
              <a:rPr lang="es-MX" b="1" dirty="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hlinkClick r:id="rId3"/>
              </a:rPr>
              <a:t>https://iotbytes.wordpress.com</a:t>
            </a:r>
            <a:r>
              <a:rPr lang="en-US" i="1" dirty="0">
                <a:latin typeface="Verdana" panose="020B0604030504040204" pitchFamily="34" charset="0"/>
                <a:ea typeface="Verdana" panose="020B0604030504040204" pitchFamily="34" charset="0"/>
                <a:cs typeface="Verdana" panose="020B0604030504040204" pitchFamily="34" charset="0"/>
              </a:rPr>
              <a:t> | 9th May 2016 </a:t>
            </a:r>
            <a:r>
              <a:rPr lang="es-MX" dirty="0">
                <a:latin typeface="Verdana" panose="020B0604030504040204" pitchFamily="34" charset="0"/>
                <a:ea typeface="Verdana" panose="020B0604030504040204" pitchFamily="34" charset="0"/>
                <a:cs typeface="Verdana" panose="020B0604030504040204" pitchFamily="34" charset="0"/>
              </a:rPr>
              <a:t>/</a:t>
            </a:r>
          </a:p>
          <a:p>
            <a:pPr marL="257168" indent="-257168">
              <a:spcBef>
                <a:spcPts val="900"/>
              </a:spcBef>
              <a:buFont typeface="Wingdings" panose="05000000000000000000" pitchFamily="2" charset="2"/>
              <a:buChar char="q"/>
            </a:pPr>
            <a:r>
              <a:rPr lang="en-US" b="1" dirty="0" err="1">
                <a:latin typeface="Verdana" panose="020B0604030504040204" pitchFamily="34" charset="0"/>
                <a:ea typeface="Verdana" panose="020B0604030504040204" pitchFamily="34" charset="0"/>
                <a:cs typeface="Verdana" panose="020B0604030504040204" pitchFamily="34" charset="0"/>
              </a:rPr>
              <a:t>Ronak</a:t>
            </a:r>
            <a:r>
              <a:rPr lang="en-US" b="1" dirty="0">
                <a:latin typeface="Verdana" panose="020B0604030504040204" pitchFamily="34" charset="0"/>
                <a:ea typeface="Verdana" panose="020B0604030504040204" pitchFamily="34" charset="0"/>
                <a:cs typeface="Verdana" panose="020B0604030504040204" pitchFamily="34" charset="0"/>
              </a:rPr>
              <a:t> Sutaria </a:t>
            </a:r>
            <a:r>
              <a:rPr lang="en-US" dirty="0">
                <a:latin typeface="Verdana" panose="020B0604030504040204" pitchFamily="34" charset="0"/>
                <a:ea typeface="Verdana" panose="020B0604030504040204" pitchFamily="34" charset="0"/>
                <a:cs typeface="Verdana" panose="020B0604030504040204" pitchFamily="34" charset="0"/>
              </a:rPr>
              <a:t>and </a:t>
            </a:r>
            <a:r>
              <a:rPr lang="en-US" dirty="0" err="1">
                <a:latin typeface="Verdana" panose="020B0604030504040204" pitchFamily="34" charset="0"/>
                <a:ea typeface="Verdana" panose="020B0604030504040204" pitchFamily="34" charset="0"/>
                <a:cs typeface="Verdana" panose="020B0604030504040204" pitchFamily="34" charset="0"/>
                <a:hlinkClick r:id="rId4"/>
              </a:rPr>
              <a:t>Raghunath</a:t>
            </a:r>
            <a:r>
              <a:rPr lang="en-US" dirty="0">
                <a:latin typeface="Verdana" panose="020B0604030504040204" pitchFamily="34" charset="0"/>
                <a:ea typeface="Verdana" panose="020B0604030504040204" pitchFamily="34" charset="0"/>
                <a:cs typeface="Verdana" panose="020B0604030504040204" pitchFamily="34" charset="0"/>
                <a:hlinkClick r:id="rId4"/>
              </a:rPr>
              <a:t> </a:t>
            </a:r>
            <a:r>
              <a:rPr lang="en-US" dirty="0" err="1">
                <a:latin typeface="Verdana" panose="020B0604030504040204" pitchFamily="34" charset="0"/>
                <a:ea typeface="Verdana" panose="020B0604030504040204" pitchFamily="34" charset="0"/>
                <a:cs typeface="Verdana" panose="020B0604030504040204" pitchFamily="34" charset="0"/>
                <a:hlinkClick r:id="rId4"/>
              </a:rPr>
              <a:t>Govindachari</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a:t>
            </a:r>
            <a:r>
              <a:rPr lang="en-US" dirty="0" err="1" smtClean="0">
                <a:latin typeface="Verdana" panose="020B0604030504040204" pitchFamily="34" charset="0"/>
                <a:ea typeface="Verdana" panose="020B0604030504040204" pitchFamily="34" charset="0"/>
                <a:cs typeface="Verdana" panose="020B0604030504040204" pitchFamily="34" charset="0"/>
                <a:hlinkClick r:id="rId5"/>
              </a:rPr>
              <a:t>Mindtree</a:t>
            </a:r>
            <a:r>
              <a:rPr lang="en-US" dirty="0" smtClean="0">
                <a:latin typeface="Verdana" panose="020B0604030504040204" pitchFamily="34" charset="0"/>
                <a:ea typeface="Verdana" panose="020B0604030504040204" pitchFamily="34" charset="0"/>
                <a:cs typeface="Verdana" panose="020B0604030504040204" pitchFamily="34" charset="0"/>
                <a:hlinkClick r:id="rId5"/>
              </a:rPr>
              <a:t> Labs</a:t>
            </a:r>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in "Making sense of interoperability: Protocols and Standardization initiatives in IOT”. </a:t>
            </a:r>
          </a:p>
          <a:p>
            <a:pPr marL="257168" indent="-257168">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EU Butler Project </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Communication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Issues</a:t>
            </a:r>
            <a:r>
              <a:rPr lang="es-MX" b="1" dirty="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hlinkClick r:id="rId6"/>
              </a:rPr>
              <a:t>http://www.slideshare.net/butler-iot/butler-project-overview-13603599</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spcBef>
                <a:spcPts val="9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hlinkClick r:id="rId7"/>
              </a:rPr>
              <a:t>http://postscapes.com/javascript-and-the-internet-of-things</a:t>
            </a:r>
            <a:endParaRPr lang="en-US" dirty="0">
              <a:latin typeface="Verdana" panose="020B0604030504040204" pitchFamily="34" charset="0"/>
              <a:ea typeface="Verdana" panose="020B0604030504040204" pitchFamily="34" charset="0"/>
              <a:cs typeface="Verdana" panose="020B0604030504040204" pitchFamily="34" charset="0"/>
            </a:endParaRPr>
          </a:p>
          <a:p>
            <a:pPr marL="257168" indent="-257168">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hlinkClick r:id="rId8"/>
              </a:rPr>
              <a:t>http://postscapes.com/internet-of-things-software-guide</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hlinkClick r:id="rId9"/>
              </a:rPr>
              <a:t>http://</a:t>
            </a:r>
            <a:r>
              <a:rPr lang="es-MX" dirty="0" smtClean="0">
                <a:latin typeface="Verdana" panose="020B0604030504040204" pitchFamily="34" charset="0"/>
                <a:ea typeface="Verdana" panose="020B0604030504040204" pitchFamily="34" charset="0"/>
                <a:cs typeface="Verdana" panose="020B0604030504040204" pitchFamily="34" charset="0"/>
                <a:hlinkClick r:id="rId9"/>
              </a:rPr>
              <a:t>en.wikipedia.org/wiki/Representational_state_transfer</a:t>
            </a:r>
            <a:r>
              <a:rPr lang="es-MX" dirty="0" smtClean="0">
                <a:latin typeface="Verdana" panose="020B0604030504040204" pitchFamily="34" charset="0"/>
                <a:ea typeface="Verdana" panose="020B0604030504040204" pitchFamily="34" charset="0"/>
                <a:cs typeface="Verdana" panose="020B0604030504040204" pitchFamily="34" charset="0"/>
              </a:rPr>
              <a:t> </a:t>
            </a:r>
            <a:endParaRPr lang="en-US" b="1" dirty="0">
              <a:latin typeface="Verdana" panose="020B0604030504040204" pitchFamily="34" charset="0"/>
              <a:ea typeface="Verdana" panose="020B0604030504040204" pitchFamily="34" charset="0"/>
              <a:cs typeface="Verdana" panose="020B0604030504040204" pitchFamily="34" charset="0"/>
            </a:endParaRPr>
          </a:p>
          <a:p>
            <a:pPr>
              <a:spcBef>
                <a:spcPts val="900"/>
              </a:spcBef>
            </a:pPr>
            <a:endParaRPr lang="es-MX"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96239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ángulo 10"/>
          <p:cNvSpPr/>
          <p:nvPr/>
        </p:nvSpPr>
        <p:spPr>
          <a:xfrm>
            <a:off x="976583" y="1168811"/>
            <a:ext cx="7824517" cy="4985980"/>
          </a:xfrm>
          <a:prstGeom prst="rect">
            <a:avLst/>
          </a:prstGeom>
        </p:spPr>
        <p:txBody>
          <a:bodyPr wrap="square">
            <a:spAutoFit/>
          </a:bodyPr>
          <a:lstStyle/>
          <a:p>
            <a:pPr marL="257168" indent="-257168" algn="just">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Luis Pulido García-Duarte. </a:t>
            </a:r>
            <a:r>
              <a:rPr lang="es-MX" b="1" dirty="0">
                <a:latin typeface="Verdana" panose="020B0604030504040204" pitchFamily="34" charset="0"/>
                <a:ea typeface="Verdana" panose="020B0604030504040204" pitchFamily="34" charset="0"/>
                <a:cs typeface="Verdana" panose="020B0604030504040204" pitchFamily="34" charset="0"/>
              </a:rPr>
              <a:t>Diseño, desarrollo e implementación de un protocolo de comunicaciones entre sensores en red y computadores. </a:t>
            </a:r>
            <a:r>
              <a:rPr lang="es-MX" dirty="0">
                <a:latin typeface="Verdana" panose="020B0604030504040204" pitchFamily="34" charset="0"/>
                <a:ea typeface="Verdana" panose="020B0604030504040204" pitchFamily="34" charset="0"/>
                <a:cs typeface="Verdana" panose="020B0604030504040204" pitchFamily="34" charset="0"/>
              </a:rPr>
              <a:t>Universidad Autónoma de </a:t>
            </a:r>
            <a:r>
              <a:rPr lang="es-MX" dirty="0" smtClean="0">
                <a:latin typeface="Verdana" panose="020B0604030504040204" pitchFamily="34" charset="0"/>
                <a:ea typeface="Verdana" panose="020B0604030504040204" pitchFamily="34" charset="0"/>
                <a:cs typeface="Verdana" panose="020B0604030504040204" pitchFamily="34" charset="0"/>
              </a:rPr>
              <a:t>Madrid. </a:t>
            </a:r>
            <a:r>
              <a:rPr lang="es-MX" dirty="0">
                <a:latin typeface="Verdana" panose="020B0604030504040204" pitchFamily="34" charset="0"/>
                <a:ea typeface="Verdana" panose="020B0604030504040204" pitchFamily="34" charset="0"/>
                <a:cs typeface="Verdana" panose="020B0604030504040204" pitchFamily="34" charset="0"/>
              </a:rPr>
              <a:t>Julio de 2016  </a:t>
            </a:r>
          </a:p>
          <a:p>
            <a:pPr marL="257168" indent="-257168" algn="just">
              <a:spcBef>
                <a:spcPts val="900"/>
              </a:spcBef>
              <a:buFont typeface="Wingdings" panose="05000000000000000000" pitchFamily="2" charset="2"/>
              <a:buChar char="q"/>
            </a:pPr>
            <a:r>
              <a:rPr lang="es-MX" dirty="0" smtClean="0">
                <a:latin typeface="Verdana" panose="020B0604030504040204" pitchFamily="34" charset="0"/>
                <a:ea typeface="Verdana" panose="020B0604030504040204" pitchFamily="34" charset="0"/>
                <a:cs typeface="Verdana" panose="020B0604030504040204" pitchFamily="34" charset="0"/>
              </a:rPr>
              <a:t>http</a:t>
            </a:r>
            <a:r>
              <a:rPr lang="es-MX" dirty="0">
                <a:latin typeface="Verdana" panose="020B0604030504040204" pitchFamily="34" charset="0"/>
                <a:ea typeface="Verdana" panose="020B0604030504040204" pitchFamily="34" charset="0"/>
                <a:cs typeface="Verdana" panose="020B0604030504040204" pitchFamily="34" charset="0"/>
              </a:rPr>
              <a:t>://</a:t>
            </a:r>
            <a:r>
              <a:rPr lang="es-MX" dirty="0" smtClean="0">
                <a:latin typeface="Verdana" panose="020B0604030504040204" pitchFamily="34" charset="0"/>
                <a:ea typeface="Verdana" panose="020B0604030504040204" pitchFamily="34" charset="0"/>
                <a:cs typeface="Verdana" panose="020B0604030504040204" pitchFamily="34" charset="0"/>
              </a:rPr>
              <a:t>websocket.org/Eshwar </a:t>
            </a:r>
            <a:r>
              <a:rPr lang="es-MX" dirty="0" err="1">
                <a:latin typeface="Verdana" panose="020B0604030504040204" pitchFamily="34" charset="0"/>
                <a:ea typeface="Verdana" panose="020B0604030504040204" pitchFamily="34" charset="0"/>
                <a:cs typeface="Verdana" panose="020B0604030504040204" pitchFamily="34" charset="0"/>
              </a:rPr>
              <a:t>Pittampalli</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Ph.D</a:t>
            </a:r>
            <a:r>
              <a:rPr lang="es-MX" dirty="0">
                <a:latin typeface="Verdana" panose="020B0604030504040204" pitchFamily="34" charset="0"/>
                <a:ea typeface="Verdana" panose="020B0604030504040204" pitchFamily="34" charset="0"/>
                <a:cs typeface="Verdana" panose="020B0604030504040204" pitchFamily="34" charset="0"/>
              </a:rPr>
              <a:t>. Director, </a:t>
            </a:r>
            <a:r>
              <a:rPr lang="es-MX" dirty="0" err="1">
                <a:latin typeface="Verdana" panose="020B0604030504040204" pitchFamily="34" charset="0"/>
                <a:ea typeface="Verdana" panose="020B0604030504040204" pitchFamily="34" charset="0"/>
                <a:cs typeface="Verdana" panose="020B0604030504040204" pitchFamily="34" charset="0"/>
              </a:rPr>
              <a:t>Market</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Development</a:t>
            </a:r>
            <a:r>
              <a:rPr lang="es-MX" dirty="0">
                <a:latin typeface="Verdana" panose="020B0604030504040204" pitchFamily="34" charset="0"/>
                <a:ea typeface="Verdana" panose="020B0604030504040204" pitchFamily="34" charset="0"/>
                <a:cs typeface="Verdana" panose="020B0604030504040204" pitchFamily="34" charset="0"/>
              </a:rPr>
              <a:t> Open Mobile Alliance (OMA). </a:t>
            </a:r>
            <a:r>
              <a:rPr lang="es-MX" b="1" dirty="0">
                <a:latin typeface="Verdana" panose="020B0604030504040204" pitchFamily="34" charset="0"/>
                <a:ea typeface="Verdana" panose="020B0604030504040204" pitchFamily="34" charset="0"/>
                <a:cs typeface="Verdana" panose="020B0604030504040204" pitchFamily="34" charset="0"/>
              </a:rPr>
              <a:t>M2M </a:t>
            </a:r>
            <a:r>
              <a:rPr lang="es-MX" b="1" dirty="0" err="1">
                <a:latin typeface="Verdana" panose="020B0604030504040204" pitchFamily="34" charset="0"/>
                <a:ea typeface="Verdana" panose="020B0604030504040204" pitchFamily="34" charset="0"/>
                <a:cs typeface="Verdana" panose="020B0604030504040204" pitchFamily="34" charset="0"/>
              </a:rPr>
              <a:t>Activation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Provisioning</a:t>
            </a:r>
            <a:r>
              <a:rPr lang="es-MX" b="1" dirty="0">
                <a:latin typeface="Verdana" panose="020B0604030504040204" pitchFamily="34" charset="0"/>
                <a:ea typeface="Verdana" panose="020B0604030504040204" pitchFamily="34" charset="0"/>
                <a:cs typeface="Verdana" panose="020B0604030504040204" pitchFamily="34" charset="0"/>
              </a:rPr>
              <a:t> and </a:t>
            </a:r>
            <a:r>
              <a:rPr lang="es-MX" b="1" dirty="0" err="1">
                <a:latin typeface="Verdana" panose="020B0604030504040204" pitchFamily="34" charset="0"/>
                <a:ea typeface="Verdana" panose="020B0604030504040204" pitchFamily="34" charset="0"/>
                <a:cs typeface="Verdana" panose="020B0604030504040204" pitchFamily="34" charset="0"/>
              </a:rPr>
              <a:t>Device</a:t>
            </a:r>
            <a:r>
              <a:rPr lang="es-MX" b="1" dirty="0">
                <a:latin typeface="Verdana" panose="020B0604030504040204" pitchFamily="34" charset="0"/>
                <a:ea typeface="Verdana" panose="020B0604030504040204" pitchFamily="34" charset="0"/>
                <a:cs typeface="Verdana" panose="020B0604030504040204" pitchFamily="34" charset="0"/>
              </a:rPr>
              <a:t> Management</a:t>
            </a:r>
          </a:p>
          <a:p>
            <a:pPr marL="257168" indent="-257168" algn="just">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hlinkClick r:id="rId3"/>
              </a:rPr>
              <a:t>Rubén Sánchez</a:t>
            </a:r>
            <a:r>
              <a:rPr lang="es-MX" dirty="0">
                <a:latin typeface="Verdana" panose="020B0604030504040204" pitchFamily="34" charset="0"/>
                <a:ea typeface="Verdana" panose="020B0604030504040204" pitchFamily="34" charset="0"/>
                <a:cs typeface="Verdana" panose="020B0604030504040204" pitchFamily="34" charset="0"/>
              </a:rPr>
              <a:t>. </a:t>
            </a:r>
            <a:r>
              <a:rPr lang="es-MX" b="1" dirty="0">
                <a:latin typeface="Verdana" panose="020B0604030504040204" pitchFamily="34" charset="0"/>
                <a:ea typeface="Verdana" panose="020B0604030504040204" pitchFamily="34" charset="0"/>
                <a:cs typeface="Verdana" panose="020B0604030504040204" pitchFamily="34" charset="0"/>
              </a:rPr>
              <a:t>Sensor de nivel de agua con ESP8266. </a:t>
            </a:r>
            <a:r>
              <a:rPr lang="es-MX" dirty="0">
                <a:latin typeface="Verdana" panose="020B0604030504040204" pitchFamily="34" charset="0"/>
                <a:ea typeface="Verdana" panose="020B0604030504040204" pitchFamily="34" charset="0"/>
                <a:cs typeface="Verdana" panose="020B0604030504040204" pitchFamily="34" charset="0"/>
                <a:hlinkClick r:id="rId3"/>
              </a:rPr>
              <a:t>https://rubensm.com/</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Bef>
                <a:spcPts val="900"/>
              </a:spcBef>
              <a:buFont typeface="Wingdings" panose="05000000000000000000" pitchFamily="2" charset="2"/>
              <a:buChar char="q"/>
            </a:pPr>
            <a:r>
              <a:rPr lang="de-DE" dirty="0">
                <a:latin typeface="Verdana" panose="020B0604030504040204" pitchFamily="34" charset="0"/>
                <a:ea typeface="Verdana" panose="020B0604030504040204" pitchFamily="34" charset="0"/>
                <a:cs typeface="Verdana" panose="020B0604030504040204" pitchFamily="34" charset="0"/>
              </a:rPr>
              <a:t>Sven Bendel, Thomas Springer, Daniel Schuster, Alexander Schill</a:t>
            </a:r>
            <a:r>
              <a:rPr lang="de-DE" b="1"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Ralf</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Ackermann</a:t>
            </a:r>
            <a:r>
              <a:rPr lang="es-MX" dirty="0">
                <a:latin typeface="Verdana" panose="020B0604030504040204" pitchFamily="34" charset="0"/>
                <a:ea typeface="Verdana" panose="020B0604030504040204" pitchFamily="34" charset="0"/>
                <a:cs typeface="Verdana" panose="020B0604030504040204" pitchFamily="34" charset="0"/>
              </a:rPr>
              <a:t>, Michael </a:t>
            </a:r>
            <a:r>
              <a:rPr lang="es-MX" dirty="0" err="1">
                <a:latin typeface="Verdana" panose="020B0604030504040204" pitchFamily="34" charset="0"/>
                <a:ea typeface="Verdana" panose="020B0604030504040204" pitchFamily="34" charset="0"/>
                <a:cs typeface="Verdana" panose="020B0604030504040204" pitchFamily="34" charset="0"/>
              </a:rPr>
              <a:t>Ameling</a:t>
            </a:r>
            <a:r>
              <a:rPr lang="es-MX" dirty="0">
                <a:latin typeface="Verdana" panose="020B0604030504040204" pitchFamily="34" charset="0"/>
                <a:ea typeface="Verdana" panose="020B0604030504040204" pitchFamily="34" charset="0"/>
                <a:cs typeface="Verdana" panose="020B0604030504040204" pitchFamily="34" charset="0"/>
              </a:rPr>
              <a:t>.</a:t>
            </a:r>
            <a:r>
              <a:rPr lang="de-DE" b="1" dirty="0">
                <a:latin typeface="Verdana" panose="020B0604030504040204" pitchFamily="34" charset="0"/>
                <a:ea typeface="Verdana" panose="020B0604030504040204" pitchFamily="34" charset="0"/>
                <a:cs typeface="Verdana" panose="020B0604030504040204" pitchFamily="34" charset="0"/>
              </a:rPr>
              <a:t> </a:t>
            </a:r>
            <a:r>
              <a:rPr lang="es-MX" b="1" dirty="0">
                <a:latin typeface="Verdana" panose="020B0604030504040204" pitchFamily="34" charset="0"/>
                <a:ea typeface="Verdana" panose="020B0604030504040204" pitchFamily="34" charset="0"/>
                <a:cs typeface="Verdana" panose="020B0604030504040204" pitchFamily="34" charset="0"/>
              </a:rPr>
              <a:t>A </a:t>
            </a:r>
            <a:r>
              <a:rPr lang="es-MX" b="1" dirty="0" err="1">
                <a:latin typeface="Verdana" panose="020B0604030504040204" pitchFamily="34" charset="0"/>
                <a:ea typeface="Verdana" panose="020B0604030504040204" pitchFamily="34" charset="0"/>
                <a:cs typeface="Verdana" panose="020B0604030504040204" pitchFamily="34" charset="0"/>
              </a:rPr>
              <a:t>Service</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Infrastructure</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for</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the</a:t>
            </a:r>
            <a:r>
              <a:rPr lang="es-MX" b="1" dirty="0">
                <a:latin typeface="Verdana" panose="020B0604030504040204" pitchFamily="34" charset="0"/>
                <a:ea typeface="Verdana" panose="020B0604030504040204" pitchFamily="34" charset="0"/>
                <a:cs typeface="Verdana" panose="020B0604030504040204" pitchFamily="34" charset="0"/>
              </a:rPr>
              <a:t> Internet of </a:t>
            </a:r>
            <a:r>
              <a:rPr lang="es-MX" b="1" dirty="0" err="1">
                <a:latin typeface="Verdana" panose="020B0604030504040204" pitchFamily="34" charset="0"/>
                <a:ea typeface="Verdana" panose="020B0604030504040204" pitchFamily="34" charset="0"/>
                <a:cs typeface="Verdana" panose="020B0604030504040204" pitchFamily="34" charset="0"/>
              </a:rPr>
              <a:t>Things</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based</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on</a:t>
            </a:r>
            <a:r>
              <a:rPr lang="es-MX" b="1" dirty="0">
                <a:latin typeface="Verdana" panose="020B0604030504040204" pitchFamily="34" charset="0"/>
                <a:ea typeface="Verdana" panose="020B0604030504040204" pitchFamily="34" charset="0"/>
                <a:cs typeface="Verdana" panose="020B0604030504040204" pitchFamily="34" charset="0"/>
              </a:rPr>
              <a:t> XMPP. </a:t>
            </a:r>
            <a:r>
              <a:rPr lang="es-MX" dirty="0" err="1">
                <a:latin typeface="Verdana" panose="020B0604030504040204" pitchFamily="34" charset="0"/>
                <a:ea typeface="Verdana" panose="020B0604030504040204" pitchFamily="34" charset="0"/>
                <a:cs typeface="Verdana" panose="020B0604030504040204" pitchFamily="34" charset="0"/>
              </a:rPr>
              <a:t>Work</a:t>
            </a:r>
            <a:r>
              <a:rPr lang="es-MX" dirty="0">
                <a:latin typeface="Verdana" panose="020B0604030504040204" pitchFamily="34" charset="0"/>
                <a:ea typeface="Verdana" panose="020B0604030504040204" pitchFamily="34" charset="0"/>
                <a:cs typeface="Verdana" panose="020B0604030504040204" pitchFamily="34" charset="0"/>
              </a:rPr>
              <a:t> in </a:t>
            </a:r>
            <a:r>
              <a:rPr lang="es-MX" dirty="0" err="1">
                <a:latin typeface="Verdana" panose="020B0604030504040204" pitchFamily="34" charset="0"/>
                <a:ea typeface="Verdana" panose="020B0604030504040204" pitchFamily="34" charset="0"/>
                <a:cs typeface="Verdana" panose="020B0604030504040204" pitchFamily="34" charset="0"/>
              </a:rPr>
              <a:t>Progress</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session</a:t>
            </a:r>
            <a:r>
              <a:rPr lang="es-MX" dirty="0">
                <a:latin typeface="Verdana" panose="020B0604030504040204" pitchFamily="34" charset="0"/>
                <a:ea typeface="Verdana" panose="020B0604030504040204" pitchFamily="34" charset="0"/>
                <a:cs typeface="Verdana" panose="020B0604030504040204" pitchFamily="34" charset="0"/>
              </a:rPr>
              <a:t> at </a:t>
            </a:r>
            <a:r>
              <a:rPr lang="es-MX" dirty="0" err="1">
                <a:latin typeface="Verdana" panose="020B0604030504040204" pitchFamily="34" charset="0"/>
                <a:ea typeface="Verdana" panose="020B0604030504040204" pitchFamily="34" charset="0"/>
                <a:cs typeface="Verdana" panose="020B0604030504040204" pitchFamily="34" charset="0"/>
              </a:rPr>
              <a:t>PerCom</a:t>
            </a:r>
            <a:r>
              <a:rPr lang="es-MX" dirty="0">
                <a:latin typeface="Verdana" panose="020B0604030504040204" pitchFamily="34" charset="0"/>
                <a:ea typeface="Verdana" panose="020B0604030504040204" pitchFamily="34" charset="0"/>
                <a:cs typeface="Verdana" panose="020B0604030504040204" pitchFamily="34" charset="0"/>
              </a:rPr>
              <a:t> 2013, San Diego (19 </a:t>
            </a:r>
            <a:r>
              <a:rPr lang="es-MX" dirty="0" err="1">
                <a:latin typeface="Verdana" panose="020B0604030504040204" pitchFamily="34" charset="0"/>
                <a:ea typeface="Verdana" panose="020B0604030504040204" pitchFamily="34" charset="0"/>
                <a:cs typeface="Verdana" panose="020B0604030504040204" pitchFamily="34" charset="0"/>
              </a:rPr>
              <a:t>March</a:t>
            </a:r>
            <a:r>
              <a:rPr lang="es-MX" dirty="0">
                <a:latin typeface="Verdana" panose="020B0604030504040204" pitchFamily="34" charset="0"/>
                <a:ea typeface="Verdana" panose="020B0604030504040204" pitchFamily="34" charset="0"/>
                <a:cs typeface="Verdana" panose="020B0604030504040204" pitchFamily="34" charset="0"/>
              </a:rPr>
              <a:t> 2013).</a:t>
            </a:r>
          </a:p>
          <a:p>
            <a:pPr marL="257168" indent="-257168" algn="just">
              <a:spcBef>
                <a:spcPts val="900"/>
              </a:spcBef>
              <a:buFont typeface="Wingdings" panose="05000000000000000000" pitchFamily="2" charset="2"/>
              <a:buChar char="q"/>
            </a:pPr>
            <a:r>
              <a:rPr lang="es-ES" b="1" dirty="0">
                <a:latin typeface="Verdana" panose="020B0604030504040204" pitchFamily="34" charset="0"/>
                <a:ea typeface="Verdana" panose="020B0604030504040204" pitchFamily="34" charset="0"/>
                <a:cs typeface="Verdana" panose="020B0604030504040204" pitchFamily="34" charset="0"/>
              </a:rPr>
              <a:t>Simple </a:t>
            </a:r>
            <a:r>
              <a:rPr lang="es-ES" b="1" dirty="0" err="1">
                <a:latin typeface="Verdana" panose="020B0604030504040204" pitchFamily="34" charset="0"/>
                <a:ea typeface="Verdana" panose="020B0604030504040204" pitchFamily="34" charset="0"/>
                <a:cs typeface="Verdana" panose="020B0604030504040204" pitchFamily="34" charset="0"/>
              </a:rPr>
              <a:t>Object</a:t>
            </a:r>
            <a:r>
              <a:rPr lang="es-ES" b="1" dirty="0">
                <a:latin typeface="Verdana" panose="020B0604030504040204" pitchFamily="34" charset="0"/>
                <a:ea typeface="Verdana" panose="020B0604030504040204" pitchFamily="34" charset="0"/>
                <a:cs typeface="Verdana" panose="020B0604030504040204" pitchFamily="34" charset="0"/>
              </a:rPr>
              <a:t> Access </a:t>
            </a:r>
            <a:r>
              <a:rPr lang="es-ES" b="1" dirty="0" err="1">
                <a:latin typeface="Verdana" panose="020B0604030504040204" pitchFamily="34" charset="0"/>
                <a:ea typeface="Verdana" panose="020B0604030504040204" pitchFamily="34" charset="0"/>
                <a:cs typeface="Verdana" panose="020B0604030504040204" pitchFamily="34" charset="0"/>
              </a:rPr>
              <a:t>Protocol</a:t>
            </a:r>
            <a:r>
              <a:rPr lang="es-ES" b="1" dirty="0">
                <a:latin typeface="Verdana" panose="020B0604030504040204" pitchFamily="34" charset="0"/>
                <a:ea typeface="Verdana" panose="020B0604030504040204" pitchFamily="34" charset="0"/>
                <a:cs typeface="Verdana" panose="020B0604030504040204" pitchFamily="34" charset="0"/>
              </a:rPr>
              <a:t>. </a:t>
            </a:r>
            <a:r>
              <a:rPr lang="es-ES" u="sng" dirty="0">
                <a:latin typeface="Verdana" panose="020B0604030504040204" pitchFamily="34" charset="0"/>
                <a:ea typeface="Verdana" panose="020B0604030504040204" pitchFamily="34" charset="0"/>
                <a:cs typeface="Verdana" panose="020B0604030504040204" pitchFamily="34" charset="0"/>
                <a:hlinkClick r:id="rId4"/>
              </a:rPr>
              <a:t>https://es.wikipedia.org/wiki/Simple_Object_Access_Protocol</a:t>
            </a:r>
            <a:endParaRPr lang="es-MX"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9210628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8"/>
          <p:cNvSpPr/>
          <p:nvPr/>
        </p:nvSpPr>
        <p:spPr>
          <a:xfrm>
            <a:off x="1308100" y="1441966"/>
            <a:ext cx="7383433" cy="4431983"/>
          </a:xfrm>
          <a:prstGeom prst="rect">
            <a:avLst/>
          </a:prstGeom>
        </p:spPr>
        <p:txBody>
          <a:bodyPr wrap="square">
            <a:spAutoFit/>
          </a:bodyPr>
          <a:lstStyle/>
          <a:p>
            <a:pPr marL="257168" indent="-257168">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hlinkClick r:id="rId3"/>
              </a:rPr>
              <a:t>http://websocket.org/</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Bef>
                <a:spcPts val="900"/>
              </a:spcBef>
              <a:buFont typeface="Wingdings" panose="05000000000000000000" pitchFamily="2" charset="2"/>
              <a:buChar char="q"/>
            </a:pPr>
            <a:r>
              <a:rPr lang="es-MX" dirty="0" err="1">
                <a:latin typeface="Verdana" panose="020B0604030504040204" pitchFamily="34" charset="0"/>
                <a:ea typeface="Verdana" panose="020B0604030504040204" pitchFamily="34" charset="0"/>
                <a:cs typeface="Verdana" panose="020B0604030504040204" pitchFamily="34" charset="0"/>
              </a:rPr>
              <a:t>Eshwar</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Pittampalli</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Ph.D</a:t>
            </a:r>
            <a:r>
              <a:rPr lang="es-MX" dirty="0">
                <a:latin typeface="Verdana" panose="020B0604030504040204" pitchFamily="34" charset="0"/>
                <a:ea typeface="Verdana" panose="020B0604030504040204" pitchFamily="34" charset="0"/>
                <a:cs typeface="Verdana" panose="020B0604030504040204" pitchFamily="34" charset="0"/>
              </a:rPr>
              <a:t>. Director, </a:t>
            </a:r>
            <a:r>
              <a:rPr lang="es-MX" dirty="0" err="1">
                <a:latin typeface="Verdana" panose="020B0604030504040204" pitchFamily="34" charset="0"/>
                <a:ea typeface="Verdana" panose="020B0604030504040204" pitchFamily="34" charset="0"/>
                <a:cs typeface="Verdana" panose="020B0604030504040204" pitchFamily="34" charset="0"/>
              </a:rPr>
              <a:t>Market</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Development</a:t>
            </a:r>
            <a:r>
              <a:rPr lang="es-MX" dirty="0">
                <a:latin typeface="Verdana" panose="020B0604030504040204" pitchFamily="34" charset="0"/>
                <a:ea typeface="Verdana" panose="020B0604030504040204" pitchFamily="34" charset="0"/>
                <a:cs typeface="Verdana" panose="020B0604030504040204" pitchFamily="34" charset="0"/>
              </a:rPr>
              <a:t> Open Mobile Alliance (OMA). </a:t>
            </a:r>
            <a:r>
              <a:rPr lang="es-MX" b="1" dirty="0">
                <a:latin typeface="Verdana" panose="020B0604030504040204" pitchFamily="34" charset="0"/>
                <a:ea typeface="Verdana" panose="020B0604030504040204" pitchFamily="34" charset="0"/>
                <a:cs typeface="Verdana" panose="020B0604030504040204" pitchFamily="34" charset="0"/>
              </a:rPr>
              <a:t>M2M </a:t>
            </a:r>
            <a:r>
              <a:rPr lang="es-MX" b="1" dirty="0" err="1">
                <a:latin typeface="Verdana" panose="020B0604030504040204" pitchFamily="34" charset="0"/>
                <a:ea typeface="Verdana" panose="020B0604030504040204" pitchFamily="34" charset="0"/>
                <a:cs typeface="Verdana" panose="020B0604030504040204" pitchFamily="34" charset="0"/>
              </a:rPr>
              <a:t>Activation</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Provisioning</a:t>
            </a:r>
            <a:r>
              <a:rPr lang="es-MX" b="1" dirty="0">
                <a:latin typeface="Verdana" panose="020B0604030504040204" pitchFamily="34" charset="0"/>
                <a:ea typeface="Verdana" panose="020B0604030504040204" pitchFamily="34" charset="0"/>
                <a:cs typeface="Verdana" panose="020B0604030504040204" pitchFamily="34" charset="0"/>
              </a:rPr>
              <a:t> and </a:t>
            </a:r>
            <a:r>
              <a:rPr lang="es-MX" b="1" dirty="0" err="1">
                <a:latin typeface="Verdana" panose="020B0604030504040204" pitchFamily="34" charset="0"/>
                <a:ea typeface="Verdana" panose="020B0604030504040204" pitchFamily="34" charset="0"/>
                <a:cs typeface="Verdana" panose="020B0604030504040204" pitchFamily="34" charset="0"/>
              </a:rPr>
              <a:t>Device</a:t>
            </a:r>
            <a:r>
              <a:rPr lang="es-MX" b="1" dirty="0">
                <a:latin typeface="Verdana" panose="020B0604030504040204" pitchFamily="34" charset="0"/>
                <a:ea typeface="Verdana" panose="020B0604030504040204" pitchFamily="34" charset="0"/>
                <a:cs typeface="Verdana" panose="020B0604030504040204" pitchFamily="34" charset="0"/>
              </a:rPr>
              <a:t> Management</a:t>
            </a:r>
          </a:p>
          <a:p>
            <a:pPr marL="257168" indent="-257168" algn="just">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hlinkClick r:id="rId4"/>
              </a:rPr>
              <a:t>Rubén Sánchez</a:t>
            </a:r>
            <a:r>
              <a:rPr lang="es-MX" dirty="0">
                <a:latin typeface="Verdana" panose="020B0604030504040204" pitchFamily="34" charset="0"/>
                <a:ea typeface="Verdana" panose="020B0604030504040204" pitchFamily="34" charset="0"/>
                <a:cs typeface="Verdana" panose="020B0604030504040204" pitchFamily="34" charset="0"/>
              </a:rPr>
              <a:t>. </a:t>
            </a:r>
            <a:r>
              <a:rPr lang="es-MX" b="1" dirty="0">
                <a:latin typeface="Verdana" panose="020B0604030504040204" pitchFamily="34" charset="0"/>
                <a:ea typeface="Verdana" panose="020B0604030504040204" pitchFamily="34" charset="0"/>
                <a:cs typeface="Verdana" panose="020B0604030504040204" pitchFamily="34" charset="0"/>
              </a:rPr>
              <a:t>Sensor de nivel de agua con ESP8266. </a:t>
            </a:r>
            <a:r>
              <a:rPr lang="es-MX" dirty="0">
                <a:latin typeface="Verdana" panose="020B0604030504040204" pitchFamily="34" charset="0"/>
                <a:ea typeface="Verdana" panose="020B0604030504040204" pitchFamily="34" charset="0"/>
                <a:cs typeface="Verdana" panose="020B0604030504040204" pitchFamily="34" charset="0"/>
                <a:hlinkClick r:id="rId4"/>
              </a:rPr>
              <a:t>https://rubensm.com/</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lgn="just">
              <a:spcBef>
                <a:spcPts val="900"/>
              </a:spcBef>
              <a:buFont typeface="Wingdings" panose="05000000000000000000" pitchFamily="2" charset="2"/>
              <a:buChar char="q"/>
            </a:pPr>
            <a:r>
              <a:rPr lang="de-DE" dirty="0">
                <a:latin typeface="Verdana" panose="020B0604030504040204" pitchFamily="34" charset="0"/>
                <a:ea typeface="Verdana" panose="020B0604030504040204" pitchFamily="34" charset="0"/>
                <a:cs typeface="Verdana" panose="020B0604030504040204" pitchFamily="34" charset="0"/>
              </a:rPr>
              <a:t>Sven Bendel, Thomas Springer, Daniel Schuster, Alexander Schill</a:t>
            </a:r>
            <a:r>
              <a:rPr lang="de-DE" b="1"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Ralf</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Ackermann</a:t>
            </a:r>
            <a:r>
              <a:rPr lang="es-MX" dirty="0">
                <a:latin typeface="Verdana" panose="020B0604030504040204" pitchFamily="34" charset="0"/>
                <a:ea typeface="Verdana" panose="020B0604030504040204" pitchFamily="34" charset="0"/>
                <a:cs typeface="Verdana" panose="020B0604030504040204" pitchFamily="34" charset="0"/>
              </a:rPr>
              <a:t>, Michael </a:t>
            </a:r>
            <a:r>
              <a:rPr lang="es-MX" dirty="0" err="1">
                <a:latin typeface="Verdana" panose="020B0604030504040204" pitchFamily="34" charset="0"/>
                <a:ea typeface="Verdana" panose="020B0604030504040204" pitchFamily="34" charset="0"/>
                <a:cs typeface="Verdana" panose="020B0604030504040204" pitchFamily="34" charset="0"/>
              </a:rPr>
              <a:t>Ameling</a:t>
            </a:r>
            <a:r>
              <a:rPr lang="es-MX" dirty="0">
                <a:latin typeface="Verdana" panose="020B0604030504040204" pitchFamily="34" charset="0"/>
                <a:ea typeface="Verdana" panose="020B0604030504040204" pitchFamily="34" charset="0"/>
                <a:cs typeface="Verdana" panose="020B0604030504040204" pitchFamily="34" charset="0"/>
              </a:rPr>
              <a:t>.</a:t>
            </a:r>
            <a:r>
              <a:rPr lang="de-DE" b="1" dirty="0">
                <a:latin typeface="Verdana" panose="020B0604030504040204" pitchFamily="34" charset="0"/>
                <a:ea typeface="Verdana" panose="020B0604030504040204" pitchFamily="34" charset="0"/>
                <a:cs typeface="Verdana" panose="020B0604030504040204" pitchFamily="34" charset="0"/>
              </a:rPr>
              <a:t> </a:t>
            </a:r>
            <a:r>
              <a:rPr lang="es-MX" b="1" dirty="0">
                <a:latin typeface="Verdana" panose="020B0604030504040204" pitchFamily="34" charset="0"/>
                <a:ea typeface="Verdana" panose="020B0604030504040204" pitchFamily="34" charset="0"/>
                <a:cs typeface="Verdana" panose="020B0604030504040204" pitchFamily="34" charset="0"/>
              </a:rPr>
              <a:t>A </a:t>
            </a:r>
            <a:r>
              <a:rPr lang="es-MX" b="1" dirty="0" err="1">
                <a:latin typeface="Verdana" panose="020B0604030504040204" pitchFamily="34" charset="0"/>
                <a:ea typeface="Verdana" panose="020B0604030504040204" pitchFamily="34" charset="0"/>
                <a:cs typeface="Verdana" panose="020B0604030504040204" pitchFamily="34" charset="0"/>
              </a:rPr>
              <a:t>Service</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Infrastructure</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for</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the</a:t>
            </a:r>
            <a:r>
              <a:rPr lang="es-MX" b="1" dirty="0">
                <a:latin typeface="Verdana" panose="020B0604030504040204" pitchFamily="34" charset="0"/>
                <a:ea typeface="Verdana" panose="020B0604030504040204" pitchFamily="34" charset="0"/>
                <a:cs typeface="Verdana" panose="020B0604030504040204" pitchFamily="34" charset="0"/>
              </a:rPr>
              <a:t> Internet of </a:t>
            </a:r>
            <a:r>
              <a:rPr lang="es-MX" b="1" dirty="0" err="1">
                <a:latin typeface="Verdana" panose="020B0604030504040204" pitchFamily="34" charset="0"/>
                <a:ea typeface="Verdana" panose="020B0604030504040204" pitchFamily="34" charset="0"/>
                <a:cs typeface="Verdana" panose="020B0604030504040204" pitchFamily="34" charset="0"/>
              </a:rPr>
              <a:t>Things</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based</a:t>
            </a:r>
            <a:r>
              <a:rPr lang="es-MX" b="1" dirty="0">
                <a:latin typeface="Verdana" panose="020B0604030504040204" pitchFamily="34" charset="0"/>
                <a:ea typeface="Verdana" panose="020B0604030504040204" pitchFamily="34" charset="0"/>
                <a:cs typeface="Verdana" panose="020B0604030504040204" pitchFamily="34" charset="0"/>
              </a:rPr>
              <a:t> </a:t>
            </a:r>
            <a:r>
              <a:rPr lang="es-MX" b="1" dirty="0" err="1">
                <a:latin typeface="Verdana" panose="020B0604030504040204" pitchFamily="34" charset="0"/>
                <a:ea typeface="Verdana" panose="020B0604030504040204" pitchFamily="34" charset="0"/>
                <a:cs typeface="Verdana" panose="020B0604030504040204" pitchFamily="34" charset="0"/>
              </a:rPr>
              <a:t>on</a:t>
            </a:r>
            <a:r>
              <a:rPr lang="es-MX" b="1" dirty="0">
                <a:latin typeface="Verdana" panose="020B0604030504040204" pitchFamily="34" charset="0"/>
                <a:ea typeface="Verdana" panose="020B0604030504040204" pitchFamily="34" charset="0"/>
                <a:cs typeface="Verdana" panose="020B0604030504040204" pitchFamily="34" charset="0"/>
              </a:rPr>
              <a:t> XMPP. </a:t>
            </a:r>
            <a:r>
              <a:rPr lang="es-MX" dirty="0" err="1">
                <a:latin typeface="Verdana" panose="020B0604030504040204" pitchFamily="34" charset="0"/>
                <a:ea typeface="Verdana" panose="020B0604030504040204" pitchFamily="34" charset="0"/>
                <a:cs typeface="Verdana" panose="020B0604030504040204" pitchFamily="34" charset="0"/>
              </a:rPr>
              <a:t>Work</a:t>
            </a:r>
            <a:r>
              <a:rPr lang="es-MX" dirty="0">
                <a:latin typeface="Verdana" panose="020B0604030504040204" pitchFamily="34" charset="0"/>
                <a:ea typeface="Verdana" panose="020B0604030504040204" pitchFamily="34" charset="0"/>
                <a:cs typeface="Verdana" panose="020B0604030504040204" pitchFamily="34" charset="0"/>
              </a:rPr>
              <a:t> in </a:t>
            </a:r>
            <a:r>
              <a:rPr lang="es-MX" dirty="0" err="1">
                <a:latin typeface="Verdana" panose="020B0604030504040204" pitchFamily="34" charset="0"/>
                <a:ea typeface="Verdana" panose="020B0604030504040204" pitchFamily="34" charset="0"/>
                <a:cs typeface="Verdana" panose="020B0604030504040204" pitchFamily="34" charset="0"/>
              </a:rPr>
              <a:t>Progress</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session</a:t>
            </a:r>
            <a:r>
              <a:rPr lang="es-MX" dirty="0">
                <a:latin typeface="Verdana" panose="020B0604030504040204" pitchFamily="34" charset="0"/>
                <a:ea typeface="Verdana" panose="020B0604030504040204" pitchFamily="34" charset="0"/>
                <a:cs typeface="Verdana" panose="020B0604030504040204" pitchFamily="34" charset="0"/>
              </a:rPr>
              <a:t> at </a:t>
            </a:r>
            <a:r>
              <a:rPr lang="es-MX" dirty="0" err="1">
                <a:latin typeface="Verdana" panose="020B0604030504040204" pitchFamily="34" charset="0"/>
                <a:ea typeface="Verdana" panose="020B0604030504040204" pitchFamily="34" charset="0"/>
                <a:cs typeface="Verdana" panose="020B0604030504040204" pitchFamily="34" charset="0"/>
              </a:rPr>
              <a:t>PerCom</a:t>
            </a:r>
            <a:r>
              <a:rPr lang="es-MX" dirty="0">
                <a:latin typeface="Verdana" panose="020B0604030504040204" pitchFamily="34" charset="0"/>
                <a:ea typeface="Verdana" panose="020B0604030504040204" pitchFamily="34" charset="0"/>
                <a:cs typeface="Verdana" panose="020B0604030504040204" pitchFamily="34" charset="0"/>
              </a:rPr>
              <a:t> 2013, San Diego (19 </a:t>
            </a:r>
            <a:r>
              <a:rPr lang="es-MX" dirty="0" err="1">
                <a:latin typeface="Verdana" panose="020B0604030504040204" pitchFamily="34" charset="0"/>
                <a:ea typeface="Verdana" panose="020B0604030504040204" pitchFamily="34" charset="0"/>
                <a:cs typeface="Verdana" panose="020B0604030504040204" pitchFamily="34" charset="0"/>
              </a:rPr>
              <a:t>March</a:t>
            </a:r>
            <a:r>
              <a:rPr lang="es-MX" dirty="0">
                <a:latin typeface="Verdana" panose="020B0604030504040204" pitchFamily="34" charset="0"/>
                <a:ea typeface="Verdana" panose="020B0604030504040204" pitchFamily="34" charset="0"/>
                <a:cs typeface="Verdana" panose="020B0604030504040204" pitchFamily="34" charset="0"/>
              </a:rPr>
              <a:t> 2013).</a:t>
            </a:r>
          </a:p>
          <a:p>
            <a:pPr marL="257168" indent="-257168">
              <a:spcBef>
                <a:spcPts val="900"/>
              </a:spcBef>
              <a:buFont typeface="Wingdings" panose="05000000000000000000" pitchFamily="2" charset="2"/>
              <a:buChar char="q"/>
            </a:pPr>
            <a:r>
              <a:rPr lang="es-ES" b="1" dirty="0">
                <a:latin typeface="Verdana" panose="020B0604030504040204" pitchFamily="34" charset="0"/>
                <a:ea typeface="Verdana" panose="020B0604030504040204" pitchFamily="34" charset="0"/>
                <a:cs typeface="Verdana" panose="020B0604030504040204" pitchFamily="34" charset="0"/>
              </a:rPr>
              <a:t>Simple </a:t>
            </a:r>
            <a:r>
              <a:rPr lang="es-ES" b="1" dirty="0" err="1">
                <a:latin typeface="Verdana" panose="020B0604030504040204" pitchFamily="34" charset="0"/>
                <a:ea typeface="Verdana" panose="020B0604030504040204" pitchFamily="34" charset="0"/>
                <a:cs typeface="Verdana" panose="020B0604030504040204" pitchFamily="34" charset="0"/>
              </a:rPr>
              <a:t>Object</a:t>
            </a:r>
            <a:r>
              <a:rPr lang="es-ES" b="1" dirty="0">
                <a:latin typeface="Verdana" panose="020B0604030504040204" pitchFamily="34" charset="0"/>
                <a:ea typeface="Verdana" panose="020B0604030504040204" pitchFamily="34" charset="0"/>
                <a:cs typeface="Verdana" panose="020B0604030504040204" pitchFamily="34" charset="0"/>
              </a:rPr>
              <a:t> Access </a:t>
            </a:r>
            <a:r>
              <a:rPr lang="es-ES" b="1" dirty="0" err="1">
                <a:latin typeface="Verdana" panose="020B0604030504040204" pitchFamily="34" charset="0"/>
                <a:ea typeface="Verdana" panose="020B0604030504040204" pitchFamily="34" charset="0"/>
                <a:cs typeface="Verdana" panose="020B0604030504040204" pitchFamily="34" charset="0"/>
              </a:rPr>
              <a:t>Protocol</a:t>
            </a:r>
            <a:r>
              <a:rPr lang="es-ES" b="1" dirty="0">
                <a:latin typeface="Verdana" panose="020B0604030504040204" pitchFamily="34" charset="0"/>
                <a:ea typeface="Verdana" panose="020B0604030504040204" pitchFamily="34" charset="0"/>
                <a:cs typeface="Verdana" panose="020B0604030504040204" pitchFamily="34" charset="0"/>
              </a:rPr>
              <a:t>. </a:t>
            </a:r>
            <a:r>
              <a:rPr lang="es-ES" u="sng" dirty="0">
                <a:latin typeface="Verdana" panose="020B0604030504040204" pitchFamily="34" charset="0"/>
                <a:ea typeface="Verdana" panose="020B0604030504040204" pitchFamily="34" charset="0"/>
                <a:cs typeface="Verdana" panose="020B0604030504040204" pitchFamily="34" charset="0"/>
                <a:hlinkClick r:id="rId5"/>
              </a:rPr>
              <a:t>https://es.wikipedia.org/wiki/Simple_Object_Access_Protocol</a:t>
            </a:r>
            <a:endParaRPr lang="es-MX"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5834638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ángulo 9"/>
          <p:cNvSpPr/>
          <p:nvPr/>
        </p:nvSpPr>
        <p:spPr>
          <a:xfrm>
            <a:off x="1610439" y="1236278"/>
            <a:ext cx="7190661" cy="4347344"/>
          </a:xfrm>
          <a:prstGeom prst="rect">
            <a:avLst/>
          </a:prstGeom>
        </p:spPr>
        <p:txBody>
          <a:bodyPr wrap="square">
            <a:spAutoFit/>
          </a:bodyPr>
          <a:lstStyle/>
          <a:p>
            <a:pPr marL="257168" indent="-257168">
              <a:spcBef>
                <a:spcPts val="9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M2MXML </a:t>
            </a:r>
            <a:r>
              <a:rPr lang="es-MX" dirty="0" err="1">
                <a:latin typeface="Verdana" panose="020B0604030504040204" pitchFamily="34" charset="0"/>
                <a:ea typeface="Verdana" panose="020B0604030504040204" pitchFamily="34" charset="0"/>
                <a:cs typeface="Verdana" panose="020B0604030504040204" pitchFamily="34" charset="0"/>
              </a:rPr>
              <a:t>Protocol</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Specification</a:t>
            </a:r>
            <a:r>
              <a:rPr lang="es-MX" dirty="0">
                <a:latin typeface="Verdana" panose="020B0604030504040204" pitchFamily="34" charset="0"/>
                <a:ea typeface="Verdana" panose="020B0604030504040204" pitchFamily="34" charset="0"/>
                <a:cs typeface="Verdana" panose="020B0604030504040204" pitchFamily="34" charset="0"/>
              </a:rPr>
              <a:t> </a:t>
            </a:r>
            <a:r>
              <a:rPr lang="es-MX" dirty="0" err="1">
                <a:latin typeface="Verdana" panose="020B0604030504040204" pitchFamily="34" charset="0"/>
                <a:ea typeface="Verdana" panose="020B0604030504040204" pitchFamily="34" charset="0"/>
                <a:cs typeface="Verdana" panose="020B0604030504040204" pitchFamily="34" charset="0"/>
              </a:rPr>
              <a:t>Version</a:t>
            </a:r>
            <a:r>
              <a:rPr lang="es-MX" dirty="0">
                <a:latin typeface="Verdana" panose="020B0604030504040204" pitchFamily="34" charset="0"/>
                <a:ea typeface="Verdana" panose="020B0604030504040204" pitchFamily="34" charset="0"/>
                <a:cs typeface="Verdana" panose="020B0604030504040204" pitchFamily="34" charset="0"/>
              </a:rPr>
              <a:t> 1.1. 2/6/2009</a:t>
            </a:r>
          </a:p>
          <a:p>
            <a:pPr marL="257168" indent="-257168">
              <a:spcBef>
                <a:spcPts val="9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Byron K. </a:t>
            </a:r>
            <a:r>
              <a:rPr lang="en-US" dirty="0" err="1">
                <a:latin typeface="Verdana" panose="020B0604030504040204" pitchFamily="34" charset="0"/>
                <a:ea typeface="Verdana" panose="020B0604030504040204" pitchFamily="34" charset="0"/>
                <a:cs typeface="Verdana" panose="020B0604030504040204" pitchFamily="34" charset="0"/>
              </a:rPr>
              <a:t>Appelt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M2MXML: An Open Standard for Machine-To-Machine Communications. </a:t>
            </a:r>
            <a:r>
              <a:rPr lang="en-US" dirty="0" err="1">
                <a:latin typeface="Verdana" panose="020B0604030504040204" pitchFamily="34" charset="0"/>
                <a:ea typeface="Verdana" panose="020B0604030504040204" pitchFamily="34" charset="0"/>
                <a:cs typeface="Verdana" panose="020B0604030504040204" pitchFamily="34" charset="0"/>
              </a:rPr>
              <a:t>SensorLogic</a:t>
            </a:r>
            <a:r>
              <a:rPr lang="en-US" dirty="0">
                <a:latin typeface="Verdana" panose="020B0604030504040204" pitchFamily="34" charset="0"/>
                <a:ea typeface="Verdana" panose="020B0604030504040204" pitchFamily="34" charset="0"/>
                <a:cs typeface="Verdana" panose="020B0604030504040204" pitchFamily="34" charset="0"/>
              </a:rPr>
              <a:t>, Inc.  </a:t>
            </a:r>
            <a:endParaRPr lang="es-MX" dirty="0">
              <a:latin typeface="Verdana" panose="020B0604030504040204" pitchFamily="34" charset="0"/>
              <a:ea typeface="Verdana" panose="020B0604030504040204" pitchFamily="34" charset="0"/>
              <a:cs typeface="Verdana" panose="020B0604030504040204" pitchFamily="34" charset="0"/>
            </a:endParaRPr>
          </a:p>
          <a:p>
            <a:pPr marL="257168" indent="-257168">
              <a:spcBef>
                <a:spcPts val="900"/>
              </a:spcBef>
              <a:buFont typeface="Wingdings" panose="05000000000000000000" pitchFamily="2" charset="2"/>
              <a:buChar char="q"/>
            </a:pPr>
            <a:r>
              <a:rPr lang="en-US" u="sng" dirty="0">
                <a:latin typeface="Verdana" panose="020B0604030504040204" pitchFamily="34" charset="0"/>
                <a:ea typeface="Verdana" panose="020B0604030504040204" pitchFamily="34" charset="0"/>
                <a:cs typeface="Verdana" panose="020B0604030504040204" pitchFamily="34" charset="0"/>
                <a:hlinkClick r:id="rId3"/>
              </a:rPr>
              <a:t>http://www.m2mxml.org</a:t>
            </a:r>
            <a:r>
              <a:rPr lang="en-US" dirty="0">
                <a:latin typeface="Verdana" panose="020B0604030504040204" pitchFamily="34" charset="0"/>
                <a:ea typeface="Verdana" panose="020B0604030504040204" pitchFamily="34" charset="0"/>
                <a:cs typeface="Verdana" panose="020B0604030504040204" pitchFamily="34" charset="0"/>
              </a:rPr>
              <a:t>. </a:t>
            </a:r>
            <a:r>
              <a:rPr lang="es-MX" dirty="0">
                <a:latin typeface="Verdana" panose="020B0604030504040204" pitchFamily="34" charset="0"/>
                <a:ea typeface="Verdana" panose="020B0604030504040204" pitchFamily="34" charset="0"/>
                <a:cs typeface="Verdana" panose="020B0604030504040204" pitchFamily="34" charset="0"/>
              </a:rPr>
              <a:t> </a:t>
            </a:r>
            <a:endParaRPr lang="es-MX" dirty="0" smtClean="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Dana Rodríguez González. </a:t>
            </a:r>
            <a:r>
              <a:rPr lang="es-MX" b="1" u="sng" dirty="0">
                <a:latin typeface="Verdana" panose="020B0604030504040204" pitchFamily="34" charset="0"/>
                <a:ea typeface="Verdana" panose="020B0604030504040204" pitchFamily="34" charset="0"/>
                <a:cs typeface="Verdana" panose="020B0604030504040204" pitchFamily="34" charset="0"/>
              </a:rPr>
              <a:t>Arquitectura y Gestión de la </a:t>
            </a:r>
            <a:r>
              <a:rPr lang="es-MX" b="1" u="sng" dirty="0" err="1">
                <a:latin typeface="Verdana" panose="020B0604030504040204" pitchFamily="34" charset="0"/>
                <a:ea typeface="Verdana" panose="020B0604030504040204" pitchFamily="34" charset="0"/>
                <a:cs typeface="Verdana" panose="020B0604030504040204" pitchFamily="34" charset="0"/>
              </a:rPr>
              <a:t>IoT</a:t>
            </a:r>
            <a:r>
              <a:rPr lang="es-MX" b="1" u="sng" dirty="0">
                <a:latin typeface="Verdana" panose="020B0604030504040204" pitchFamily="34" charset="0"/>
                <a:ea typeface="Verdana" panose="020B0604030504040204" pitchFamily="34" charset="0"/>
                <a:cs typeface="Verdana" panose="020B0604030504040204" pitchFamily="34" charset="0"/>
              </a:rPr>
              <a:t>. Revista </a:t>
            </a:r>
            <a:r>
              <a:rPr lang="es-MX" b="1" u="sng" dirty="0" err="1">
                <a:latin typeface="Verdana" panose="020B0604030504040204" pitchFamily="34" charset="0"/>
                <a:ea typeface="Verdana" panose="020B0604030504040204" pitchFamily="34" charset="0"/>
                <a:cs typeface="Verdana" panose="020B0604030504040204" pitchFamily="34" charset="0"/>
              </a:rPr>
              <a:t>Telem@tica</a:t>
            </a:r>
            <a:r>
              <a:rPr lang="es-MX" b="1" u="sng" dirty="0">
                <a:latin typeface="Verdana" panose="020B0604030504040204" pitchFamily="34" charset="0"/>
                <a:ea typeface="Verdana" panose="020B0604030504040204" pitchFamily="34" charset="0"/>
                <a:cs typeface="Verdana" panose="020B0604030504040204" pitchFamily="34" charset="0"/>
              </a:rPr>
              <a:t>.</a:t>
            </a:r>
            <a:r>
              <a:rPr lang="es-MX" dirty="0">
                <a:latin typeface="Verdana" panose="020B0604030504040204" pitchFamily="34" charset="0"/>
                <a:ea typeface="Verdana" panose="020B0604030504040204" pitchFamily="34" charset="0"/>
                <a:cs typeface="Verdana" panose="020B0604030504040204" pitchFamily="34" charset="0"/>
              </a:rPr>
              <a:t> Vol. 12. No. 3, septiembre-diciembre, 2013, p. 49-60. ISSN 1729-3804. </a:t>
            </a:r>
          </a:p>
          <a:p>
            <a:pPr marL="285750" indent="-285750">
              <a:spcBef>
                <a:spcPts val="1200"/>
              </a:spcBef>
              <a:buFont typeface="Wingdings" panose="05000000000000000000" pitchFamily="2" charset="2"/>
              <a:buChar char="q"/>
            </a:pPr>
            <a:r>
              <a:rPr lang="es-MX" dirty="0">
                <a:latin typeface="Verdana" panose="020B0604030504040204" pitchFamily="34" charset="0"/>
                <a:ea typeface="Verdana" panose="020B0604030504040204" pitchFamily="34" charset="0"/>
                <a:cs typeface="Verdana" panose="020B0604030504040204" pitchFamily="34" charset="0"/>
              </a:rPr>
              <a:t>Rosalía Arroyo, </a:t>
            </a:r>
            <a:r>
              <a:rPr lang="es-MX" b="1" u="sng" dirty="0" err="1">
                <a:latin typeface="Verdana" panose="020B0604030504040204" pitchFamily="34" charset="0"/>
                <a:ea typeface="Verdana" panose="020B0604030504040204" pitchFamily="34" charset="0"/>
                <a:cs typeface="Verdana" panose="020B0604030504040204" pitchFamily="34" charset="0"/>
              </a:rPr>
              <a:t>Thread</a:t>
            </a:r>
            <a:r>
              <a:rPr lang="es-MX" b="1" u="sng" dirty="0">
                <a:latin typeface="Verdana" panose="020B0604030504040204" pitchFamily="34" charset="0"/>
                <a:ea typeface="Verdana" panose="020B0604030504040204" pitchFamily="34" charset="0"/>
                <a:cs typeface="Verdana" panose="020B0604030504040204" pitchFamily="34" charset="0"/>
              </a:rPr>
              <a:t>, el protocolo de conectividad para el </a:t>
            </a:r>
            <a:r>
              <a:rPr lang="es-MX" b="1" u="sng" dirty="0" err="1">
                <a:latin typeface="Verdana" panose="020B0604030504040204" pitchFamily="34" charset="0"/>
                <a:ea typeface="Verdana" panose="020B0604030504040204" pitchFamily="34" charset="0"/>
                <a:cs typeface="Verdana" panose="020B0604030504040204" pitchFamily="34" charset="0"/>
              </a:rPr>
              <a:t>IoT</a:t>
            </a:r>
            <a:r>
              <a:rPr lang="es-MX" b="1" u="sng" dirty="0">
                <a:latin typeface="Verdana" panose="020B0604030504040204" pitchFamily="34" charset="0"/>
                <a:ea typeface="Verdana" panose="020B0604030504040204" pitchFamily="34" charset="0"/>
                <a:cs typeface="Verdana" panose="020B0604030504040204" pitchFamily="34" charset="0"/>
              </a:rPr>
              <a:t>, ya disponible</a:t>
            </a:r>
            <a:r>
              <a:rPr lang="es-MX" b="1" dirty="0">
                <a:latin typeface="Verdana" panose="020B0604030504040204" pitchFamily="34" charset="0"/>
                <a:ea typeface="Verdana" panose="020B0604030504040204" pitchFamily="34" charset="0"/>
                <a:cs typeface="Verdana" panose="020B0604030504040204" pitchFamily="34" charset="0"/>
              </a:rPr>
              <a:t>. </a:t>
            </a:r>
            <a:r>
              <a:rPr lang="es-MX" u="sng" dirty="0">
                <a:latin typeface="Verdana" panose="020B0604030504040204" pitchFamily="34" charset="0"/>
                <a:ea typeface="Verdana" panose="020B0604030504040204" pitchFamily="34" charset="0"/>
                <a:cs typeface="Verdana" panose="020B0604030504040204" pitchFamily="34" charset="0"/>
                <a:hlinkClick r:id="rId4"/>
              </a:rPr>
              <a:t>http://www.channelbiz.es/2015/07/16/</a:t>
            </a:r>
            <a:r>
              <a:rPr lang="es-MX" dirty="0">
                <a:latin typeface="Verdana" panose="020B0604030504040204" pitchFamily="34" charset="0"/>
                <a:ea typeface="Verdana" panose="020B0604030504040204" pitchFamily="34" charset="0"/>
                <a:cs typeface="Verdana" panose="020B0604030504040204" pitchFamily="34" charset="0"/>
              </a:rPr>
              <a:t>.</a:t>
            </a:r>
            <a:r>
              <a:rPr lang="es-MX" u="sng" dirty="0">
                <a:latin typeface="Verdana" panose="020B0604030504040204" pitchFamily="34" charset="0"/>
                <a:ea typeface="Verdana" panose="020B0604030504040204" pitchFamily="34" charset="0"/>
                <a:cs typeface="Verdana" panose="020B0604030504040204" pitchFamily="34" charset="0"/>
                <a:hlinkClick r:id="rId5" tooltip="Ver todos los post por Rosalía Arroyo"/>
              </a:rPr>
              <a:t> http://www.channelbiz.es/author/rarroyo</a:t>
            </a:r>
            <a:r>
              <a:rPr lang="es-MX" u="sng" dirty="0" smtClean="0">
                <a:latin typeface="Verdana" panose="020B0604030504040204" pitchFamily="34" charset="0"/>
                <a:ea typeface="Verdana" panose="020B0604030504040204" pitchFamily="34" charset="0"/>
                <a:cs typeface="Verdana" panose="020B0604030504040204" pitchFamily="34" charset="0"/>
                <a:hlinkClick r:id="rId5" tooltip="Ver todos los post por Rosalía Arroyo"/>
              </a:rPr>
              <a:t>/</a:t>
            </a:r>
            <a:endParaRPr lang="en-US" b="1" dirty="0">
              <a:latin typeface="Verdana" panose="020B0604030504040204" pitchFamily="34" charset="0"/>
              <a:ea typeface="Verdana" panose="020B0604030504040204" pitchFamily="34" charset="0"/>
              <a:cs typeface="Verdana" panose="020B0604030504040204" pitchFamily="34" charset="0"/>
            </a:endParaRPr>
          </a:p>
          <a:p>
            <a:pPr>
              <a:spcBef>
                <a:spcPts val="900"/>
              </a:spcBef>
            </a:pPr>
            <a:endParaRPr lang="es-MX"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1542805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sp>
        <p:nvSpPr>
          <p:cNvPr id="3" name="CuadroTexto 2"/>
          <p:cNvSpPr txBox="1"/>
          <p:nvPr/>
        </p:nvSpPr>
        <p:spPr>
          <a:xfrm>
            <a:off x="1350986" y="1239142"/>
            <a:ext cx="7539014" cy="501675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q"/>
            </a:pPr>
            <a:r>
              <a:rPr lang="en-US" dirty="0">
                <a:latin typeface="Verdana" panose="020B0604030504040204" pitchFamily="34" charset="0"/>
                <a:ea typeface="Verdana" panose="020B0604030504040204" pitchFamily="34" charset="0"/>
                <a:cs typeface="Verdana" panose="020B0604030504040204" pitchFamily="34" charset="0"/>
              </a:rPr>
              <a:t>Cisco Visual Networking Index: </a:t>
            </a:r>
            <a:r>
              <a:rPr lang="en-US" u="sng" dirty="0">
                <a:latin typeface="Verdana" panose="020B0604030504040204" pitchFamily="34" charset="0"/>
                <a:ea typeface="Verdana" panose="020B0604030504040204" pitchFamily="34" charset="0"/>
                <a:cs typeface="Verdana" panose="020B0604030504040204" pitchFamily="34" charset="0"/>
              </a:rPr>
              <a:t>Global Mobile Data Traffic Forecast Update, </a:t>
            </a:r>
            <a:r>
              <a:rPr lang="en-US" u="sng" dirty="0" smtClean="0">
                <a:latin typeface="Verdana" panose="020B0604030504040204" pitchFamily="34" charset="0"/>
                <a:ea typeface="Verdana" panose="020B0604030504040204" pitchFamily="34" charset="0"/>
                <a:cs typeface="Verdana" panose="020B0604030504040204" pitchFamily="34" charset="0"/>
              </a:rPr>
              <a:t>2015–2020</a:t>
            </a:r>
            <a:r>
              <a:rPr lang="en-US" dirty="0" smtClean="0">
                <a:latin typeface="Verdana" panose="020B0604030504040204" pitchFamily="34" charset="0"/>
                <a:ea typeface="Verdana" panose="020B0604030504040204" pitchFamily="34" charset="0"/>
                <a:cs typeface="Verdana" panose="020B0604030504040204" pitchFamily="34" charset="0"/>
              </a:rPr>
              <a:t>. White Paper. 2016.</a:t>
            </a:r>
          </a:p>
          <a:p>
            <a:pPr marL="285750" indent="-285750" algn="just">
              <a:spcBef>
                <a:spcPts val="1200"/>
              </a:spcBef>
              <a:buFont typeface="Wingdings" panose="05000000000000000000" pitchFamily="2" charset="2"/>
              <a:buChar char="q"/>
            </a:pPr>
            <a:r>
              <a:rPr lang="es-ES" dirty="0" err="1">
                <a:latin typeface="Verdana" panose="020B0604030504040204" pitchFamily="34" charset="0"/>
                <a:ea typeface="Verdana" panose="020B0604030504040204" pitchFamily="34" charset="0"/>
                <a:cs typeface="Verdana" panose="020B0604030504040204" pitchFamily="34" charset="0"/>
              </a:rPr>
              <a:t>Bayvel</a:t>
            </a:r>
            <a:r>
              <a:rPr lang="es-ES" dirty="0">
                <a:latin typeface="Verdana" panose="020B0604030504040204" pitchFamily="34" charset="0"/>
                <a:ea typeface="Verdana" panose="020B0604030504040204" pitchFamily="34" charset="0"/>
                <a:cs typeface="Verdana" panose="020B0604030504040204" pitchFamily="34" charset="0"/>
              </a:rPr>
              <a:t> P, </a:t>
            </a:r>
            <a:r>
              <a:rPr lang="es-ES" dirty="0" err="1">
                <a:latin typeface="Verdana" panose="020B0604030504040204" pitchFamily="34" charset="0"/>
                <a:ea typeface="Verdana" panose="020B0604030504040204" pitchFamily="34" charset="0"/>
                <a:cs typeface="Verdana" panose="020B0604030504040204" pitchFamily="34" charset="0"/>
              </a:rPr>
              <a:t>Maher</a:t>
            </a:r>
            <a:r>
              <a:rPr lang="es-ES" dirty="0">
                <a:latin typeface="Verdana" panose="020B0604030504040204" pitchFamily="34" charset="0"/>
                <a:ea typeface="Verdana" panose="020B0604030504040204" pitchFamily="34" charset="0"/>
                <a:cs typeface="Verdana" panose="020B0604030504040204" pitchFamily="34" charset="0"/>
              </a:rPr>
              <a:t> R, </a:t>
            </a:r>
            <a:r>
              <a:rPr lang="es-ES" dirty="0" err="1">
                <a:latin typeface="Verdana" panose="020B0604030504040204" pitchFamily="34" charset="0"/>
                <a:ea typeface="Verdana" panose="020B0604030504040204" pitchFamily="34" charset="0"/>
                <a:cs typeface="Verdana" panose="020B0604030504040204" pitchFamily="34" charset="0"/>
              </a:rPr>
              <a:t>Xu</a:t>
            </a:r>
            <a:r>
              <a:rPr lang="es-ES" dirty="0">
                <a:latin typeface="Verdana" panose="020B0604030504040204" pitchFamily="34" charset="0"/>
                <a:ea typeface="Verdana" panose="020B0604030504040204" pitchFamily="34" charset="0"/>
                <a:cs typeface="Verdana" panose="020B0604030504040204" pitchFamily="34" charset="0"/>
              </a:rPr>
              <a:t> T, Liga G, Shevchenko NA, </a:t>
            </a:r>
            <a:r>
              <a:rPr lang="es-ES" dirty="0" err="1">
                <a:latin typeface="Verdana" panose="020B0604030504040204" pitchFamily="34" charset="0"/>
                <a:ea typeface="Verdana" panose="020B0604030504040204" pitchFamily="34" charset="0"/>
                <a:cs typeface="Verdana" panose="020B0604030504040204" pitchFamily="34" charset="0"/>
              </a:rPr>
              <a:t>Lavery</a:t>
            </a:r>
            <a:r>
              <a:rPr lang="es-ES" dirty="0">
                <a:latin typeface="Verdana" panose="020B0604030504040204" pitchFamily="34" charset="0"/>
                <a:ea typeface="Verdana" panose="020B0604030504040204" pitchFamily="34" charset="0"/>
                <a:cs typeface="Verdana" panose="020B0604030504040204" pitchFamily="34" charset="0"/>
              </a:rPr>
              <a:t> D, Alvarado A, </a:t>
            </a:r>
            <a:r>
              <a:rPr lang="es-ES" dirty="0" err="1">
                <a:latin typeface="Verdana" panose="020B0604030504040204" pitchFamily="34" charset="0"/>
                <a:ea typeface="Verdana" panose="020B0604030504040204" pitchFamily="34" charset="0"/>
                <a:cs typeface="Verdana" panose="020B0604030504040204" pitchFamily="34" charset="0"/>
              </a:rPr>
              <a:t>Killey</a:t>
            </a:r>
            <a:r>
              <a:rPr lang="es-ES" dirty="0">
                <a:latin typeface="Verdana" panose="020B0604030504040204" pitchFamily="34" charset="0"/>
                <a:ea typeface="Verdana" panose="020B0604030504040204" pitchFamily="34" charset="0"/>
                <a:cs typeface="Verdana" panose="020B0604030504040204" pitchFamily="34" charset="0"/>
              </a:rPr>
              <a:t> RI. 2016. </a:t>
            </a:r>
            <a:r>
              <a:rPr lang="es-ES" u="sng" dirty="0" err="1">
                <a:latin typeface="Verdana" panose="020B0604030504040204" pitchFamily="34" charset="0"/>
                <a:ea typeface="Verdana" panose="020B0604030504040204" pitchFamily="34" charset="0"/>
                <a:cs typeface="Verdana" panose="020B0604030504040204" pitchFamily="34" charset="0"/>
              </a:rPr>
              <a:t>Maximizing</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the</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smtClean="0">
                <a:latin typeface="Verdana" panose="020B0604030504040204" pitchFamily="34" charset="0"/>
                <a:ea typeface="Verdana" panose="020B0604030504040204" pitchFamily="34" charset="0"/>
                <a:cs typeface="Verdana" panose="020B0604030504040204" pitchFamily="34" charset="0"/>
              </a:rPr>
              <a:t>Optical</a:t>
            </a:r>
            <a:r>
              <a:rPr lang="es-ES" u="sng" dirty="0" smtClean="0">
                <a:latin typeface="Verdana" panose="020B0604030504040204" pitchFamily="34" charset="0"/>
                <a:ea typeface="Verdana" panose="020B0604030504040204" pitchFamily="34" charset="0"/>
                <a:cs typeface="Verdana" panose="020B0604030504040204" pitchFamily="34" charset="0"/>
              </a:rPr>
              <a:t> Network </a:t>
            </a:r>
            <a:r>
              <a:rPr lang="es-ES" u="sng" dirty="0" err="1" smtClean="0">
                <a:latin typeface="Verdana" panose="020B0604030504040204" pitchFamily="34" charset="0"/>
                <a:ea typeface="Verdana" panose="020B0604030504040204" pitchFamily="34" charset="0"/>
                <a:cs typeface="Verdana" panose="020B0604030504040204" pitchFamily="34" charset="0"/>
              </a:rPr>
              <a:t>Capacity</a:t>
            </a:r>
            <a:r>
              <a:rPr lang="es-ES" u="sng" dirty="0">
                <a:latin typeface="Verdana" panose="020B0604030504040204" pitchFamily="34" charset="0"/>
                <a:ea typeface="Verdana" panose="020B0604030504040204" pitchFamily="34" charset="0"/>
                <a:cs typeface="Verdana" panose="020B0604030504040204" pitchFamily="34" charset="0"/>
              </a:rPr>
              <a:t>.</a:t>
            </a:r>
            <a:r>
              <a:rPr lang="es-ES" dirty="0">
                <a:latin typeface="Verdana" panose="020B0604030504040204" pitchFamily="34" charset="0"/>
                <a:ea typeface="Verdana" panose="020B0604030504040204" pitchFamily="34" charset="0"/>
                <a:cs typeface="Verdana" panose="020B0604030504040204" pitchFamily="34" charset="0"/>
              </a:rPr>
              <a:t> Phil. </a:t>
            </a:r>
            <a:r>
              <a:rPr lang="es-ES" dirty="0" err="1">
                <a:latin typeface="Verdana" panose="020B0604030504040204" pitchFamily="34" charset="0"/>
                <a:ea typeface="Verdana" panose="020B0604030504040204" pitchFamily="34" charset="0"/>
                <a:cs typeface="Verdana" panose="020B0604030504040204" pitchFamily="34" charset="0"/>
              </a:rPr>
              <a:t>Trans</a:t>
            </a:r>
            <a:r>
              <a:rPr lang="es-ES" dirty="0">
                <a:latin typeface="Verdana" panose="020B0604030504040204" pitchFamily="34" charset="0"/>
                <a:ea typeface="Verdana" panose="020B0604030504040204" pitchFamily="34" charset="0"/>
                <a:cs typeface="Verdana" panose="020B0604030504040204" pitchFamily="34" charset="0"/>
              </a:rPr>
              <a:t>. R. Soc. A374: 20140440. </a:t>
            </a:r>
            <a:r>
              <a:rPr lang="es-ES" dirty="0">
                <a:latin typeface="Verdana" panose="020B0604030504040204" pitchFamily="34" charset="0"/>
                <a:ea typeface="Verdana" panose="020B0604030504040204" pitchFamily="34" charset="0"/>
                <a:cs typeface="Verdana" panose="020B0604030504040204" pitchFamily="34" charset="0"/>
                <a:hlinkClick r:id="rId2"/>
              </a:rPr>
              <a:t>http://</a:t>
            </a:r>
            <a:r>
              <a:rPr lang="es-ES" dirty="0" smtClean="0">
                <a:latin typeface="Verdana" panose="020B0604030504040204" pitchFamily="34" charset="0"/>
                <a:ea typeface="Verdana" panose="020B0604030504040204" pitchFamily="34" charset="0"/>
                <a:cs typeface="Verdana" panose="020B0604030504040204" pitchFamily="34" charset="0"/>
                <a:hlinkClick r:id="rId2"/>
              </a:rPr>
              <a:t>dx.doi.org/10.1098/rsta.2014.0440</a:t>
            </a:r>
            <a:r>
              <a:rPr lang="es-ES" dirty="0" smtClean="0">
                <a:latin typeface="Verdana" panose="020B0604030504040204" pitchFamily="34" charset="0"/>
                <a:ea typeface="Verdana" panose="020B0604030504040204" pitchFamily="34" charset="0"/>
                <a:cs typeface="Verdana" panose="020B0604030504040204" pitchFamily="34" charset="0"/>
              </a:rPr>
              <a:t>.</a:t>
            </a:r>
          </a:p>
          <a:p>
            <a:pPr marL="285750" indent="-285750" algn="just">
              <a:spcBef>
                <a:spcPts val="1200"/>
              </a:spcBef>
              <a:buFont typeface="Wingdings" panose="05000000000000000000" pitchFamily="2" charset="2"/>
              <a:buChar char="q"/>
            </a:pPr>
            <a:r>
              <a:rPr lang="es-ES" dirty="0" smtClean="0">
                <a:latin typeface="Verdana" panose="020B0604030504040204" pitchFamily="34" charset="0"/>
                <a:ea typeface="Verdana" panose="020B0604030504040204" pitchFamily="34" charset="0"/>
                <a:cs typeface="Verdana" panose="020B0604030504040204" pitchFamily="34" charset="0"/>
              </a:rPr>
              <a:t>Richardson </a:t>
            </a:r>
            <a:r>
              <a:rPr lang="es-ES" dirty="0">
                <a:latin typeface="Verdana" panose="020B0604030504040204" pitchFamily="34" charset="0"/>
                <a:ea typeface="Verdana" panose="020B0604030504040204" pitchFamily="34" charset="0"/>
                <a:cs typeface="Verdana" panose="020B0604030504040204" pitchFamily="34" charset="0"/>
              </a:rPr>
              <a:t>DJ.. </a:t>
            </a:r>
            <a:r>
              <a:rPr lang="es-ES" u="sng" dirty="0">
                <a:latin typeface="Verdana" panose="020B0604030504040204" pitchFamily="34" charset="0"/>
                <a:ea typeface="Verdana" panose="020B0604030504040204" pitchFamily="34" charset="0"/>
                <a:cs typeface="Verdana" panose="020B0604030504040204" pitchFamily="34" charset="0"/>
              </a:rPr>
              <a:t>New </a:t>
            </a:r>
            <a:r>
              <a:rPr lang="es-ES" u="sng" dirty="0" err="1">
                <a:latin typeface="Verdana" panose="020B0604030504040204" pitchFamily="34" charset="0"/>
                <a:ea typeface="Verdana" panose="020B0604030504040204" pitchFamily="34" charset="0"/>
                <a:cs typeface="Verdana" panose="020B0604030504040204" pitchFamily="34" charset="0"/>
              </a:rPr>
              <a:t>New</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Optical</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Fibres</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for</a:t>
            </a:r>
            <a:r>
              <a:rPr lang="es-ES" u="sng" dirty="0">
                <a:latin typeface="Verdana" panose="020B0604030504040204" pitchFamily="34" charset="0"/>
                <a:ea typeface="Verdana" panose="020B0604030504040204" pitchFamily="34" charset="0"/>
                <a:cs typeface="Verdana" panose="020B0604030504040204" pitchFamily="34" charset="0"/>
              </a:rPr>
              <a:t> High-</a:t>
            </a:r>
            <a:r>
              <a:rPr lang="es-ES" u="sng" dirty="0" err="1">
                <a:latin typeface="Verdana" panose="020B0604030504040204" pitchFamily="34" charset="0"/>
                <a:ea typeface="Verdana" panose="020B0604030504040204" pitchFamily="34" charset="0"/>
                <a:cs typeface="Verdana" panose="020B0604030504040204" pitchFamily="34" charset="0"/>
              </a:rPr>
              <a:t>Capacity</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Optical</a:t>
            </a:r>
            <a:r>
              <a:rPr lang="es-ES" u="sng" dirty="0">
                <a:latin typeface="Verdana" panose="020B0604030504040204" pitchFamily="34" charset="0"/>
                <a:ea typeface="Verdana" panose="020B0604030504040204" pitchFamily="34" charset="0"/>
                <a:cs typeface="Verdana" panose="020B0604030504040204" pitchFamily="34" charset="0"/>
              </a:rPr>
              <a:t> </a:t>
            </a:r>
            <a:r>
              <a:rPr lang="es-ES" u="sng" dirty="0" err="1">
                <a:latin typeface="Verdana" panose="020B0604030504040204" pitchFamily="34" charset="0"/>
                <a:ea typeface="Verdana" panose="020B0604030504040204" pitchFamily="34" charset="0"/>
                <a:cs typeface="Verdana" panose="020B0604030504040204" pitchFamily="34" charset="0"/>
              </a:rPr>
              <a:t>Communications</a:t>
            </a:r>
            <a:r>
              <a:rPr lang="es-ES" dirty="0">
                <a:latin typeface="Verdana" panose="020B0604030504040204" pitchFamily="34" charset="0"/>
                <a:ea typeface="Verdana" panose="020B0604030504040204" pitchFamily="34" charset="0"/>
                <a:cs typeface="Verdana" panose="020B0604030504040204" pitchFamily="34" charset="0"/>
              </a:rPr>
              <a:t>. Phil. </a:t>
            </a:r>
            <a:r>
              <a:rPr lang="es-ES" dirty="0" err="1">
                <a:latin typeface="Verdana" panose="020B0604030504040204" pitchFamily="34" charset="0"/>
                <a:ea typeface="Verdana" panose="020B0604030504040204" pitchFamily="34" charset="0"/>
                <a:cs typeface="Verdana" panose="020B0604030504040204" pitchFamily="34" charset="0"/>
              </a:rPr>
              <a:t>Trans</a:t>
            </a:r>
            <a:r>
              <a:rPr lang="es-ES" dirty="0">
                <a:latin typeface="Verdana" panose="020B0604030504040204" pitchFamily="34" charset="0"/>
                <a:ea typeface="Verdana" panose="020B0604030504040204" pitchFamily="34" charset="0"/>
                <a:cs typeface="Verdana" panose="020B0604030504040204" pitchFamily="34" charset="0"/>
              </a:rPr>
              <a:t>. 2016. R. Soc. A374: 20140441. </a:t>
            </a:r>
            <a:r>
              <a:rPr lang="es-ES" dirty="0">
                <a:latin typeface="Verdana" panose="020B0604030504040204" pitchFamily="34" charset="0"/>
                <a:ea typeface="Verdana" panose="020B0604030504040204" pitchFamily="34" charset="0"/>
                <a:cs typeface="Verdana" panose="020B0604030504040204" pitchFamily="34" charset="0"/>
                <a:hlinkClick r:id="rId3"/>
              </a:rPr>
              <a:t>http://</a:t>
            </a:r>
            <a:r>
              <a:rPr lang="es-ES" dirty="0" smtClean="0">
                <a:latin typeface="Verdana" panose="020B0604030504040204" pitchFamily="34" charset="0"/>
                <a:ea typeface="Verdana" panose="020B0604030504040204" pitchFamily="34" charset="0"/>
                <a:cs typeface="Verdana" panose="020B0604030504040204" pitchFamily="34" charset="0"/>
                <a:hlinkClick r:id="rId3"/>
              </a:rPr>
              <a:t>dx.doi.org/10.1098/rsta.2014.0441</a:t>
            </a:r>
            <a:endParaRPr lang="es-ES" dirty="0" smtClean="0">
              <a:latin typeface="Verdana" panose="020B0604030504040204" pitchFamily="34" charset="0"/>
              <a:ea typeface="Verdana" panose="020B0604030504040204" pitchFamily="34" charset="0"/>
              <a:cs typeface="Verdana" panose="020B0604030504040204" pitchFamily="34" charset="0"/>
            </a:endParaRPr>
          </a:p>
          <a:p>
            <a:pPr marL="285750" indent="-285750">
              <a:spcBef>
                <a:spcPts val="1200"/>
              </a:spcBef>
              <a:buFont typeface="Wingdings" panose="05000000000000000000" pitchFamily="2" charset="2"/>
              <a:buChar char="q"/>
            </a:pPr>
            <a:r>
              <a:rPr lang="en-US" dirty="0" err="1">
                <a:latin typeface="Verdana" panose="020B0604030504040204" pitchFamily="34" charset="0"/>
                <a:ea typeface="Verdana" panose="020B0604030504040204" pitchFamily="34" charset="0"/>
                <a:cs typeface="Verdana" panose="020B0604030504040204" pitchFamily="34" charset="0"/>
              </a:rPr>
              <a:t>Iveth</a:t>
            </a:r>
            <a:r>
              <a:rPr lang="en-US" dirty="0">
                <a:latin typeface="Verdana" panose="020B0604030504040204" pitchFamily="34" charset="0"/>
                <a:ea typeface="Verdana" panose="020B0604030504040204" pitchFamily="34" charset="0"/>
                <a:cs typeface="Verdana" panose="020B0604030504040204" pitchFamily="34" charset="0"/>
              </a:rPr>
              <a:t> Moreno. </a:t>
            </a:r>
            <a:r>
              <a:rPr lang="en-US" dirty="0" err="1">
                <a:latin typeface="Verdana" panose="020B0604030504040204" pitchFamily="34" charset="0"/>
                <a:ea typeface="Verdana" panose="020B0604030504040204" pitchFamily="34" charset="0"/>
                <a:cs typeface="Verdana" panose="020B0604030504040204" pitchFamily="34" charset="0"/>
              </a:rPr>
              <a:t>Rony</a:t>
            </a:r>
            <a:r>
              <a:rPr lang="en-US" dirty="0">
                <a:latin typeface="Verdana" panose="020B0604030504040204" pitchFamily="34" charset="0"/>
                <a:ea typeface="Verdana" panose="020B0604030504040204" pitchFamily="34" charset="0"/>
                <a:cs typeface="Verdana" panose="020B0604030504040204" pitchFamily="34" charset="0"/>
              </a:rPr>
              <a:t> Caballero. Ramón </a:t>
            </a:r>
            <a:r>
              <a:rPr lang="en-US" dirty="0" err="1">
                <a:latin typeface="Verdana" panose="020B0604030504040204" pitchFamily="34" charset="0"/>
                <a:ea typeface="Verdana" panose="020B0604030504040204" pitchFamily="34" charset="0"/>
                <a:cs typeface="Verdana" panose="020B0604030504040204" pitchFamily="34" charset="0"/>
              </a:rPr>
              <a:t>Galán</a:t>
            </a:r>
            <a:r>
              <a:rPr lang="en-US" dirty="0">
                <a:latin typeface="Verdana" panose="020B0604030504040204" pitchFamily="34" charset="0"/>
                <a:ea typeface="Verdana" panose="020B0604030504040204" pitchFamily="34" charset="0"/>
                <a:cs typeface="Verdana" panose="020B0604030504040204" pitchFamily="34" charset="0"/>
              </a:rPr>
              <a:t>, Fernando </a:t>
            </a:r>
            <a:r>
              <a:rPr lang="en-US" dirty="0" err="1">
                <a:latin typeface="Verdana" panose="020B0604030504040204" pitchFamily="34" charset="0"/>
                <a:ea typeface="Verdana" panose="020B0604030504040204" pitchFamily="34" charset="0"/>
                <a:cs typeface="Verdana" panose="020B0604030504040204" pitchFamily="34" charset="0"/>
              </a:rPr>
              <a:t>Matía</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err="1">
                <a:latin typeface="Verdana" panose="020B0604030504040204" pitchFamily="34" charset="0"/>
                <a:ea typeface="Verdana" panose="020B0604030504040204" pitchFamily="34" charset="0"/>
                <a:cs typeface="Verdana" panose="020B0604030504040204" pitchFamily="34" charset="0"/>
              </a:rPr>
              <a:t>Agustín</a:t>
            </a:r>
            <a:r>
              <a:rPr lang="en-US" dirty="0">
                <a:latin typeface="Verdana" panose="020B0604030504040204" pitchFamily="34" charset="0"/>
                <a:ea typeface="Verdana" panose="020B0604030504040204" pitchFamily="34" charset="0"/>
                <a:cs typeface="Verdana" panose="020B0604030504040204" pitchFamily="34" charset="0"/>
              </a:rPr>
              <a:t> Jiménez.  </a:t>
            </a:r>
            <a:r>
              <a:rPr lang="es-MX" b="1" dirty="0">
                <a:latin typeface="Verdana" panose="020B0604030504040204" pitchFamily="34" charset="0"/>
                <a:ea typeface="Verdana" panose="020B0604030504040204" pitchFamily="34" charset="0"/>
                <a:cs typeface="Verdana" panose="020B0604030504040204" pitchFamily="34" charset="0"/>
              </a:rPr>
              <a:t>La Nariz Electrónica: Estado del Arte. </a:t>
            </a:r>
            <a:r>
              <a:rPr lang="es-MX" dirty="0">
                <a:latin typeface="Verdana" panose="020B0604030504040204" pitchFamily="34" charset="0"/>
                <a:ea typeface="Verdana" panose="020B0604030504040204" pitchFamily="34" charset="0"/>
                <a:cs typeface="Verdana" panose="020B0604030504040204" pitchFamily="34" charset="0"/>
              </a:rPr>
              <a:t>Revista Iberoamericana de Automática e Informática Industrial </a:t>
            </a:r>
            <a:r>
              <a:rPr lang="es-MX" dirty="0" smtClean="0">
                <a:latin typeface="Verdana" panose="020B0604030504040204" pitchFamily="34" charset="0"/>
                <a:ea typeface="Verdana" panose="020B0604030504040204" pitchFamily="34" charset="0"/>
                <a:cs typeface="Verdana" panose="020B0604030504040204" pitchFamily="34" charset="0"/>
              </a:rPr>
              <a:t>RIAI. </a:t>
            </a:r>
            <a:r>
              <a:rPr lang="es-ES" dirty="0" smtClean="0">
                <a:latin typeface="Verdana" panose="020B0604030504040204" pitchFamily="34" charset="0"/>
                <a:ea typeface="Verdana" panose="020B0604030504040204" pitchFamily="34" charset="0"/>
                <a:cs typeface="Verdana" panose="020B0604030504040204" pitchFamily="34" charset="0"/>
                <a:hlinkClick r:id="rId4"/>
              </a:rPr>
              <a:t>http</a:t>
            </a:r>
            <a:r>
              <a:rPr lang="es-ES" dirty="0">
                <a:latin typeface="Verdana" panose="020B0604030504040204" pitchFamily="34" charset="0"/>
                <a:ea typeface="Verdana" panose="020B0604030504040204" pitchFamily="34" charset="0"/>
                <a:cs typeface="Verdana" panose="020B0604030504040204" pitchFamily="34" charset="0"/>
                <a:hlinkClick r:id="rId4"/>
              </a:rPr>
              <a:t>://www.sciencedirect.com/science/journal/16977912</a:t>
            </a:r>
            <a:endParaRPr lang="es-ES" dirty="0">
              <a:latin typeface="Verdana" panose="020B0604030504040204" pitchFamily="34" charset="0"/>
              <a:ea typeface="Verdana" panose="020B0604030504040204" pitchFamily="34" charset="0"/>
              <a:cs typeface="Verdana" panose="020B0604030504040204" pitchFamily="34" charset="0"/>
            </a:endParaRPr>
          </a:p>
          <a:p>
            <a:pPr marL="285750" indent="-285750" algn="just">
              <a:spcBef>
                <a:spcPts val="1200"/>
              </a:spcBef>
              <a:buFont typeface="Wingdings" panose="05000000000000000000" pitchFamily="2" charset="2"/>
              <a:buChar char="q"/>
            </a:pPr>
            <a:endParaRPr lang="es-ES" dirty="0"/>
          </a:p>
        </p:txBody>
      </p:sp>
      <p:sp>
        <p:nvSpPr>
          <p:cNvPr id="10" name="Rectángulo 9"/>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74807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sp>
        <p:nvSpPr>
          <p:cNvPr id="10" name="Rectángulo 9"/>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6 Rectángulo"/>
          <p:cNvSpPr>
            <a:spLocks noChangeArrowheads="1"/>
          </p:cNvSpPr>
          <p:nvPr/>
        </p:nvSpPr>
        <p:spPr bwMode="auto">
          <a:xfrm>
            <a:off x="701678" y="1128253"/>
            <a:ext cx="8247063"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Bef>
                <a:spcPts val="1200"/>
              </a:spcBef>
              <a:buFont typeface="Wingdings" panose="05000000000000000000" pitchFamily="2" charset="2"/>
              <a:buChar char="q"/>
            </a:pPr>
            <a:r>
              <a:rPr lang="es-ES" altLang="es-MX" dirty="0" err="1" smtClean="0">
                <a:latin typeface="Verdana" panose="020B0604030504040204" pitchFamily="34" charset="0"/>
              </a:rPr>
              <a:t>Future</a:t>
            </a:r>
            <a:r>
              <a:rPr lang="es-ES" altLang="es-MX" dirty="0" smtClean="0">
                <a:latin typeface="Verdana" panose="020B0604030504040204" pitchFamily="34" charset="0"/>
              </a:rPr>
              <a:t> </a:t>
            </a:r>
            <a:r>
              <a:rPr lang="es-ES" altLang="es-MX" dirty="0">
                <a:latin typeface="Verdana" panose="020B0604030504040204" pitchFamily="34" charset="0"/>
              </a:rPr>
              <a:t>Internet </a:t>
            </a:r>
            <a:r>
              <a:rPr lang="es-ES" altLang="es-MX" dirty="0" err="1">
                <a:latin typeface="Verdana" panose="020B0604030504040204" pitchFamily="34" charset="0"/>
              </a:rPr>
              <a:t>Assembly</a:t>
            </a:r>
            <a:r>
              <a:rPr lang="es-ES" altLang="es-MX" dirty="0">
                <a:latin typeface="Verdana" panose="020B0604030504040204" pitchFamily="34" charset="0"/>
              </a:rPr>
              <a:t>, “</a:t>
            </a:r>
            <a:r>
              <a:rPr lang="es-ES" altLang="es-MX" dirty="0" err="1">
                <a:latin typeface="Verdana" panose="020B0604030504040204" pitchFamily="34" charset="0"/>
              </a:rPr>
              <a:t>European</a:t>
            </a:r>
            <a:r>
              <a:rPr lang="es-ES" altLang="es-MX" dirty="0">
                <a:latin typeface="Verdana" panose="020B0604030504040204" pitchFamily="34" charset="0"/>
              </a:rPr>
              <a:t> </a:t>
            </a:r>
            <a:r>
              <a:rPr lang="es-ES" altLang="es-MX" dirty="0" err="1">
                <a:latin typeface="Verdana" panose="020B0604030504040204" pitchFamily="34" charset="0"/>
              </a:rPr>
              <a:t>Future</a:t>
            </a:r>
            <a:r>
              <a:rPr lang="es-ES" altLang="es-MX" dirty="0">
                <a:latin typeface="Verdana" panose="020B0604030504040204" pitchFamily="34" charset="0"/>
              </a:rPr>
              <a:t> Internet Portal.”[Online]. </a:t>
            </a:r>
            <a:r>
              <a:rPr lang="es-ES" altLang="es-MX" dirty="0" err="1">
                <a:latin typeface="Verdana" panose="020B0604030504040204" pitchFamily="34" charset="0"/>
              </a:rPr>
              <a:t>Available</a:t>
            </a:r>
            <a:r>
              <a:rPr lang="es-ES" altLang="es-MX" dirty="0">
                <a:latin typeface="Verdana" panose="020B0604030504040204" pitchFamily="34" charset="0"/>
              </a:rPr>
              <a:t>: </a:t>
            </a:r>
            <a:r>
              <a:rPr lang="es-ES" altLang="es-MX" dirty="0">
                <a:latin typeface="Verdana" panose="020B0604030504040204" pitchFamily="34" charset="0"/>
                <a:hlinkClick r:id="rId3"/>
              </a:rPr>
              <a:t>http://</a:t>
            </a:r>
            <a:r>
              <a:rPr lang="es-ES" altLang="es-MX" dirty="0" smtClean="0">
                <a:latin typeface="Verdana" panose="020B0604030504040204" pitchFamily="34" charset="0"/>
                <a:hlinkClick r:id="rId3"/>
              </a:rPr>
              <a:t>www.future-internet.eu/</a:t>
            </a:r>
            <a:endParaRPr lang="es-ES" altLang="es-MX" dirty="0" smtClean="0">
              <a:latin typeface="Verdana" panose="020B0604030504040204" pitchFamily="34" charset="0"/>
            </a:endParaRP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 </a:t>
            </a:r>
            <a:r>
              <a:rPr lang="en-US" altLang="es-MX" dirty="0">
                <a:latin typeface="Verdana" panose="020B0604030504040204" pitchFamily="34" charset="0"/>
              </a:rPr>
              <a:t>“Sense &amp; Sensitivity by Orange Lab.” [Online]. Available: </a:t>
            </a:r>
            <a:r>
              <a:rPr lang="en-US" altLang="es-MX" dirty="0">
                <a:latin typeface="Verdana" panose="020B0604030504040204" pitchFamily="34" charset="0"/>
                <a:hlinkClick r:id="rId4"/>
              </a:rPr>
              <a:t>h</a:t>
            </a:r>
            <a:r>
              <a:rPr lang="es-ES" altLang="es-MX" dirty="0">
                <a:latin typeface="Verdana" panose="020B0604030504040204" pitchFamily="34" charset="0"/>
                <a:hlinkClick r:id="rId4"/>
              </a:rPr>
              <a:t>ttp://</a:t>
            </a:r>
            <a:r>
              <a:rPr lang="es-ES" altLang="es-MX" dirty="0" smtClean="0">
                <a:latin typeface="Verdana" panose="020B0604030504040204" pitchFamily="34" charset="0"/>
                <a:hlinkClick r:id="rId4"/>
              </a:rPr>
              <a:t>senseandsensitivity.rd.francetelecom.com/index.php</a:t>
            </a:r>
            <a:r>
              <a:rPr lang="es-ES" altLang="es-MX" dirty="0" smtClean="0">
                <a:latin typeface="Verdana" panose="020B0604030504040204" pitchFamily="34" charset="0"/>
              </a:rPr>
              <a:t>. </a:t>
            </a: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Z</a:t>
            </a:r>
            <a:r>
              <a:rPr lang="en-US" altLang="es-MX" dirty="0">
                <a:latin typeface="Verdana" panose="020B0604030504040204" pitchFamily="34" charset="0"/>
              </a:rPr>
              <a:t>. Shelby and C. </a:t>
            </a:r>
            <a:r>
              <a:rPr lang="en-US" altLang="es-MX" dirty="0" err="1">
                <a:latin typeface="Verdana" panose="020B0604030504040204" pitchFamily="34" charset="0"/>
              </a:rPr>
              <a:t>Borman</a:t>
            </a:r>
            <a:r>
              <a:rPr lang="en-US" altLang="es-MX" dirty="0">
                <a:latin typeface="Verdana" panose="020B0604030504040204" pitchFamily="34" charset="0"/>
              </a:rPr>
              <a:t>, 6LoWPAN: The Wireless Embedded </a:t>
            </a:r>
            <a:r>
              <a:rPr lang="es-ES" altLang="es-MX" dirty="0">
                <a:latin typeface="Verdana" panose="020B0604030504040204" pitchFamily="34" charset="0"/>
              </a:rPr>
              <a:t>Internet. </a:t>
            </a:r>
            <a:r>
              <a:rPr lang="es-ES" altLang="es-MX" dirty="0" err="1">
                <a:latin typeface="Verdana" panose="020B0604030504040204" pitchFamily="34" charset="0"/>
              </a:rPr>
              <a:t>Wiley</a:t>
            </a:r>
            <a:r>
              <a:rPr lang="es-ES" altLang="es-MX" dirty="0">
                <a:latin typeface="Verdana" panose="020B0604030504040204" pitchFamily="34" charset="0"/>
              </a:rPr>
              <a:t>, Nov. </a:t>
            </a:r>
            <a:r>
              <a:rPr lang="es-ES" altLang="es-MX" dirty="0" smtClean="0">
                <a:latin typeface="Verdana" panose="020B0604030504040204" pitchFamily="34" charset="0"/>
              </a:rPr>
              <a:t>2009.</a:t>
            </a: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EU </a:t>
            </a:r>
            <a:r>
              <a:rPr lang="en-US" altLang="es-MX" dirty="0">
                <a:latin typeface="Verdana" panose="020B0604030504040204" pitchFamily="34" charset="0"/>
              </a:rPr>
              <a:t>Integrated Project, “SENSEI: Integrating the physical with the digital world of the network of the future.” [Online]. </a:t>
            </a:r>
            <a:r>
              <a:rPr lang="es-ES" altLang="es-MX" dirty="0" err="1" smtClean="0">
                <a:latin typeface="Verdana" panose="020B0604030504040204" pitchFamily="34" charset="0"/>
              </a:rPr>
              <a:t>Available</a:t>
            </a:r>
            <a:r>
              <a:rPr lang="es-ES" altLang="es-MX" dirty="0">
                <a:latin typeface="Verdana" panose="020B0604030504040204" pitchFamily="34" charset="0"/>
              </a:rPr>
              <a:t>: </a:t>
            </a:r>
            <a:r>
              <a:rPr lang="es-ES" altLang="es-MX" dirty="0">
                <a:latin typeface="Verdana" panose="020B0604030504040204" pitchFamily="34" charset="0"/>
                <a:hlinkClick r:id="rId5"/>
              </a:rPr>
              <a:t>http://</a:t>
            </a:r>
            <a:r>
              <a:rPr lang="es-ES" altLang="es-MX" dirty="0" smtClean="0">
                <a:latin typeface="Verdana" panose="020B0604030504040204" pitchFamily="34" charset="0"/>
                <a:hlinkClick r:id="rId5"/>
              </a:rPr>
              <a:t>www.ict-sensei.org/</a:t>
            </a:r>
            <a:endParaRPr lang="es-ES" altLang="es-MX" dirty="0" smtClean="0">
              <a:latin typeface="Verdana" panose="020B0604030504040204" pitchFamily="34" charset="0"/>
            </a:endParaRP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P</a:t>
            </a:r>
            <a:r>
              <a:rPr lang="en-US" altLang="es-MX" dirty="0">
                <a:latin typeface="Verdana" panose="020B0604030504040204" pitchFamily="34" charset="0"/>
              </a:rPr>
              <a:t>. </a:t>
            </a:r>
            <a:r>
              <a:rPr lang="en-US" altLang="es-MX" dirty="0" err="1">
                <a:latin typeface="Verdana" panose="020B0604030504040204" pitchFamily="34" charset="0"/>
              </a:rPr>
              <a:t>Casari</a:t>
            </a:r>
            <a:r>
              <a:rPr lang="en-US" altLang="es-MX" dirty="0">
                <a:latin typeface="Verdana" panose="020B0604030504040204" pitchFamily="34" charset="0"/>
              </a:rPr>
              <a:t> et al., “The </a:t>
            </a:r>
            <a:r>
              <a:rPr lang="en-US" altLang="es-MX" dirty="0" err="1">
                <a:latin typeface="Verdana" panose="020B0604030504040204" pitchFamily="34" charset="0"/>
              </a:rPr>
              <a:t>WIreless</a:t>
            </a:r>
            <a:r>
              <a:rPr lang="en-US" altLang="es-MX" dirty="0">
                <a:latin typeface="Verdana" panose="020B0604030504040204" pitchFamily="34" charset="0"/>
              </a:rPr>
              <a:t> Sensor networks for city-Wide </a:t>
            </a:r>
            <a:r>
              <a:rPr lang="es-ES" altLang="es-MX" dirty="0" err="1">
                <a:latin typeface="Verdana" panose="020B0604030504040204" pitchFamily="34" charset="0"/>
              </a:rPr>
              <a:t>Ambient</a:t>
            </a:r>
            <a:r>
              <a:rPr lang="es-ES" altLang="es-MX" dirty="0">
                <a:latin typeface="Verdana" panose="020B0604030504040204" pitchFamily="34" charset="0"/>
              </a:rPr>
              <a:t> </a:t>
            </a:r>
            <a:r>
              <a:rPr lang="es-ES" altLang="es-MX" dirty="0" err="1">
                <a:latin typeface="Verdana" panose="020B0604030504040204" pitchFamily="34" charset="0"/>
              </a:rPr>
              <a:t>Intelligence</a:t>
            </a:r>
            <a:r>
              <a:rPr lang="es-ES" altLang="es-MX" dirty="0">
                <a:latin typeface="Verdana" panose="020B0604030504040204" pitchFamily="34" charset="0"/>
              </a:rPr>
              <a:t> (WISE-WAI) </a:t>
            </a:r>
            <a:r>
              <a:rPr lang="es-ES" altLang="es-MX" dirty="0" err="1">
                <a:latin typeface="Verdana" panose="020B0604030504040204" pitchFamily="34" charset="0"/>
              </a:rPr>
              <a:t>project</a:t>
            </a:r>
            <a:r>
              <a:rPr lang="es-ES" altLang="es-MX" dirty="0">
                <a:latin typeface="Verdana" panose="020B0604030504040204" pitchFamily="34" charset="0"/>
              </a:rPr>
              <a:t>,” MDPI </a:t>
            </a:r>
            <a:r>
              <a:rPr lang="es-ES" altLang="es-MX" dirty="0" err="1">
                <a:latin typeface="Verdana" panose="020B0604030504040204" pitchFamily="34" charset="0"/>
              </a:rPr>
              <a:t>Journal</a:t>
            </a:r>
            <a:r>
              <a:rPr lang="es-ES" altLang="es-MX" dirty="0">
                <a:latin typeface="Verdana" panose="020B0604030504040204" pitchFamily="34" charset="0"/>
              </a:rPr>
              <a:t> </a:t>
            </a:r>
            <a:r>
              <a:rPr lang="en-US" altLang="es-MX" dirty="0">
                <a:latin typeface="Verdana" panose="020B0604030504040204" pitchFamily="34" charset="0"/>
              </a:rPr>
              <a:t>of Sensors, vol. 9, no. 6, pp. 4056–4082, Jun. 2009. [Online</a:t>
            </a:r>
            <a:r>
              <a:rPr lang="en-US" altLang="es-MX" dirty="0" smtClean="0">
                <a:latin typeface="Verdana" panose="020B0604030504040204" pitchFamily="34" charset="0"/>
              </a:rPr>
              <a:t>]. </a:t>
            </a:r>
            <a:r>
              <a:rPr lang="es-ES" altLang="es-MX" dirty="0" err="1" smtClean="0">
                <a:latin typeface="Verdana" panose="020B0604030504040204" pitchFamily="34" charset="0"/>
              </a:rPr>
              <a:t>Available</a:t>
            </a:r>
            <a:r>
              <a:rPr lang="es-ES" altLang="es-MX" dirty="0">
                <a:latin typeface="Verdana" panose="020B0604030504040204" pitchFamily="34" charset="0"/>
              </a:rPr>
              <a:t>: </a:t>
            </a:r>
            <a:r>
              <a:rPr lang="es-ES" altLang="es-MX" dirty="0">
                <a:latin typeface="Verdana" panose="020B0604030504040204" pitchFamily="34" charset="0"/>
                <a:hlinkClick r:id="rId6"/>
              </a:rPr>
              <a:t>http://</a:t>
            </a:r>
            <a:r>
              <a:rPr lang="es-ES" altLang="es-MX" dirty="0" smtClean="0">
                <a:latin typeface="Verdana" panose="020B0604030504040204" pitchFamily="34" charset="0"/>
                <a:hlinkClick r:id="rId6"/>
              </a:rPr>
              <a:t>www.mdpi.com/1424-8220/9/6/4056</a:t>
            </a:r>
            <a:r>
              <a:rPr lang="es-ES" altLang="es-MX" dirty="0" smtClean="0">
                <a:latin typeface="Verdana" panose="020B0604030504040204" pitchFamily="34" charset="0"/>
              </a:rPr>
              <a:t> </a:t>
            </a: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A. </a:t>
            </a:r>
            <a:r>
              <a:rPr lang="en-US" altLang="es-MX" dirty="0" err="1">
                <a:latin typeface="Verdana" panose="020B0604030504040204" pitchFamily="34" charset="0"/>
              </a:rPr>
              <a:t>Dunkels</a:t>
            </a:r>
            <a:r>
              <a:rPr lang="en-US" altLang="es-MX" dirty="0">
                <a:latin typeface="Verdana" panose="020B0604030504040204" pitchFamily="34" charset="0"/>
              </a:rPr>
              <a:t> and J. P. </a:t>
            </a:r>
            <a:r>
              <a:rPr lang="en-US" altLang="es-MX" dirty="0" err="1">
                <a:latin typeface="Verdana" panose="020B0604030504040204" pitchFamily="34" charset="0"/>
              </a:rPr>
              <a:t>Vasseur</a:t>
            </a:r>
            <a:r>
              <a:rPr lang="en-US" altLang="es-MX" dirty="0">
                <a:latin typeface="Verdana" panose="020B0604030504040204" pitchFamily="34" charset="0"/>
              </a:rPr>
              <a:t>, “IP for Smart Objects,” IPSO Alliance White Paper No. 1, Sept. 2008.</a:t>
            </a:r>
            <a:endParaRPr lang="es-ES" altLang="es-MX" dirty="0">
              <a:latin typeface="Verdana" panose="020B0604030504040204" pitchFamily="34" charset="0"/>
            </a:endParaRPr>
          </a:p>
        </p:txBody>
      </p:sp>
    </p:spTree>
    <p:extLst>
      <p:ext uri="{BB962C8B-B14F-4D97-AF65-F5344CB8AC3E}">
        <p14:creationId xmlns:p14="http://schemas.microsoft.com/office/powerpoint/2010/main" val="367477155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sp>
        <p:nvSpPr>
          <p:cNvPr id="10" name="Rectángulo 9"/>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Fuentes Bibliográficas</a:t>
            </a:r>
            <a:endParaRPr lang="es-ES" sz="2400" dirty="0"/>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8" y="116456"/>
            <a:ext cx="1648490" cy="105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rrowheads="1"/>
          </p:cNvSpPr>
          <p:nvPr/>
        </p:nvSpPr>
        <p:spPr bwMode="auto">
          <a:xfrm>
            <a:off x="569197" y="561672"/>
            <a:ext cx="8501063" cy="754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pPr>
            <a:endParaRPr lang="en-US" altLang="es-MX" dirty="0">
              <a:latin typeface="Verdana" panose="020B0604030504040204" pitchFamily="34" charset="0"/>
            </a:endParaRP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J</a:t>
            </a:r>
            <a:r>
              <a:rPr lang="en-US" altLang="es-MX" dirty="0">
                <a:latin typeface="Verdana" panose="020B0604030504040204" pitchFamily="34" charset="0"/>
              </a:rPr>
              <a:t>. W. Hui and D. E. Culler, “</a:t>
            </a:r>
            <a:r>
              <a:rPr lang="en-US" altLang="es-MX" b="1" dirty="0">
                <a:latin typeface="Verdana" panose="020B0604030504040204" pitchFamily="34" charset="0"/>
              </a:rPr>
              <a:t>IP is Dead, Long Live IP for Wireless Sensor Networks,</a:t>
            </a:r>
            <a:r>
              <a:rPr lang="en-US" altLang="es-MX" dirty="0">
                <a:latin typeface="Verdana" panose="020B0604030504040204" pitchFamily="34" charset="0"/>
              </a:rPr>
              <a:t>” in Proc. of ACM </a:t>
            </a:r>
            <a:r>
              <a:rPr lang="en-US" altLang="es-MX" dirty="0" err="1">
                <a:latin typeface="Verdana" panose="020B0604030504040204" pitchFamily="34" charset="0"/>
              </a:rPr>
              <a:t>SenSys</a:t>
            </a:r>
            <a:r>
              <a:rPr lang="en-US" altLang="es-MX" dirty="0">
                <a:latin typeface="Verdana" panose="020B0604030504040204" pitchFamily="34" charset="0"/>
              </a:rPr>
              <a:t>, Nov. </a:t>
            </a:r>
            <a:r>
              <a:rPr lang="es-ES" altLang="es-MX" dirty="0">
                <a:latin typeface="Verdana" panose="020B0604030504040204" pitchFamily="34" charset="0"/>
              </a:rPr>
              <a:t>2008</a:t>
            </a:r>
            <a:r>
              <a:rPr lang="es-ES" altLang="es-MX" dirty="0" smtClean="0">
                <a:latin typeface="Verdana" panose="020B0604030504040204" pitchFamily="34" charset="0"/>
              </a:rPr>
              <a:t>. </a:t>
            </a:r>
          </a:p>
          <a:p>
            <a:pPr marL="285750" indent="-285750" algn="just" eaLnBrk="1" hangingPunct="1">
              <a:spcBef>
                <a:spcPts val="1200"/>
              </a:spcBef>
              <a:buFont typeface="Wingdings" panose="05000000000000000000" pitchFamily="2" charset="2"/>
              <a:buChar char="q"/>
            </a:pPr>
            <a:r>
              <a:rPr lang="es-ES" altLang="es-MX" dirty="0" smtClean="0">
                <a:latin typeface="Verdana" panose="020B0604030504040204" pitchFamily="34" charset="0"/>
              </a:rPr>
              <a:t>T</a:t>
            </a:r>
            <a:r>
              <a:rPr lang="es-ES" altLang="es-MX" dirty="0">
                <a:latin typeface="Verdana" panose="020B0604030504040204" pitchFamily="34" charset="0"/>
              </a:rPr>
              <a:t>. </a:t>
            </a:r>
            <a:r>
              <a:rPr lang="es-ES" altLang="es-MX" dirty="0" err="1">
                <a:latin typeface="Verdana" panose="020B0604030504040204" pitchFamily="34" charset="0"/>
              </a:rPr>
              <a:t>Luckenbach</a:t>
            </a:r>
            <a:r>
              <a:rPr lang="es-ES" altLang="es-MX" dirty="0">
                <a:latin typeface="Verdana" panose="020B0604030504040204" pitchFamily="34" charset="0"/>
              </a:rPr>
              <a:t>, P. </a:t>
            </a:r>
            <a:r>
              <a:rPr lang="es-ES" altLang="es-MX" dirty="0" err="1">
                <a:latin typeface="Verdana" panose="020B0604030504040204" pitchFamily="34" charset="0"/>
              </a:rPr>
              <a:t>Gober</a:t>
            </a:r>
            <a:r>
              <a:rPr lang="es-ES" altLang="es-MX" dirty="0">
                <a:latin typeface="Verdana" panose="020B0604030504040204" pitchFamily="34" charset="0"/>
              </a:rPr>
              <a:t>, S. </a:t>
            </a:r>
            <a:r>
              <a:rPr lang="es-ES" altLang="es-MX" dirty="0" err="1">
                <a:latin typeface="Verdana" panose="020B0604030504040204" pitchFamily="34" charset="0"/>
              </a:rPr>
              <a:t>Arbanowski</a:t>
            </a:r>
            <a:r>
              <a:rPr lang="es-ES" altLang="es-MX" dirty="0">
                <a:latin typeface="Verdana" panose="020B0604030504040204" pitchFamily="34" charset="0"/>
              </a:rPr>
              <a:t>, A. </a:t>
            </a:r>
            <a:r>
              <a:rPr lang="es-ES" altLang="es-MX" dirty="0" err="1">
                <a:latin typeface="Verdana" panose="020B0604030504040204" pitchFamily="34" charset="0"/>
              </a:rPr>
              <a:t>Kotsopoulos</a:t>
            </a:r>
            <a:r>
              <a:rPr lang="es-ES" altLang="es-MX" dirty="0">
                <a:latin typeface="Verdana" panose="020B0604030504040204" pitchFamily="34" charset="0"/>
              </a:rPr>
              <a:t>, and K. Kim, “</a:t>
            </a:r>
            <a:r>
              <a:rPr lang="es-ES" altLang="es-MX" b="1" dirty="0" err="1">
                <a:latin typeface="Verdana" panose="020B0604030504040204" pitchFamily="34" charset="0"/>
              </a:rPr>
              <a:t>TinyREST</a:t>
            </a:r>
            <a:r>
              <a:rPr lang="es-ES" altLang="es-MX" b="1" dirty="0">
                <a:latin typeface="Verdana" panose="020B0604030504040204" pitchFamily="34" charset="0"/>
              </a:rPr>
              <a:t> - a </a:t>
            </a:r>
            <a:r>
              <a:rPr lang="es-ES" altLang="es-MX" b="1" dirty="0" err="1">
                <a:latin typeface="Verdana" panose="020B0604030504040204" pitchFamily="34" charset="0"/>
              </a:rPr>
              <a:t>protocol</a:t>
            </a:r>
            <a:r>
              <a:rPr lang="es-ES" altLang="es-MX" b="1" dirty="0">
                <a:latin typeface="Verdana" panose="020B0604030504040204" pitchFamily="34" charset="0"/>
              </a:rPr>
              <a:t> </a:t>
            </a:r>
            <a:r>
              <a:rPr lang="es-ES" altLang="es-MX" b="1" dirty="0" err="1">
                <a:latin typeface="Verdana" panose="020B0604030504040204" pitchFamily="34" charset="0"/>
              </a:rPr>
              <a:t>for</a:t>
            </a:r>
            <a:r>
              <a:rPr lang="es-ES" altLang="es-MX" b="1" dirty="0">
                <a:latin typeface="Verdana" panose="020B0604030504040204" pitchFamily="34" charset="0"/>
              </a:rPr>
              <a:t> </a:t>
            </a:r>
            <a:r>
              <a:rPr lang="es-ES" altLang="es-MX" b="1" dirty="0" err="1">
                <a:latin typeface="Verdana" panose="020B0604030504040204" pitchFamily="34" charset="0"/>
              </a:rPr>
              <a:t>integrating</a:t>
            </a:r>
            <a:r>
              <a:rPr lang="es-ES" altLang="es-MX" b="1" dirty="0">
                <a:latin typeface="Verdana" panose="020B0604030504040204" pitchFamily="34" charset="0"/>
              </a:rPr>
              <a:t> sensor </a:t>
            </a:r>
            <a:r>
              <a:rPr lang="en-US" altLang="es-MX" b="1" dirty="0">
                <a:latin typeface="Verdana" panose="020B0604030504040204" pitchFamily="34" charset="0"/>
              </a:rPr>
              <a:t>networks into the internet,” </a:t>
            </a:r>
            <a:r>
              <a:rPr lang="en-US" altLang="es-MX" dirty="0">
                <a:latin typeface="Verdana" panose="020B0604030504040204" pitchFamily="34" charset="0"/>
              </a:rPr>
              <a:t>in Proceedings of REALWSN, </a:t>
            </a:r>
            <a:r>
              <a:rPr lang="es-ES" altLang="es-MX" dirty="0" err="1">
                <a:latin typeface="Verdana" panose="020B0604030504040204" pitchFamily="34" charset="0"/>
              </a:rPr>
              <a:t>Stockholm</a:t>
            </a:r>
            <a:r>
              <a:rPr lang="es-ES" altLang="es-MX" dirty="0">
                <a:latin typeface="Verdana" panose="020B0604030504040204" pitchFamily="34" charset="0"/>
              </a:rPr>
              <a:t>, </a:t>
            </a:r>
            <a:r>
              <a:rPr lang="es-ES" altLang="es-MX" dirty="0" err="1">
                <a:latin typeface="Verdana" panose="020B0604030504040204" pitchFamily="34" charset="0"/>
              </a:rPr>
              <a:t>Sweden</a:t>
            </a:r>
            <a:r>
              <a:rPr lang="es-ES" altLang="es-MX" dirty="0">
                <a:latin typeface="Verdana" panose="020B0604030504040204" pitchFamily="34" charset="0"/>
              </a:rPr>
              <a:t>, Jun. </a:t>
            </a:r>
            <a:r>
              <a:rPr lang="es-ES" altLang="es-MX" dirty="0" smtClean="0">
                <a:latin typeface="Verdana" panose="020B0604030504040204" pitchFamily="34" charset="0"/>
              </a:rPr>
              <a:t>2005.</a:t>
            </a:r>
          </a:p>
          <a:p>
            <a:pPr marL="285750" indent="-285750" algn="just" eaLnBrk="1" hangingPunct="1">
              <a:spcBef>
                <a:spcPts val="1200"/>
              </a:spcBef>
              <a:buFont typeface="Wingdings" panose="05000000000000000000" pitchFamily="2" charset="2"/>
              <a:buChar char="q"/>
            </a:pPr>
            <a:r>
              <a:rPr lang="es-ES" altLang="es-MX" dirty="0" smtClean="0">
                <a:latin typeface="Verdana" panose="020B0604030504040204" pitchFamily="34" charset="0"/>
              </a:rPr>
              <a:t>B</a:t>
            </a:r>
            <a:r>
              <a:rPr lang="es-ES" altLang="es-MX" dirty="0">
                <a:latin typeface="Verdana" panose="020B0604030504040204" pitchFamily="34" charset="0"/>
              </a:rPr>
              <a:t>. </a:t>
            </a:r>
            <a:r>
              <a:rPr lang="es-ES" altLang="es-MX" dirty="0" err="1">
                <a:latin typeface="Verdana" panose="020B0604030504040204" pitchFamily="34" charset="0"/>
              </a:rPr>
              <a:t>Priyantha</a:t>
            </a:r>
            <a:r>
              <a:rPr lang="es-ES" altLang="es-MX" dirty="0">
                <a:latin typeface="Verdana" panose="020B0604030504040204" pitchFamily="34" charset="0"/>
              </a:rPr>
              <a:t>, A. </a:t>
            </a:r>
            <a:r>
              <a:rPr lang="es-ES" altLang="es-MX" dirty="0" err="1">
                <a:latin typeface="Verdana" panose="020B0604030504040204" pitchFamily="34" charset="0"/>
              </a:rPr>
              <a:t>Kansal</a:t>
            </a:r>
            <a:r>
              <a:rPr lang="es-ES" altLang="es-MX" dirty="0">
                <a:latin typeface="Verdana" panose="020B0604030504040204" pitchFamily="34" charset="0"/>
              </a:rPr>
              <a:t>, M. </a:t>
            </a:r>
            <a:r>
              <a:rPr lang="es-ES" altLang="es-MX" dirty="0" err="1">
                <a:latin typeface="Verdana" panose="020B0604030504040204" pitchFamily="34" charset="0"/>
              </a:rPr>
              <a:t>Goraczko</a:t>
            </a:r>
            <a:r>
              <a:rPr lang="es-ES" altLang="es-MX" dirty="0">
                <a:latin typeface="Verdana" panose="020B0604030504040204" pitchFamily="34" charset="0"/>
              </a:rPr>
              <a:t>, and F. </a:t>
            </a:r>
            <a:r>
              <a:rPr lang="es-ES" altLang="es-MX" dirty="0" err="1">
                <a:latin typeface="Verdana" panose="020B0604030504040204" pitchFamily="34" charset="0"/>
              </a:rPr>
              <a:t>Zhao</a:t>
            </a:r>
            <a:r>
              <a:rPr lang="es-ES" altLang="es-MX" dirty="0">
                <a:latin typeface="Verdana" panose="020B0604030504040204" pitchFamily="34" charset="0"/>
              </a:rPr>
              <a:t>, “</a:t>
            </a:r>
            <a:r>
              <a:rPr lang="es-ES" altLang="es-MX" dirty="0" err="1">
                <a:latin typeface="Verdana" panose="020B0604030504040204" pitchFamily="34" charset="0"/>
              </a:rPr>
              <a:t>Tiny</a:t>
            </a:r>
            <a:r>
              <a:rPr lang="es-ES" altLang="es-MX" dirty="0">
                <a:latin typeface="Verdana" panose="020B0604030504040204" pitchFamily="34" charset="0"/>
              </a:rPr>
              <a:t> </a:t>
            </a:r>
            <a:r>
              <a:rPr lang="en-US" altLang="es-MX" dirty="0">
                <a:latin typeface="Verdana" panose="020B0604030504040204" pitchFamily="34" charset="0"/>
              </a:rPr>
              <a:t>web services: </a:t>
            </a:r>
            <a:r>
              <a:rPr lang="en-US" altLang="es-MX" b="1" dirty="0" smtClean="0">
                <a:latin typeface="Verdana" panose="020B0604030504040204" pitchFamily="34" charset="0"/>
              </a:rPr>
              <a:t>Design </a:t>
            </a:r>
            <a:r>
              <a:rPr lang="en-US" altLang="es-MX" b="1" dirty="0">
                <a:latin typeface="Verdana" panose="020B0604030504040204" pitchFamily="34" charset="0"/>
              </a:rPr>
              <a:t>and implementation of interoperable and evolvable sensor networks,” </a:t>
            </a:r>
            <a:r>
              <a:rPr lang="en-US" altLang="es-MX" dirty="0">
                <a:latin typeface="Verdana" panose="020B0604030504040204" pitchFamily="34" charset="0"/>
              </a:rPr>
              <a:t>in Proceedings of ACM </a:t>
            </a:r>
            <a:r>
              <a:rPr lang="en-US" altLang="es-MX" dirty="0" err="1">
                <a:latin typeface="Verdana" panose="020B0604030504040204" pitchFamily="34" charset="0"/>
              </a:rPr>
              <a:t>SenSys</a:t>
            </a:r>
            <a:r>
              <a:rPr lang="en-US" altLang="es-MX" dirty="0">
                <a:latin typeface="Verdana" panose="020B0604030504040204" pitchFamily="34" charset="0"/>
              </a:rPr>
              <a:t>, </a:t>
            </a:r>
            <a:r>
              <a:rPr lang="es-ES" altLang="es-MX" dirty="0">
                <a:latin typeface="Verdana" panose="020B0604030504040204" pitchFamily="34" charset="0"/>
              </a:rPr>
              <a:t>Raleigh, NC, Nov. 2008</a:t>
            </a:r>
            <a:r>
              <a:rPr lang="es-ES" altLang="es-MX" dirty="0" smtClean="0">
                <a:latin typeface="Verdana" panose="020B0604030504040204" pitchFamily="34" charset="0"/>
              </a:rPr>
              <a:t>. </a:t>
            </a: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D</a:t>
            </a:r>
            <a:r>
              <a:rPr lang="en-US" altLang="es-MX" dirty="0">
                <a:latin typeface="Verdana" panose="020B0604030504040204" pitchFamily="34" charset="0"/>
              </a:rPr>
              <a:t>. </a:t>
            </a:r>
            <a:r>
              <a:rPr lang="en-US" altLang="es-MX" dirty="0" err="1">
                <a:latin typeface="Verdana" panose="020B0604030504040204" pitchFamily="34" charset="0"/>
              </a:rPr>
              <a:t>Yazar</a:t>
            </a:r>
            <a:r>
              <a:rPr lang="en-US" altLang="es-MX" dirty="0">
                <a:latin typeface="Verdana" panose="020B0604030504040204" pitchFamily="34" charset="0"/>
              </a:rPr>
              <a:t> and A. </a:t>
            </a:r>
            <a:r>
              <a:rPr lang="en-US" altLang="es-MX" dirty="0" err="1">
                <a:latin typeface="Verdana" panose="020B0604030504040204" pitchFamily="34" charset="0"/>
              </a:rPr>
              <a:t>Dunkels</a:t>
            </a:r>
            <a:r>
              <a:rPr lang="en-US" altLang="es-MX" dirty="0">
                <a:latin typeface="Verdana" panose="020B0604030504040204" pitchFamily="34" charset="0"/>
              </a:rPr>
              <a:t>, </a:t>
            </a:r>
            <a:r>
              <a:rPr lang="en-US" altLang="es-MX" b="1" dirty="0">
                <a:latin typeface="Verdana" panose="020B0604030504040204" pitchFamily="34" charset="0"/>
              </a:rPr>
              <a:t>“Efficient Application Integration in IP-Based Sensor Networks for Emerging Energy Management Systems,” </a:t>
            </a:r>
            <a:r>
              <a:rPr lang="en-US" altLang="es-MX" dirty="0" smtClean="0">
                <a:latin typeface="Verdana" panose="020B0604030504040204" pitchFamily="34" charset="0"/>
              </a:rPr>
              <a:t>Proceedings </a:t>
            </a:r>
            <a:r>
              <a:rPr lang="en-US" altLang="es-MX" dirty="0">
                <a:latin typeface="Verdana" panose="020B0604030504040204" pitchFamily="34" charset="0"/>
              </a:rPr>
              <a:t>of ACM </a:t>
            </a:r>
            <a:r>
              <a:rPr lang="en-US" altLang="es-MX" dirty="0" err="1">
                <a:latin typeface="Verdana" panose="020B0604030504040204" pitchFamily="34" charset="0"/>
              </a:rPr>
              <a:t>Buildsys</a:t>
            </a:r>
            <a:r>
              <a:rPr lang="en-US" altLang="es-MX" dirty="0">
                <a:latin typeface="Verdana" panose="020B0604030504040204" pitchFamily="34" charset="0"/>
              </a:rPr>
              <a:t>, Berkeley, CA, </a:t>
            </a:r>
            <a:r>
              <a:rPr lang="es-ES" altLang="es-MX" dirty="0">
                <a:latin typeface="Verdana" panose="020B0604030504040204" pitchFamily="34" charset="0"/>
              </a:rPr>
              <a:t>US, Nov. 3 </a:t>
            </a:r>
            <a:r>
              <a:rPr lang="es-ES" altLang="es-MX" dirty="0" smtClean="0">
                <a:latin typeface="Verdana" panose="020B0604030504040204" pitchFamily="34" charset="0"/>
              </a:rPr>
              <a:t>2009.</a:t>
            </a:r>
          </a:p>
          <a:p>
            <a:pPr marL="285750" indent="-285750" algn="just" eaLnBrk="1" hangingPunct="1">
              <a:spcBef>
                <a:spcPts val="1200"/>
              </a:spcBef>
              <a:buFont typeface="Wingdings" panose="05000000000000000000" pitchFamily="2" charset="2"/>
              <a:buChar char="q"/>
            </a:pPr>
            <a:r>
              <a:rPr lang="en-US" altLang="es-MX" dirty="0" smtClean="0">
                <a:latin typeface="Verdana" panose="020B0604030504040204" pitchFamily="34" charset="0"/>
              </a:rPr>
              <a:t>L</a:t>
            </a:r>
            <a:r>
              <a:rPr lang="en-US" altLang="es-MX" dirty="0">
                <a:latin typeface="Verdana" panose="020B0604030504040204" pitchFamily="34" charset="0"/>
              </a:rPr>
              <a:t>. </a:t>
            </a:r>
            <a:r>
              <a:rPr lang="en-US" altLang="es-MX" dirty="0" err="1">
                <a:latin typeface="Verdana" panose="020B0604030504040204" pitchFamily="34" charset="0"/>
              </a:rPr>
              <a:t>Schor</a:t>
            </a:r>
            <a:r>
              <a:rPr lang="en-US" altLang="es-MX" dirty="0">
                <a:latin typeface="Verdana" panose="020B0604030504040204" pitchFamily="34" charset="0"/>
              </a:rPr>
              <a:t>, P. </a:t>
            </a:r>
            <a:r>
              <a:rPr lang="en-US" altLang="es-MX" dirty="0" err="1">
                <a:latin typeface="Verdana" panose="020B0604030504040204" pitchFamily="34" charset="0"/>
              </a:rPr>
              <a:t>Sommer</a:t>
            </a:r>
            <a:r>
              <a:rPr lang="en-US" altLang="es-MX" dirty="0">
                <a:latin typeface="Verdana" panose="020B0604030504040204" pitchFamily="34" charset="0"/>
              </a:rPr>
              <a:t>, and R. </a:t>
            </a:r>
            <a:r>
              <a:rPr lang="en-US" altLang="es-MX" dirty="0" err="1">
                <a:latin typeface="Verdana" panose="020B0604030504040204" pitchFamily="34" charset="0"/>
              </a:rPr>
              <a:t>Wattenhofer</a:t>
            </a:r>
            <a:r>
              <a:rPr lang="en-US" altLang="es-MX" dirty="0">
                <a:latin typeface="Verdana" panose="020B0604030504040204" pitchFamily="34" charset="0"/>
              </a:rPr>
              <a:t>, “</a:t>
            </a:r>
            <a:r>
              <a:rPr lang="en-US" altLang="es-MX" b="1" dirty="0">
                <a:latin typeface="Verdana" panose="020B0604030504040204" pitchFamily="34" charset="0"/>
              </a:rPr>
              <a:t>Towards a Zero-Configuration Wireless Sensor Network Architecture for Smart Buildings,</a:t>
            </a:r>
            <a:r>
              <a:rPr lang="en-US" altLang="es-MX" dirty="0">
                <a:latin typeface="Verdana" panose="020B0604030504040204" pitchFamily="34" charset="0"/>
              </a:rPr>
              <a:t>” in Proceedings of ACM </a:t>
            </a:r>
            <a:r>
              <a:rPr lang="en-US" altLang="es-MX" dirty="0" err="1">
                <a:latin typeface="Verdana" panose="020B0604030504040204" pitchFamily="34" charset="0"/>
              </a:rPr>
              <a:t>Buildsys</a:t>
            </a:r>
            <a:r>
              <a:rPr lang="en-US" altLang="es-MX" dirty="0">
                <a:latin typeface="Verdana" panose="020B0604030504040204" pitchFamily="34" charset="0"/>
              </a:rPr>
              <a:t>, Berkeley, CA, US, Nov. 3 2009.</a:t>
            </a:r>
          </a:p>
          <a:p>
            <a:pPr algn="just" eaLnBrk="1" hangingPunct="1">
              <a:spcBef>
                <a:spcPts val="1200"/>
              </a:spcBef>
            </a:pPr>
            <a:endParaRPr lang="en-US" altLang="es-MX" dirty="0">
              <a:latin typeface="Verdana" panose="020B0604030504040204" pitchFamily="34" charset="0"/>
            </a:endParaRPr>
          </a:p>
          <a:p>
            <a:pPr algn="just" eaLnBrk="1" hangingPunct="1">
              <a:spcBef>
                <a:spcPts val="1200"/>
              </a:spcBef>
            </a:pPr>
            <a:r>
              <a:rPr lang="fi-FI" altLang="es-MX" dirty="0">
                <a:latin typeface="Verdana" panose="020B0604030504040204" pitchFamily="34" charset="0"/>
              </a:rPr>
              <a:t>[13] Z. Shelby, M. I. Ashraf, M. Luimula, J. Yli-Hemminki, and </a:t>
            </a:r>
            <a:r>
              <a:rPr lang="en-US" altLang="es-MX" dirty="0">
                <a:latin typeface="Verdana" panose="020B0604030504040204" pitchFamily="34" charset="0"/>
              </a:rPr>
              <a:t>A. P. Castellani, “</a:t>
            </a:r>
            <a:r>
              <a:rPr lang="en-US" altLang="es-MX" dirty="0" err="1">
                <a:latin typeface="Verdana" panose="020B0604030504040204" pitchFamily="34" charset="0"/>
              </a:rPr>
              <a:t>BinaryWS</a:t>
            </a:r>
            <a:r>
              <a:rPr lang="en-US" altLang="es-MX" dirty="0">
                <a:latin typeface="Verdana" panose="020B0604030504040204" pitchFamily="34" charset="0"/>
              </a:rPr>
              <a:t>: Enabling the Embedded Web,” </a:t>
            </a:r>
            <a:r>
              <a:rPr lang="pt-BR" altLang="es-MX" dirty="0">
                <a:latin typeface="Verdana" panose="020B0604030504040204" pitchFamily="34" charset="0"/>
              </a:rPr>
              <a:t>Coimbra, Portugal, </a:t>
            </a:r>
            <a:r>
              <a:rPr lang="pt-BR" altLang="es-MX" dirty="0" err="1">
                <a:latin typeface="Verdana" panose="020B0604030504040204" pitchFamily="34" charset="0"/>
              </a:rPr>
              <a:t>submitted</a:t>
            </a:r>
            <a:r>
              <a:rPr lang="pt-BR" altLang="es-MX" dirty="0">
                <a:latin typeface="Verdana" panose="020B0604030504040204" pitchFamily="34" charset="0"/>
              </a:rPr>
              <a:t> </a:t>
            </a:r>
            <a:r>
              <a:rPr lang="pt-BR" altLang="es-MX" dirty="0" err="1">
                <a:latin typeface="Verdana" panose="020B0604030504040204" pitchFamily="34" charset="0"/>
              </a:rPr>
              <a:t>to</a:t>
            </a:r>
            <a:r>
              <a:rPr lang="pt-BR" altLang="es-MX" dirty="0">
                <a:latin typeface="Verdana" panose="020B0604030504040204" pitchFamily="34" charset="0"/>
              </a:rPr>
              <a:t> EWSN. </a:t>
            </a:r>
            <a:endParaRPr lang="es-ES" altLang="es-MX" dirty="0">
              <a:latin typeface="Verdana" panose="020B0604030504040204" pitchFamily="34" charset="0"/>
            </a:endParaRPr>
          </a:p>
        </p:txBody>
      </p:sp>
    </p:spTree>
    <p:extLst>
      <p:ext uri="{BB962C8B-B14F-4D97-AF65-F5344CB8AC3E}">
        <p14:creationId xmlns:p14="http://schemas.microsoft.com/office/powerpoint/2010/main" val="90333005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228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p:cNvSpPr txBox="1"/>
          <p:nvPr/>
        </p:nvSpPr>
        <p:spPr>
          <a:xfrm>
            <a:off x="1308100" y="1257300"/>
            <a:ext cx="184731" cy="369332"/>
          </a:xfrm>
          <a:prstGeom prst="rect">
            <a:avLst/>
          </a:prstGeom>
          <a:noFill/>
        </p:spPr>
        <p:txBody>
          <a:bodyPr wrap="none" rtlCol="0">
            <a:spAutoFit/>
          </a:bodyPr>
          <a:lstStyle/>
          <a:p>
            <a:endParaRPr lang="es-ES" dirty="0"/>
          </a:p>
        </p:txBody>
      </p:sp>
      <p:sp>
        <p:nvSpPr>
          <p:cNvPr id="10" name="Rectángulo 9"/>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sz="2400" dirty="0"/>
          </a:p>
        </p:txBody>
      </p:sp>
      <p:pic>
        <p:nvPicPr>
          <p:cNvPr id="254978" name="Picture 2" descr="C:\Users\Vento\Downloads\qrcode.jpeg"/>
          <p:cNvPicPr>
            <a:picLocks noChangeAspect="1" noChangeArrowheads="1"/>
          </p:cNvPicPr>
          <p:nvPr/>
        </p:nvPicPr>
        <p:blipFill>
          <a:blip r:embed="rId2"/>
          <a:srcRect/>
          <a:stretch>
            <a:fillRect/>
          </a:stretch>
        </p:blipFill>
        <p:spPr bwMode="auto">
          <a:xfrm>
            <a:off x="2836457" y="1496753"/>
            <a:ext cx="3810000" cy="3810000"/>
          </a:xfrm>
          <a:prstGeom prst="rect">
            <a:avLst/>
          </a:prstGeom>
          <a:noFill/>
        </p:spPr>
      </p:pic>
    </p:spTree>
    <p:extLst>
      <p:ext uri="{BB962C8B-B14F-4D97-AF65-F5344CB8AC3E}">
        <p14:creationId xmlns:p14="http://schemas.microsoft.com/office/powerpoint/2010/main" val="903330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LA NUBE</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2 CuadroTexto"/>
          <p:cNvSpPr txBox="1">
            <a:spLocks noChangeArrowheads="1"/>
          </p:cNvSpPr>
          <p:nvPr/>
        </p:nvSpPr>
        <p:spPr bwMode="auto">
          <a:xfrm>
            <a:off x="5178056" y="2080659"/>
            <a:ext cx="342368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000" dirty="0">
                <a:latin typeface="Verdana" panose="020B0604030504040204" pitchFamily="34" charset="0"/>
              </a:rPr>
              <a:t>Terminales Simples con acceso a información almacenada y capacidad de procesamiento en la “NUBE”</a:t>
            </a:r>
          </a:p>
        </p:txBody>
      </p:sp>
      <p:sp>
        <p:nvSpPr>
          <p:cNvPr id="14" name="8 CuadroTexto"/>
          <p:cNvSpPr txBox="1">
            <a:spLocks noChangeArrowheads="1"/>
          </p:cNvSpPr>
          <p:nvPr/>
        </p:nvSpPr>
        <p:spPr bwMode="auto">
          <a:xfrm>
            <a:off x="573088" y="5143500"/>
            <a:ext cx="8429625" cy="7080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2000">
                <a:solidFill>
                  <a:schemeClr val="bg1"/>
                </a:solidFill>
                <a:latin typeface="Verdana" panose="020B0604030504040204" pitchFamily="34" charset="0"/>
              </a:rPr>
              <a:t>Los servicios en Nube (Cloud Computing) tributan al ..“en cualquier lugar”, “en todo momento”, “cualquier tarea”</a:t>
            </a:r>
          </a:p>
        </p:txBody>
      </p:sp>
      <p:pic>
        <p:nvPicPr>
          <p:cNvPr id="4098" name="Picture 2"/>
          <p:cNvPicPr>
            <a:picLocks noChangeAspect="1" noChangeArrowheads="1"/>
          </p:cNvPicPr>
          <p:nvPr/>
        </p:nvPicPr>
        <p:blipFill>
          <a:blip r:embed="rId2"/>
          <a:srcRect/>
          <a:stretch>
            <a:fillRect/>
          </a:stretch>
        </p:blipFill>
        <p:spPr bwMode="auto">
          <a:xfrm>
            <a:off x="575043" y="1137683"/>
            <a:ext cx="4599214" cy="3467100"/>
          </a:xfrm>
          <a:prstGeom prst="rect">
            <a:avLst/>
          </a:prstGeom>
          <a:noFill/>
          <a:ln w="9525">
            <a:noFill/>
            <a:miter lim="800000"/>
            <a:headEnd/>
            <a:tailEnd/>
          </a:ln>
          <a:effectLst/>
        </p:spPr>
      </p:pic>
    </p:spTree>
    <p:extLst>
      <p:ext uri="{BB962C8B-B14F-4D97-AF65-F5344CB8AC3E}">
        <p14:creationId xmlns:p14="http://schemas.microsoft.com/office/powerpoint/2010/main" val="1162301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Las </a:t>
            </a:r>
            <a:r>
              <a:rPr lang="es-ES" sz="3200" dirty="0" err="1" smtClean="0">
                <a:latin typeface="Verdana" panose="020B0604030504040204" pitchFamily="34" charset="0"/>
                <a:ea typeface="Verdana" panose="020B0604030504040204" pitchFamily="34" charset="0"/>
                <a:cs typeface="Verdana" panose="020B0604030504040204" pitchFamily="34" charset="0"/>
              </a:rPr>
              <a:t>APIs</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3880885" y="860708"/>
            <a:ext cx="4731488" cy="1200329"/>
          </a:xfrm>
          <a:prstGeom prst="rect">
            <a:avLst/>
          </a:prstGeom>
          <a:solidFill>
            <a:srgbClr val="FFFF00"/>
          </a:solidFill>
        </p:spPr>
        <p:txBody>
          <a:bodyPr wrap="square">
            <a:spAutoFit/>
          </a:bodyPr>
          <a:lstStyle/>
          <a:p>
            <a:r>
              <a:rPr lang="es-ES" b="1" dirty="0" err="1" smtClean="0">
                <a:latin typeface="Verdana" pitchFamily="34" charset="0"/>
                <a:ea typeface="Verdana" pitchFamily="34" charset="0"/>
                <a:cs typeface="Verdana" pitchFamily="34" charset="0"/>
              </a:rPr>
              <a:t>APIs</a:t>
            </a:r>
            <a:r>
              <a:rPr lang="es-ES" b="1" dirty="0" smtClean="0">
                <a:latin typeface="Verdana" pitchFamily="34" charset="0"/>
                <a:ea typeface="Verdana" pitchFamily="34" charset="0"/>
                <a:cs typeface="Verdana" pitchFamily="34" charset="0"/>
              </a:rPr>
              <a:t> para el Internet de las Cosas: </a:t>
            </a:r>
          </a:p>
          <a:p>
            <a:pPr lvl="1">
              <a:buFont typeface="Wingdings" pitchFamily="2" charset="2"/>
              <a:buChar char="q"/>
            </a:pPr>
            <a:r>
              <a:rPr lang="es-ES" dirty="0" err="1" smtClean="0">
                <a:latin typeface="Verdana" pitchFamily="34" charset="0"/>
                <a:ea typeface="Verdana" pitchFamily="34" charset="0"/>
                <a:cs typeface="Verdana" pitchFamily="34" charset="0"/>
              </a:rPr>
              <a:t>ThingSpeak</a:t>
            </a:r>
            <a:r>
              <a:rPr lang="es-ES" dirty="0" smtClean="0">
                <a:latin typeface="Verdana" pitchFamily="34" charset="0"/>
                <a:ea typeface="Verdana" pitchFamily="34" charset="0"/>
                <a:cs typeface="Verdana" pitchFamily="34" charset="0"/>
              </a:rPr>
              <a:t>, </a:t>
            </a:r>
          </a:p>
          <a:p>
            <a:pPr lvl="1">
              <a:buFont typeface="Wingdings" pitchFamily="2" charset="2"/>
              <a:buChar char="q"/>
            </a:pPr>
            <a:r>
              <a:rPr lang="es-ES" dirty="0" err="1" smtClean="0">
                <a:latin typeface="Verdana" pitchFamily="34" charset="0"/>
                <a:ea typeface="Verdana" pitchFamily="34" charset="0"/>
                <a:cs typeface="Verdana" pitchFamily="34" charset="0"/>
              </a:rPr>
              <a:t>Pachube</a:t>
            </a:r>
            <a:r>
              <a:rPr lang="es-ES" dirty="0" smtClean="0">
                <a:latin typeface="Verdana" pitchFamily="34" charset="0"/>
                <a:ea typeface="Verdana" pitchFamily="34" charset="0"/>
                <a:cs typeface="Verdana" pitchFamily="34" charset="0"/>
              </a:rPr>
              <a:t>  </a:t>
            </a:r>
          </a:p>
          <a:p>
            <a:pPr lvl="1">
              <a:buFont typeface="Wingdings" pitchFamily="2" charset="2"/>
              <a:buChar char="q"/>
            </a:pPr>
            <a:r>
              <a:rPr lang="es-ES" dirty="0" err="1" smtClean="0">
                <a:latin typeface="Verdana" pitchFamily="34" charset="0"/>
                <a:ea typeface="Verdana" pitchFamily="34" charset="0"/>
                <a:cs typeface="Verdana" pitchFamily="34" charset="0"/>
              </a:rPr>
              <a:t>Fitbit</a:t>
            </a:r>
            <a:endParaRPr lang="es-ES" dirty="0">
              <a:latin typeface="Verdana" pitchFamily="34" charset="0"/>
              <a:ea typeface="Verdana" pitchFamily="34" charset="0"/>
              <a:cs typeface="Verdana" pitchFamily="34" charset="0"/>
            </a:endParaRPr>
          </a:p>
        </p:txBody>
      </p:sp>
      <p:sp>
        <p:nvSpPr>
          <p:cNvPr id="10" name="9 Rectángulo"/>
          <p:cNvSpPr/>
          <p:nvPr/>
        </p:nvSpPr>
        <p:spPr>
          <a:xfrm>
            <a:off x="861236" y="1974917"/>
            <a:ext cx="7995684" cy="1954381"/>
          </a:xfrm>
          <a:prstGeom prst="rect">
            <a:avLst/>
          </a:prstGeom>
        </p:spPr>
        <p:txBody>
          <a:bodyPr wrap="square">
            <a:spAutoFit/>
          </a:bodyPr>
          <a:lstStyle/>
          <a:p>
            <a:pPr algn="just"/>
            <a:r>
              <a:rPr lang="es-ES" sz="1600" b="1" dirty="0" err="1" smtClean="0">
                <a:latin typeface="Verdana" pitchFamily="34" charset="0"/>
                <a:ea typeface="Verdana" pitchFamily="34" charset="0"/>
                <a:cs typeface="Verdana" pitchFamily="34" charset="0"/>
                <a:hlinkClick r:id="rId2"/>
              </a:rPr>
              <a:t>ThingSpeak</a:t>
            </a:r>
            <a:r>
              <a:rPr lang="es-ES" sz="1600" b="1" dirty="0" smtClean="0">
                <a:latin typeface="Verdana" pitchFamily="34" charset="0"/>
                <a:ea typeface="Verdana" pitchFamily="34" charset="0"/>
                <a:cs typeface="Verdana" pitchFamily="34" charset="0"/>
                <a:hlinkClick r:id="rId2"/>
              </a:rPr>
              <a:t> API</a:t>
            </a:r>
            <a:endParaRPr lang="es-ES" sz="1600" b="1" dirty="0" smtClean="0">
              <a:latin typeface="Verdana" pitchFamily="34" charset="0"/>
              <a:ea typeface="Verdana" pitchFamily="34" charset="0"/>
              <a:cs typeface="Verdana" pitchFamily="34" charset="0"/>
            </a:endParaRPr>
          </a:p>
          <a:p>
            <a:pPr algn="just"/>
            <a:r>
              <a:rPr lang="es-ES" sz="1500" dirty="0" smtClean="0">
                <a:latin typeface="Verdana" pitchFamily="34" charset="0"/>
                <a:ea typeface="Verdana" pitchFamily="34" charset="0"/>
                <a:cs typeface="Verdana" pitchFamily="34" charset="0"/>
              </a:rPr>
              <a:t>La API de </a:t>
            </a:r>
            <a:r>
              <a:rPr lang="es-ES" sz="1500" dirty="0" err="1" smtClean="0">
                <a:latin typeface="Verdana" pitchFamily="34" charset="0"/>
                <a:ea typeface="Verdana" pitchFamily="34" charset="0"/>
                <a:cs typeface="Verdana" pitchFamily="34" charset="0"/>
              </a:rPr>
              <a:t>ThingSpeak</a:t>
            </a:r>
            <a:r>
              <a:rPr lang="es-ES" sz="1500" dirty="0" smtClean="0">
                <a:latin typeface="Verdana" pitchFamily="34" charset="0"/>
                <a:ea typeface="Verdana" pitchFamily="34" charset="0"/>
                <a:cs typeface="Verdana" pitchFamily="34" charset="0"/>
              </a:rPr>
              <a:t> siempre trabaja con datos, esa es su gran especialidad. Es una API abierta para el Internet de las Cosas que permite recopilar, almacenar, analizar, visualizar y actuar sobre la información recogida en sensores y dispositivos como aplicaciones web y móviles, redes sociales como </a:t>
            </a:r>
            <a:r>
              <a:rPr lang="es-ES" sz="1500" dirty="0" err="1" smtClean="0">
                <a:latin typeface="Verdana" pitchFamily="34" charset="0"/>
                <a:ea typeface="Verdana" pitchFamily="34" charset="0"/>
                <a:cs typeface="Verdana" pitchFamily="34" charset="0"/>
              </a:rPr>
              <a:t>Twitter</a:t>
            </a:r>
            <a:r>
              <a:rPr lang="es-ES" sz="1500" dirty="0" smtClean="0">
                <a:latin typeface="Verdana" pitchFamily="34" charset="0"/>
                <a:ea typeface="Verdana" pitchFamily="34" charset="0"/>
                <a:cs typeface="Verdana" pitchFamily="34" charset="0"/>
              </a:rPr>
              <a:t>, </a:t>
            </a:r>
            <a:r>
              <a:rPr lang="es-ES" sz="1500" dirty="0" smtClean="0">
                <a:latin typeface="Verdana" pitchFamily="34" charset="0"/>
                <a:ea typeface="Verdana" pitchFamily="34" charset="0"/>
                <a:cs typeface="Verdana" pitchFamily="34" charset="0"/>
                <a:hlinkClick r:id="rId3"/>
              </a:rPr>
              <a:t>soluciones de mensajería, </a:t>
            </a:r>
            <a:r>
              <a:rPr lang="es-ES" sz="1500" dirty="0" err="1" smtClean="0">
                <a:latin typeface="Verdana" pitchFamily="34" charset="0"/>
                <a:ea typeface="Verdana" pitchFamily="34" charset="0"/>
                <a:cs typeface="Verdana" pitchFamily="34" charset="0"/>
                <a:hlinkClick r:id="rId3"/>
              </a:rPr>
              <a:t>VoIP</a:t>
            </a:r>
            <a:r>
              <a:rPr lang="es-ES" sz="1500" dirty="0" smtClean="0">
                <a:latin typeface="Verdana" pitchFamily="34" charset="0"/>
                <a:ea typeface="Verdana" pitchFamily="34" charset="0"/>
                <a:cs typeface="Verdana" pitchFamily="34" charset="0"/>
                <a:hlinkClick r:id="rId3"/>
              </a:rPr>
              <a:t> y nube como </a:t>
            </a:r>
            <a:r>
              <a:rPr lang="es-ES" sz="1500" dirty="0" err="1" smtClean="0">
                <a:latin typeface="Verdana" pitchFamily="34" charset="0"/>
                <a:ea typeface="Verdana" pitchFamily="34" charset="0"/>
                <a:cs typeface="Verdana" pitchFamily="34" charset="0"/>
                <a:hlinkClick r:id="rId3"/>
              </a:rPr>
              <a:t>Twilio</a:t>
            </a:r>
            <a:r>
              <a:rPr lang="es-ES" sz="1500" dirty="0" smtClean="0">
                <a:latin typeface="Verdana" pitchFamily="34" charset="0"/>
                <a:ea typeface="Verdana" pitchFamily="34" charset="0"/>
                <a:cs typeface="Verdana" pitchFamily="34" charset="0"/>
              </a:rPr>
              <a:t>, </a:t>
            </a:r>
            <a:r>
              <a:rPr lang="es-ES" sz="1500" i="1" dirty="0" smtClean="0">
                <a:latin typeface="Verdana" pitchFamily="34" charset="0"/>
                <a:ea typeface="Verdana" pitchFamily="34" charset="0"/>
                <a:cs typeface="Verdana" pitchFamily="34" charset="0"/>
              </a:rPr>
              <a:t>hardware</a:t>
            </a:r>
            <a:r>
              <a:rPr lang="es-ES" sz="1500" dirty="0" smtClean="0">
                <a:latin typeface="Verdana" pitchFamily="34" charset="0"/>
                <a:ea typeface="Verdana" pitchFamily="34" charset="0"/>
                <a:cs typeface="Verdana" pitchFamily="34" charset="0"/>
              </a:rPr>
              <a:t> de código abierto como </a:t>
            </a:r>
            <a:r>
              <a:rPr lang="es-ES" sz="1500" dirty="0" err="1" smtClean="0">
                <a:latin typeface="Verdana" pitchFamily="34" charset="0"/>
                <a:ea typeface="Verdana" pitchFamily="34" charset="0"/>
                <a:cs typeface="Verdana" pitchFamily="34" charset="0"/>
                <a:hlinkClick r:id="rId4"/>
              </a:rPr>
              <a:t>Arduino</a:t>
            </a:r>
            <a:r>
              <a:rPr lang="es-ES" sz="1500" dirty="0" smtClean="0">
                <a:latin typeface="Verdana" pitchFamily="34" charset="0"/>
                <a:ea typeface="Verdana" pitchFamily="34" charset="0"/>
                <a:cs typeface="Verdana" pitchFamily="34" charset="0"/>
              </a:rPr>
              <a:t>, </a:t>
            </a:r>
            <a:r>
              <a:rPr lang="es-ES" sz="1500" dirty="0" err="1" smtClean="0">
                <a:latin typeface="Verdana" pitchFamily="34" charset="0"/>
                <a:ea typeface="Verdana" pitchFamily="34" charset="0"/>
                <a:cs typeface="Verdana" pitchFamily="34" charset="0"/>
                <a:hlinkClick r:id="rId5"/>
              </a:rPr>
              <a:t>Raspberry</a:t>
            </a:r>
            <a:r>
              <a:rPr lang="es-ES" sz="1500" dirty="0" smtClean="0">
                <a:latin typeface="Verdana" pitchFamily="34" charset="0"/>
                <a:ea typeface="Verdana" pitchFamily="34" charset="0"/>
                <a:cs typeface="Verdana" pitchFamily="34" charset="0"/>
                <a:hlinkClick r:id="rId5"/>
              </a:rPr>
              <a:t> Pi</a:t>
            </a:r>
            <a:r>
              <a:rPr lang="es-ES" sz="1500" dirty="0" smtClean="0">
                <a:latin typeface="Verdana" pitchFamily="34" charset="0"/>
                <a:ea typeface="Verdana" pitchFamily="34" charset="0"/>
                <a:cs typeface="Verdana" pitchFamily="34" charset="0"/>
              </a:rPr>
              <a:t> o </a:t>
            </a:r>
            <a:r>
              <a:rPr lang="es-ES" sz="1500" dirty="0" err="1" smtClean="0">
                <a:latin typeface="Verdana" pitchFamily="34" charset="0"/>
                <a:ea typeface="Verdana" pitchFamily="34" charset="0"/>
                <a:cs typeface="Verdana" pitchFamily="34" charset="0"/>
                <a:hlinkClick r:id="rId6"/>
              </a:rPr>
              <a:t>BeagleBone</a:t>
            </a:r>
            <a:r>
              <a:rPr lang="es-ES" sz="1500" dirty="0" smtClean="0">
                <a:latin typeface="Verdana" pitchFamily="34" charset="0"/>
                <a:ea typeface="Verdana" pitchFamily="34" charset="0"/>
                <a:cs typeface="Verdana" pitchFamily="34" charset="0"/>
              </a:rPr>
              <a:t> o con lenguajes de cálculo computacional como MATLAB... </a:t>
            </a:r>
            <a:endParaRPr lang="es-ES" sz="1500" dirty="0">
              <a:latin typeface="Verdana" pitchFamily="34" charset="0"/>
              <a:ea typeface="Verdana" pitchFamily="34" charset="0"/>
              <a:cs typeface="Verdana" pitchFamily="34" charset="0"/>
            </a:endParaRPr>
          </a:p>
        </p:txBody>
      </p:sp>
      <p:sp>
        <p:nvSpPr>
          <p:cNvPr id="11" name="10 Rectángulo"/>
          <p:cNvSpPr/>
          <p:nvPr/>
        </p:nvSpPr>
        <p:spPr>
          <a:xfrm>
            <a:off x="871868" y="3942213"/>
            <a:ext cx="7899992" cy="2185214"/>
          </a:xfrm>
          <a:prstGeom prst="rect">
            <a:avLst/>
          </a:prstGeom>
        </p:spPr>
        <p:txBody>
          <a:bodyPr wrap="square">
            <a:spAutoFit/>
          </a:bodyPr>
          <a:lstStyle/>
          <a:p>
            <a:pPr algn="just"/>
            <a:r>
              <a:rPr lang="es-ES" sz="1600" b="1" dirty="0" err="1" smtClean="0">
                <a:latin typeface="Verdana" pitchFamily="34" charset="0"/>
                <a:ea typeface="Verdana" pitchFamily="34" charset="0"/>
                <a:cs typeface="Verdana" pitchFamily="34" charset="0"/>
                <a:hlinkClick r:id="rId7"/>
              </a:rPr>
              <a:t>Pachube</a:t>
            </a:r>
            <a:r>
              <a:rPr lang="es-ES" sz="1600" b="1" dirty="0" smtClean="0">
                <a:latin typeface="Verdana" pitchFamily="34" charset="0"/>
                <a:ea typeface="Verdana" pitchFamily="34" charset="0"/>
                <a:cs typeface="Verdana" pitchFamily="34" charset="0"/>
                <a:hlinkClick r:id="rId7"/>
              </a:rPr>
              <a:t> API</a:t>
            </a:r>
            <a:r>
              <a:rPr lang="es-ES" sz="1600" b="1" dirty="0" smtClean="0">
                <a:latin typeface="Verdana" pitchFamily="34" charset="0"/>
                <a:ea typeface="Verdana" pitchFamily="34" charset="0"/>
                <a:cs typeface="Verdana" pitchFamily="34" charset="0"/>
              </a:rPr>
              <a:t> (</a:t>
            </a:r>
            <a:r>
              <a:rPr lang="es-ES" sz="1600" b="1" dirty="0" err="1" smtClean="0">
                <a:latin typeface="Verdana" pitchFamily="34" charset="0"/>
                <a:ea typeface="Verdana" pitchFamily="34" charset="0"/>
                <a:cs typeface="Verdana" pitchFamily="34" charset="0"/>
              </a:rPr>
              <a:t>Xively</a:t>
            </a:r>
            <a:r>
              <a:rPr lang="es-ES" sz="1600" b="1" dirty="0" smtClean="0">
                <a:latin typeface="Verdana" pitchFamily="34" charset="0"/>
                <a:ea typeface="Verdana" pitchFamily="34" charset="0"/>
                <a:cs typeface="Verdana" pitchFamily="34" charset="0"/>
              </a:rPr>
              <a:t>)</a:t>
            </a:r>
          </a:p>
          <a:p>
            <a:pPr algn="just"/>
            <a:r>
              <a:rPr lang="es-ES" sz="1500" dirty="0" smtClean="0">
                <a:latin typeface="Verdana" pitchFamily="34" charset="0"/>
                <a:ea typeface="Verdana" pitchFamily="34" charset="0"/>
                <a:cs typeface="Verdana" pitchFamily="34" charset="0"/>
                <a:hlinkClick r:id="rId8"/>
              </a:rPr>
              <a:t>La API de </a:t>
            </a:r>
            <a:r>
              <a:rPr lang="es-ES" sz="1500" dirty="0" err="1" smtClean="0">
                <a:latin typeface="Verdana" pitchFamily="34" charset="0"/>
                <a:ea typeface="Verdana" pitchFamily="34" charset="0"/>
                <a:cs typeface="Verdana" pitchFamily="34" charset="0"/>
                <a:hlinkClick r:id="rId8"/>
              </a:rPr>
              <a:t>Pachube</a:t>
            </a:r>
            <a:r>
              <a:rPr lang="es-ES" sz="1500" dirty="0" smtClean="0">
                <a:latin typeface="Verdana" pitchFamily="34" charset="0"/>
                <a:ea typeface="Verdana" pitchFamily="34" charset="0"/>
                <a:cs typeface="Verdana" pitchFamily="34" charset="0"/>
              </a:rPr>
              <a:t> permite almacenar, compartir y analizar en tiempo real los datos de energía o medioambientales recogidos por sensores en edificios y otros dispositivos. Toda la funcionalidad del </a:t>
            </a:r>
            <a:r>
              <a:rPr lang="es-ES" sz="1500" dirty="0" smtClean="0">
                <a:latin typeface="Verdana" pitchFamily="34" charset="0"/>
                <a:ea typeface="Verdana" pitchFamily="34" charset="0"/>
                <a:cs typeface="Verdana" pitchFamily="34" charset="0"/>
                <a:hlinkClick r:id="rId9"/>
              </a:rPr>
              <a:t>sistema de </a:t>
            </a:r>
            <a:r>
              <a:rPr lang="es-ES" sz="1500" dirty="0" err="1" smtClean="0">
                <a:latin typeface="Verdana" pitchFamily="34" charset="0"/>
                <a:ea typeface="Verdana" pitchFamily="34" charset="0"/>
                <a:cs typeface="Verdana" pitchFamily="34" charset="0"/>
                <a:hlinkClick r:id="rId9"/>
              </a:rPr>
              <a:t>Pachube</a:t>
            </a:r>
            <a:r>
              <a:rPr lang="es-ES" sz="1500" dirty="0" smtClean="0">
                <a:latin typeface="Verdana" pitchFamily="34" charset="0"/>
                <a:ea typeface="Verdana" pitchFamily="34" charset="0"/>
                <a:cs typeface="Verdana" pitchFamily="34" charset="0"/>
              </a:rPr>
              <a:t> viene dada por la API, que es la que facilita que la información generada por edificios, contadores de energía o dispositivos móviles con sensores sea recogida y analizada y que todos esos objetos estén conectados entre sí. Es el verdadero Internet de las Cosas. La API de </a:t>
            </a:r>
            <a:r>
              <a:rPr lang="es-ES" sz="1500" dirty="0" err="1" smtClean="0">
                <a:latin typeface="Verdana" pitchFamily="34" charset="0"/>
                <a:ea typeface="Verdana" pitchFamily="34" charset="0"/>
                <a:cs typeface="Verdana" pitchFamily="34" charset="0"/>
              </a:rPr>
              <a:t>Pachube</a:t>
            </a:r>
            <a:r>
              <a:rPr lang="es-ES" sz="1500" dirty="0" smtClean="0">
                <a:latin typeface="Verdana" pitchFamily="34" charset="0"/>
                <a:ea typeface="Verdana" pitchFamily="34" charset="0"/>
                <a:cs typeface="Verdana" pitchFamily="34" charset="0"/>
              </a:rPr>
              <a:t> funciona en el entorno EEML (</a:t>
            </a:r>
            <a:r>
              <a:rPr lang="es-ES" sz="1500" i="1" dirty="0" smtClean="0">
                <a:latin typeface="Verdana" pitchFamily="34" charset="0"/>
                <a:ea typeface="Verdana" pitchFamily="34" charset="0"/>
                <a:cs typeface="Verdana" pitchFamily="34" charset="0"/>
              </a:rPr>
              <a:t>Extended </a:t>
            </a:r>
            <a:r>
              <a:rPr lang="es-ES" sz="1500" i="1" dirty="0" err="1" smtClean="0">
                <a:latin typeface="Verdana" pitchFamily="34" charset="0"/>
                <a:ea typeface="Verdana" pitchFamily="34" charset="0"/>
                <a:cs typeface="Verdana" pitchFamily="34" charset="0"/>
              </a:rPr>
              <a:t>Markup</a:t>
            </a:r>
            <a:r>
              <a:rPr lang="es-ES" sz="1500" i="1" dirty="0" smtClean="0">
                <a:latin typeface="Verdana" pitchFamily="34" charset="0"/>
                <a:ea typeface="Verdana" pitchFamily="34" charset="0"/>
                <a:cs typeface="Verdana" pitchFamily="34" charset="0"/>
              </a:rPr>
              <a:t> </a:t>
            </a:r>
            <a:r>
              <a:rPr lang="es-ES" sz="1500" i="1" dirty="0" err="1" smtClean="0">
                <a:latin typeface="Verdana" pitchFamily="34" charset="0"/>
                <a:ea typeface="Verdana" pitchFamily="34" charset="0"/>
                <a:cs typeface="Verdana" pitchFamily="34" charset="0"/>
              </a:rPr>
              <a:t>Language</a:t>
            </a:r>
            <a:r>
              <a:rPr lang="es-ES" sz="1500" i="1" dirty="0" smtClean="0">
                <a:latin typeface="Verdana" pitchFamily="34" charset="0"/>
                <a:ea typeface="Verdana" pitchFamily="34" charset="0"/>
                <a:cs typeface="Verdana" pitchFamily="34" charset="0"/>
              </a:rPr>
              <a:t> </a:t>
            </a:r>
            <a:r>
              <a:rPr lang="es-ES" sz="1500" i="1" dirty="0" err="1" smtClean="0">
                <a:latin typeface="Verdana" pitchFamily="34" charset="0"/>
                <a:ea typeface="Verdana" pitchFamily="34" charset="0"/>
                <a:cs typeface="Verdana" pitchFamily="34" charset="0"/>
              </a:rPr>
              <a:t>Environments</a:t>
            </a:r>
            <a:r>
              <a:rPr lang="es-ES" sz="1500" dirty="0" smtClean="0">
                <a:latin typeface="Verdana" pitchFamily="34" charset="0"/>
                <a:ea typeface="Verdana" pitchFamily="34" charset="0"/>
                <a:cs typeface="Verdana" pitchFamily="34" charset="0"/>
              </a:rPr>
              <a:t>),</a:t>
            </a:r>
            <a:endParaRPr lang="es-ES" sz="1500" dirty="0">
              <a:latin typeface="Verdana" pitchFamily="34" charset="0"/>
              <a:ea typeface="Verdana" pitchFamily="34" charset="0"/>
              <a:cs typeface="Verdana" pitchFamily="34" charset="0"/>
            </a:endParaRPr>
          </a:p>
        </p:txBody>
      </p:sp>
      <p:sp>
        <p:nvSpPr>
          <p:cNvPr id="13" name="12 Rectángulo"/>
          <p:cNvSpPr/>
          <p:nvPr/>
        </p:nvSpPr>
        <p:spPr>
          <a:xfrm>
            <a:off x="1360968" y="6125208"/>
            <a:ext cx="7549116" cy="215444"/>
          </a:xfrm>
          <a:prstGeom prst="rect">
            <a:avLst/>
          </a:prstGeom>
        </p:spPr>
        <p:txBody>
          <a:bodyPr wrap="square">
            <a:spAutoFit/>
          </a:bodyPr>
          <a:lstStyle/>
          <a:p>
            <a:pPr algn="r"/>
            <a:r>
              <a:rPr lang="es-ES" sz="800" dirty="0" smtClean="0">
                <a:solidFill>
                  <a:schemeClr val="bg1">
                    <a:lumMod val="75000"/>
                  </a:schemeClr>
                </a:solidFill>
                <a:latin typeface="Verdana" pitchFamily="34" charset="0"/>
                <a:ea typeface="Verdana" pitchFamily="34" charset="0"/>
                <a:cs typeface="Verdana" pitchFamily="34" charset="0"/>
              </a:rPr>
              <a:t>https://bbvaopen4u.com/es/actualidad/apis-para-el-internet-de-las-cosas-thingspeak-pachube-y-fitbit</a:t>
            </a:r>
            <a:endParaRPr lang="es-ES" sz="800" dirty="0">
              <a:solidFill>
                <a:schemeClr val="bg1">
                  <a:lumMod val="75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623011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BIG DATA</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7 CuadroTexto"/>
          <p:cNvSpPr txBox="1">
            <a:spLocks noChangeArrowheads="1"/>
          </p:cNvSpPr>
          <p:nvPr/>
        </p:nvSpPr>
        <p:spPr bwMode="auto">
          <a:xfrm>
            <a:off x="4283075" y="892175"/>
            <a:ext cx="471487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dirty="0">
                <a:latin typeface="Verdana" panose="020B0604030504040204" pitchFamily="34" charset="0"/>
              </a:rPr>
              <a:t>Los próximos años se caracterizarán por la generación, recopilación, almacenamiento e  intercambio  de un diluvio de datos en internet. En el año 2015 más de </a:t>
            </a:r>
            <a:r>
              <a:rPr lang="es-ES" altLang="es-MX" b="1" dirty="0">
                <a:latin typeface="Verdana" panose="020B0604030504040204" pitchFamily="34" charset="0"/>
              </a:rPr>
              <a:t>220 exabytes (220·10</a:t>
            </a:r>
            <a:r>
              <a:rPr lang="es-ES" altLang="es-MX" b="1" baseline="30000" dirty="0">
                <a:latin typeface="Verdana" panose="020B0604030504040204" pitchFamily="34" charset="0"/>
              </a:rPr>
              <a:t>18</a:t>
            </a:r>
            <a:r>
              <a:rPr lang="es-ES" altLang="es-MX" b="1" dirty="0">
                <a:latin typeface="Verdana" panose="020B0604030504040204" pitchFamily="34" charset="0"/>
              </a:rPr>
              <a:t> bytes) </a:t>
            </a:r>
            <a:r>
              <a:rPr lang="es-ES" altLang="es-MX" dirty="0">
                <a:latin typeface="Verdana" panose="020B0604030504040204" pitchFamily="34" charset="0"/>
              </a:rPr>
              <a:t>de datos </a:t>
            </a:r>
            <a:r>
              <a:rPr lang="es-ES" altLang="es-MX" dirty="0" smtClean="0">
                <a:latin typeface="Verdana" panose="020B0604030504040204" pitchFamily="34" charset="0"/>
              </a:rPr>
              <a:t> </a:t>
            </a:r>
            <a:r>
              <a:rPr lang="es-ES" altLang="es-MX" dirty="0">
                <a:latin typeface="Verdana" panose="020B0604030504040204" pitchFamily="34" charset="0"/>
              </a:rPr>
              <a:t>almacenados. </a:t>
            </a:r>
          </a:p>
          <a:p>
            <a:pPr algn="just" eaLnBrk="1" hangingPunct="1">
              <a:spcBef>
                <a:spcPts val="1200"/>
              </a:spcBef>
              <a:buFont typeface="Wingdings" panose="05000000000000000000" pitchFamily="2" charset="2"/>
              <a:buChar char="q"/>
            </a:pPr>
            <a:r>
              <a:rPr lang="es-ES" altLang="es-MX" dirty="0">
                <a:latin typeface="Verdana" panose="020B0604030504040204" pitchFamily="34" charset="0"/>
              </a:rPr>
              <a:t>Se implantarán nuevos mecanismos para encontrar, recopilar y transmitir los mismos. </a:t>
            </a: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214438"/>
            <a:ext cx="37893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8 CuadroTexto"/>
          <p:cNvSpPr txBox="1"/>
          <p:nvPr/>
        </p:nvSpPr>
        <p:spPr>
          <a:xfrm>
            <a:off x="568325" y="4286250"/>
            <a:ext cx="8358188" cy="1200150"/>
          </a:xfrm>
          <a:prstGeom prst="rect">
            <a:avLst/>
          </a:prstGeom>
          <a:solidFill>
            <a:schemeClr val="tx2">
              <a:lumMod val="75000"/>
            </a:schemeClr>
          </a:solidFill>
        </p:spPr>
        <p:txBody>
          <a:bodyPr>
            <a:spAutoFit/>
          </a:bodyPr>
          <a:lstStyle/>
          <a:p>
            <a:pPr marL="265113" indent="-265113" algn="just">
              <a:spcBef>
                <a:spcPts val="1200"/>
              </a:spcBef>
              <a:defRPr/>
            </a:pPr>
            <a:r>
              <a:rPr lang="es-ES" b="1" dirty="0">
                <a:solidFill>
                  <a:schemeClr val="bg1"/>
                </a:solidFill>
                <a:latin typeface="Verdana" pitchFamily="34" charset="0"/>
              </a:rPr>
              <a:t>	El volumen de datos generados en el año 2020 puede ser hasta 45 veces superior al generado en 2009</a:t>
            </a:r>
            <a:r>
              <a:rPr lang="es-ES" dirty="0">
                <a:solidFill>
                  <a:schemeClr val="bg1"/>
                </a:solidFill>
                <a:latin typeface="Verdana" pitchFamily="34" charset="0"/>
              </a:rPr>
              <a:t>, algo que implica cambios tecnológicos retadores y diferentes formas de gestión y acceso a la información. </a:t>
            </a:r>
          </a:p>
        </p:txBody>
      </p:sp>
    </p:spTree>
    <p:extLst>
      <p:ext uri="{BB962C8B-B14F-4D97-AF65-F5344CB8AC3E}">
        <p14:creationId xmlns:p14="http://schemas.microsoft.com/office/powerpoint/2010/main" val="1493083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BIG DATA</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2"/>
          <a:stretch>
            <a:fillRect/>
          </a:stretch>
        </p:blipFill>
        <p:spPr>
          <a:xfrm>
            <a:off x="604530" y="798441"/>
            <a:ext cx="4020165" cy="2973701"/>
          </a:xfrm>
          <a:prstGeom prst="rect">
            <a:avLst/>
          </a:prstGeom>
        </p:spPr>
      </p:pic>
      <p:sp>
        <p:nvSpPr>
          <p:cNvPr id="3" name="Rectángulo 2"/>
          <p:cNvSpPr/>
          <p:nvPr/>
        </p:nvSpPr>
        <p:spPr>
          <a:xfrm>
            <a:off x="4810125" y="1813870"/>
            <a:ext cx="3876675" cy="1477328"/>
          </a:xfrm>
          <a:prstGeom prst="rect">
            <a:avLst/>
          </a:prstGeom>
        </p:spPr>
        <p:txBody>
          <a:bodyPr wrap="square">
            <a:spAutoFit/>
          </a:bodyPr>
          <a:lstStyle/>
          <a:p>
            <a:r>
              <a:rPr lang="es-ES" dirty="0" smtClean="0">
                <a:latin typeface="Verdana" panose="020B0604030504040204" pitchFamily="34" charset="0"/>
                <a:ea typeface="Verdana" panose="020B0604030504040204" pitchFamily="34" charset="0"/>
                <a:cs typeface="Verdana" panose="020B0604030504040204" pitchFamily="34" charset="0"/>
              </a:rPr>
              <a:t>El </a:t>
            </a:r>
            <a:r>
              <a:rPr lang="es-ES" dirty="0">
                <a:latin typeface="Verdana" panose="020B0604030504040204" pitchFamily="34" charset="0"/>
                <a:ea typeface="Verdana" panose="020B0604030504040204" pitchFamily="34" charset="0"/>
                <a:cs typeface="Verdana" panose="020B0604030504040204" pitchFamily="34" charset="0"/>
              </a:rPr>
              <a:t>universo digital 2009-2020. Fuente: IDC Digital </a:t>
            </a:r>
            <a:r>
              <a:rPr lang="es-ES" dirty="0" err="1">
                <a:latin typeface="Verdana" panose="020B0604030504040204" pitchFamily="34" charset="0"/>
                <a:ea typeface="Verdana" panose="020B0604030504040204" pitchFamily="34" charset="0"/>
                <a:cs typeface="Verdana" panose="020B0604030504040204" pitchFamily="34" charset="0"/>
              </a:rPr>
              <a:t>Universe</a:t>
            </a:r>
            <a:r>
              <a:rPr lang="es-ES" dirty="0">
                <a:latin typeface="Verdana" panose="020B0604030504040204" pitchFamily="34" charset="0"/>
                <a:ea typeface="Verdana" panose="020B0604030504040204" pitchFamily="34" charset="0"/>
                <a:cs typeface="Verdana" panose="020B0604030504040204" pitchFamily="34" charset="0"/>
              </a:rPr>
              <a:t> </a:t>
            </a:r>
            <a:r>
              <a:rPr lang="es-ES" dirty="0" err="1">
                <a:latin typeface="Verdana" panose="020B0604030504040204" pitchFamily="34" charset="0"/>
                <a:ea typeface="Verdana" panose="020B0604030504040204" pitchFamily="34" charset="0"/>
                <a:cs typeface="Verdana" panose="020B0604030504040204" pitchFamily="34" charset="0"/>
              </a:rPr>
              <a:t>Study</a:t>
            </a:r>
            <a:r>
              <a:rPr lang="es-ES" dirty="0">
                <a:latin typeface="Verdana" panose="020B0604030504040204" pitchFamily="34" charset="0"/>
                <a:ea typeface="Verdana" panose="020B0604030504040204" pitchFamily="34" charset="0"/>
                <a:cs typeface="Verdana" panose="020B0604030504040204" pitchFamily="34" charset="0"/>
              </a:rPr>
              <a:t>, EMC (mayo 2010</a:t>
            </a:r>
            <a:r>
              <a:rPr lang="es-ES" dirty="0" smtClean="0">
                <a:latin typeface="Verdana" panose="020B0604030504040204" pitchFamily="34" charset="0"/>
                <a:ea typeface="Verdana" panose="020B0604030504040204" pitchFamily="34" charset="0"/>
                <a:cs typeface="Verdana" panose="020B0604030504040204" pitchFamily="34" charset="0"/>
              </a:rPr>
              <a:t>).</a:t>
            </a:r>
          </a:p>
          <a:p>
            <a:r>
              <a:rPr lang="es-ES" dirty="0" smtClean="0">
                <a:latin typeface="Verdana" panose="020B0604030504040204" pitchFamily="34" charset="0"/>
                <a:ea typeface="Verdana" panose="020B0604030504040204" pitchFamily="34" charset="0"/>
                <a:cs typeface="Verdana" panose="020B0604030504040204" pitchFamily="34" charset="0"/>
              </a:rPr>
              <a:t> </a:t>
            </a:r>
          </a:p>
          <a:p>
            <a:r>
              <a:rPr lang="es-ES" dirty="0" smtClean="0">
                <a:latin typeface="Verdana" panose="020B0604030504040204" pitchFamily="34" charset="0"/>
                <a:ea typeface="Verdana" panose="020B0604030504040204" pitchFamily="34" charset="0"/>
                <a:cs typeface="Verdana" panose="020B0604030504040204" pitchFamily="34" charset="0"/>
              </a:rPr>
              <a:t>* </a:t>
            </a:r>
            <a:r>
              <a:rPr lang="es-ES" sz="1400" b="1" dirty="0" err="1">
                <a:latin typeface="Verdana" panose="020B0604030504040204" pitchFamily="34" charset="0"/>
                <a:ea typeface="Verdana" panose="020B0604030504040204" pitchFamily="34" charset="0"/>
                <a:cs typeface="Verdana" panose="020B0604030504040204" pitchFamily="34" charset="0"/>
              </a:rPr>
              <a:t>Zettabyte</a:t>
            </a:r>
            <a:r>
              <a:rPr lang="es-ES" sz="1400" b="1" dirty="0">
                <a:latin typeface="Verdana" panose="020B0604030504040204" pitchFamily="34" charset="0"/>
                <a:ea typeface="Verdana" panose="020B0604030504040204" pitchFamily="34" charset="0"/>
                <a:cs typeface="Verdana" panose="020B0604030504040204" pitchFamily="34" charset="0"/>
              </a:rPr>
              <a:t> = 1 billón de gigabytes. </a:t>
            </a:r>
          </a:p>
        </p:txBody>
      </p:sp>
      <p:sp>
        <p:nvSpPr>
          <p:cNvPr id="11" name="Rectángulo 10"/>
          <p:cNvSpPr/>
          <p:nvPr/>
        </p:nvSpPr>
        <p:spPr>
          <a:xfrm>
            <a:off x="519881" y="3956475"/>
            <a:ext cx="8166919" cy="1754326"/>
          </a:xfrm>
          <a:prstGeom prst="rect">
            <a:avLst/>
          </a:prstGeom>
          <a:solidFill>
            <a:schemeClr val="bg1">
              <a:lumMod val="95000"/>
            </a:schemeClr>
          </a:solidFill>
        </p:spPr>
        <p:txBody>
          <a:bodyPr wrap="square">
            <a:spAutoFit/>
          </a:bodyPr>
          <a:lstStyle/>
          <a:p>
            <a:pPr algn="just"/>
            <a:r>
              <a:rPr lang="es-ES" dirty="0">
                <a:latin typeface="Verdana" panose="020B0604030504040204" pitchFamily="34" charset="0"/>
                <a:ea typeface="Verdana" panose="020B0604030504040204" pitchFamily="34" charset="0"/>
                <a:cs typeface="Verdana" panose="020B0604030504040204" pitchFamily="34" charset="0"/>
              </a:rPr>
              <a:t> Google cuenta con más de treinta centros de datos, equivalentes a más de </a:t>
            </a:r>
            <a:r>
              <a:rPr lang="es-ES" b="1" dirty="0" smtClean="0">
                <a:latin typeface="Verdana" panose="020B0604030504040204" pitchFamily="34" charset="0"/>
                <a:ea typeface="Verdana" panose="020B0604030504040204" pitchFamily="34" charset="0"/>
                <a:cs typeface="Verdana" panose="020B0604030504040204" pitchFamily="34" charset="0"/>
              </a:rPr>
              <a:t>un millón de servidores</a:t>
            </a:r>
            <a:r>
              <a:rPr lang="es-ES" dirty="0" smtClean="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Para alcanzar este despliegue, su competencia, Microsoft, está invirtiendo miles de millones de dólares en añadir hasta 20.000 servidores al mes. Se espera que en el año 2020, el consumo de estos centros equivalga al consumo actual de electricidad de Alemania, Canadá y Brasil juntos.</a:t>
            </a:r>
          </a:p>
        </p:txBody>
      </p:sp>
      <p:sp>
        <p:nvSpPr>
          <p:cNvPr id="12" name="Rectángulo 11"/>
          <p:cNvSpPr/>
          <p:nvPr/>
        </p:nvSpPr>
        <p:spPr>
          <a:xfrm>
            <a:off x="4810125" y="5943025"/>
            <a:ext cx="4740532" cy="584775"/>
          </a:xfrm>
          <a:prstGeom prst="rect">
            <a:avLst/>
          </a:prstGeom>
        </p:spPr>
        <p:txBody>
          <a:bodyPr wrap="square">
            <a:spAutoFit/>
          </a:bodyPr>
          <a:lstStyle/>
          <a:p>
            <a:r>
              <a:rPr lang="es-ES" sz="800" dirty="0">
                <a:latin typeface="Verdana" panose="020B0604030504040204" pitchFamily="34" charset="0"/>
                <a:ea typeface="Verdana" panose="020B0604030504040204" pitchFamily="34" charset="0"/>
                <a:cs typeface="Verdana" panose="020B0604030504040204" pitchFamily="34" charset="0"/>
              </a:rPr>
              <a:t>Internet de las cosas:  Objetos interconectados y dispositivos inteligentes. http://www.madridne </a:t>
            </a:r>
            <a:r>
              <a:rPr lang="es-ES" sz="800" dirty="0" smtClean="0">
                <a:latin typeface="Verdana" panose="020B0604030504040204" pitchFamily="34" charset="0"/>
                <a:ea typeface="Verdana" panose="020B0604030504040204" pitchFamily="34" charset="0"/>
                <a:cs typeface="Verdana" panose="020B0604030504040204" pitchFamily="34" charset="0"/>
              </a:rPr>
              <a:t>twork.org/red/audiovisual</a:t>
            </a:r>
          </a:p>
          <a:p>
            <a:r>
              <a:rPr lang="es-ES" sz="800" dirty="0" smtClean="0">
                <a:latin typeface="Verdana" panose="020B0604030504040204" pitchFamily="34" charset="0"/>
                <a:ea typeface="Verdana" panose="020B0604030504040204" pitchFamily="34" charset="0"/>
                <a:cs typeface="Verdana" panose="020B0604030504040204" pitchFamily="34" charset="0"/>
              </a:rPr>
              <a:t> </a:t>
            </a:r>
          </a:p>
          <a:p>
            <a:r>
              <a:rPr lang="es-ES" sz="800" dirty="0" smtClean="0">
                <a:latin typeface="Verdana" panose="020B0604030504040204" pitchFamily="34" charset="0"/>
                <a:ea typeface="Verdana" panose="020B0604030504040204" pitchFamily="34" charset="0"/>
                <a:cs typeface="Verdana" panose="020B0604030504040204" pitchFamily="34" charset="0"/>
              </a:rPr>
              <a:t> </a:t>
            </a:r>
            <a:endParaRPr lang="es-ES" sz="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9541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BIG DATA</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785813"/>
            <a:ext cx="40005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3529013"/>
            <a:ext cx="3929062"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3500438"/>
            <a:ext cx="3787775"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10 CuadroTexto"/>
          <p:cNvSpPr txBox="1">
            <a:spLocks noChangeArrowheads="1"/>
          </p:cNvSpPr>
          <p:nvPr/>
        </p:nvSpPr>
        <p:spPr bwMode="auto">
          <a:xfrm>
            <a:off x="4918075" y="1928813"/>
            <a:ext cx="438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800" dirty="0">
                <a:latin typeface="Verdana" panose="020B0604030504040204" pitchFamily="34" charset="0"/>
              </a:rPr>
              <a:t>DATA CENTER GOOGLE</a:t>
            </a:r>
          </a:p>
        </p:txBody>
      </p:sp>
    </p:spTree>
    <p:extLst>
      <p:ext uri="{BB962C8B-B14F-4D97-AF65-F5344CB8AC3E}">
        <p14:creationId xmlns:p14="http://schemas.microsoft.com/office/powerpoint/2010/main" val="2328797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UBICUIDAD</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Rectángulo"/>
          <p:cNvSpPr>
            <a:spLocks noChangeArrowheads="1"/>
          </p:cNvSpPr>
          <p:nvPr/>
        </p:nvSpPr>
        <p:spPr bwMode="auto">
          <a:xfrm>
            <a:off x="1485900" y="3786550"/>
            <a:ext cx="710882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b="1" u="sng" dirty="0">
                <a:latin typeface="Verdana" panose="020B0604030504040204" pitchFamily="34" charset="0"/>
              </a:rPr>
              <a:t>Ubicuidad</a:t>
            </a:r>
            <a:r>
              <a:rPr lang="es-ES" altLang="es-MX" b="1" dirty="0">
                <a:latin typeface="Verdana" panose="020B0604030504040204" pitchFamily="34" charset="0"/>
              </a:rPr>
              <a:t> </a:t>
            </a:r>
            <a:r>
              <a:rPr lang="es-ES" altLang="es-MX" dirty="0">
                <a:latin typeface="Verdana" panose="020B0604030504040204" pitchFamily="34" charset="0"/>
              </a:rPr>
              <a:t>significa </a:t>
            </a:r>
            <a:r>
              <a:rPr lang="es-ES" altLang="es-MX" b="1" dirty="0">
                <a:latin typeface="Verdana" panose="020B0604030504040204" pitchFamily="34" charset="0"/>
              </a:rPr>
              <a:t>estar en todas partes al mismo tiempo</a:t>
            </a:r>
            <a:r>
              <a:rPr lang="es-ES" altLang="es-MX" dirty="0">
                <a:latin typeface="Verdana" panose="020B0604030504040204" pitchFamily="34" charset="0"/>
              </a:rPr>
              <a:t>. La tecnología nos permite estar en diferentes lugares al mismo tiempo, la profunda conexión entre lo real y lo virtual, la disponibilidad de la información a cualquier hora, desde cualquier lugar y con una variedad de dispositivos tecnológicos, que modifican la forma de acceder a la información y al conocimiento.</a:t>
            </a:r>
          </a:p>
        </p:txBody>
      </p:sp>
      <p:sp>
        <p:nvSpPr>
          <p:cNvPr id="9" name="11 CuadroTexto"/>
          <p:cNvSpPr txBox="1"/>
          <p:nvPr/>
        </p:nvSpPr>
        <p:spPr>
          <a:xfrm>
            <a:off x="5143500" y="6000750"/>
            <a:ext cx="3808413" cy="254000"/>
          </a:xfrm>
          <a:prstGeom prst="rect">
            <a:avLst/>
          </a:prstGeom>
          <a:noFill/>
        </p:spPr>
        <p:txBody>
          <a:bodyPr wrap="none">
            <a:spAutoFit/>
          </a:bodyPr>
          <a:lstStyle/>
          <a:p>
            <a:pPr>
              <a:defRPr/>
            </a:pPr>
            <a:r>
              <a:rPr lang="es-ES" sz="1050" dirty="0">
                <a:latin typeface="Arial" charset="0"/>
              </a:rPr>
              <a:t>http://ticsmillan.blogspot.com/2011/01/que-es-ubicuidad.html</a:t>
            </a:r>
          </a:p>
        </p:txBody>
      </p:sp>
      <p:pic>
        <p:nvPicPr>
          <p:cNvPr id="10" name="Picture 2" descr="http://2.bp.blogspot.com/-6DgqF9bSuoE/TdUWh5-hXFI/AAAAAAAAAEQ/VuRI5uCvvoU/s1600/ubicuid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63" y="960488"/>
            <a:ext cx="4027487"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55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975" y="226551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1136538" y="2408018"/>
            <a:ext cx="5400899" cy="1384995"/>
          </a:xfrm>
          <a:prstGeom prst="rect">
            <a:avLst/>
          </a:prstGeom>
        </p:spPr>
        <p:txBody>
          <a:bodyPr wrap="square">
            <a:spAutoFit/>
          </a:bodyP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Habilitadores Tecnológicos para el desarrollo de la Internet de las Cosas</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4266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5 Rectángulo"/>
          <p:cNvSpPr>
            <a:spLocks noChangeArrowheads="1"/>
          </p:cNvSpPr>
          <p:nvPr/>
        </p:nvSpPr>
        <p:spPr bwMode="auto">
          <a:xfrm>
            <a:off x="3408897" y="2073718"/>
            <a:ext cx="5107781"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200" dirty="0">
                <a:latin typeface="Verdana" panose="020B0604030504040204" pitchFamily="34" charset="0"/>
              </a:rPr>
              <a:t>El concepto de internet de las cosas lo propuso Kevin </a:t>
            </a:r>
            <a:r>
              <a:rPr lang="es-ES" altLang="es-MX" sz="2200" dirty="0" err="1">
                <a:latin typeface="Verdana" panose="020B0604030504040204" pitchFamily="34" charset="0"/>
              </a:rPr>
              <a:t>Ashton</a:t>
            </a:r>
            <a:r>
              <a:rPr lang="es-ES" altLang="es-MX" sz="2200" dirty="0">
                <a:latin typeface="Verdana" panose="020B0604030504040204" pitchFamily="34" charset="0"/>
              </a:rPr>
              <a:t> en el Auto-ID Center del </a:t>
            </a:r>
            <a:r>
              <a:rPr lang="es-ES" altLang="es-MX" sz="2200" b="1" dirty="0">
                <a:latin typeface="Verdana" panose="020B0604030504040204" pitchFamily="34" charset="0"/>
              </a:rPr>
              <a:t>MIT en 1999</a:t>
            </a:r>
            <a:r>
              <a:rPr lang="es-ES" altLang="es-MX" sz="2200" dirty="0">
                <a:latin typeface="Verdana" panose="020B0604030504040204" pitchFamily="34" charset="0"/>
              </a:rPr>
              <a:t>, donde se realizaban investigaciones en el campo de la identificación por radiofrecuencia en red (RFID) y tecnologías de sensores</a:t>
            </a:r>
          </a:p>
        </p:txBody>
      </p:sp>
      <p:pic>
        <p:nvPicPr>
          <p:cNvPr id="9" name="Picture 8" descr="http://upload.wikimedia.org/wikipedia/commons/thumb/d/d8/EPC-RFID-TAG.svg/231px-EPC-RFID-TA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15" y="2402958"/>
            <a:ext cx="2487478" cy="15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102694" y="2026670"/>
            <a:ext cx="1627028" cy="369332"/>
          </a:xfrm>
          <a:prstGeom prst="rect">
            <a:avLst/>
          </a:prstGeom>
          <a:noFill/>
        </p:spPr>
        <p:txBody>
          <a:bodyPr wrap="square" rtlCol="0">
            <a:spAutoFit/>
          </a:bodyPr>
          <a:lstStyle/>
          <a:p>
            <a:r>
              <a:rPr lang="es-ES" dirty="0" smtClean="0">
                <a:latin typeface="Verdana" panose="020B0604030504040204" pitchFamily="34" charset="0"/>
                <a:ea typeface="Verdana" panose="020B0604030504040204" pitchFamily="34" charset="0"/>
                <a:cs typeface="Verdana" panose="020B0604030504040204" pitchFamily="34" charset="0"/>
              </a:rPr>
              <a:t>RFID TAG</a:t>
            </a:r>
            <a:endParaRPr lang="es-ES" dirty="0">
              <a:latin typeface="Verdana" panose="020B0604030504040204" pitchFamily="34" charset="0"/>
              <a:ea typeface="Verdana" panose="020B0604030504040204" pitchFamily="34" charset="0"/>
              <a:cs typeface="Verdana" panose="020B0604030504040204" pitchFamily="34" charset="0"/>
            </a:endParaRPr>
          </a:p>
        </p:txBody>
      </p:sp>
      <p:sp>
        <p:nvSpPr>
          <p:cNvPr id="10" name="9 Rectángulo"/>
          <p:cNvSpPr/>
          <p:nvPr/>
        </p:nvSpPr>
        <p:spPr>
          <a:xfrm>
            <a:off x="2444750" y="6037263"/>
            <a:ext cx="6500813" cy="430212"/>
          </a:xfrm>
          <a:prstGeom prst="rect">
            <a:avLst/>
          </a:prstGeom>
        </p:spPr>
        <p:txBody>
          <a:bodyPr>
            <a:spAutoFit/>
          </a:bodyPr>
          <a:lstStyle/>
          <a:p>
            <a:pPr algn="r">
              <a:defRPr/>
            </a:pPr>
            <a:r>
              <a:rPr lang="es-ES" sz="1100" dirty="0">
                <a:solidFill>
                  <a:schemeClr val="bg1">
                    <a:lumMod val="75000"/>
                  </a:schemeClr>
                </a:solidFill>
                <a:latin typeface="Arial" charset="0"/>
                <a:hlinkClick r:id="rId3"/>
              </a:rPr>
              <a:t>http://www.lavoz.com.ar/ciudadanos/internet-de-las-cosas-como-sera-la-proxima-revolucion-digital</a:t>
            </a:r>
            <a:endParaRPr lang="es-ES" sz="1100" dirty="0">
              <a:solidFill>
                <a:schemeClr val="bg1">
                  <a:lumMod val="75000"/>
                </a:schemeClr>
              </a:solidFill>
              <a:latin typeface="Arial" charset="0"/>
            </a:endParaRPr>
          </a:p>
          <a:p>
            <a:pPr algn="r">
              <a:defRPr/>
            </a:pPr>
            <a:endParaRPr lang="es-ES" sz="1100" dirty="0">
              <a:solidFill>
                <a:schemeClr val="bg1">
                  <a:lumMod val="75000"/>
                </a:schemeClr>
              </a:solidFill>
              <a:latin typeface="Arial" charset="0"/>
            </a:endParaRPr>
          </a:p>
        </p:txBody>
      </p:sp>
    </p:spTree>
    <p:extLst>
      <p:ext uri="{BB962C8B-B14F-4D97-AF65-F5344CB8AC3E}">
        <p14:creationId xmlns:p14="http://schemas.microsoft.com/office/powerpoint/2010/main" val="323202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b="1" dirty="0" err="1">
                <a:latin typeface="Verdana" panose="020B0604030504040204" pitchFamily="34" charset="0"/>
                <a:ea typeface="Verdana" panose="020B0604030504040204" pitchFamily="34" charset="0"/>
                <a:cs typeface="Verdana" panose="020B0604030504040204" pitchFamily="34" charset="0"/>
              </a:rPr>
              <a:t>IoT</a:t>
            </a:r>
            <a:r>
              <a:rPr lang="es-ES" sz="2800" dirty="0">
                <a:latin typeface="Verdana" panose="020B0604030504040204" pitchFamily="34" charset="0"/>
                <a:ea typeface="Verdana" panose="020B0604030504040204" pitchFamily="34" charset="0"/>
                <a:cs typeface="Verdana" panose="020B0604030504040204" pitchFamily="34" charset="0"/>
              </a:rPr>
              <a:t>…Habilitadores </a:t>
            </a:r>
            <a:r>
              <a:rPr lang="es-ES" sz="2800" dirty="0" smtClean="0">
                <a:latin typeface="Verdana" panose="020B0604030504040204" pitchFamily="34" charset="0"/>
                <a:ea typeface="Verdana" panose="020B0604030504040204" pitchFamily="34" charset="0"/>
                <a:cs typeface="Verdana" panose="020B0604030504040204" pitchFamily="34" charset="0"/>
              </a:rPr>
              <a:t>Tecnológicos</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p:cNvSpPr>
            <a:spLocks noChangeArrowheads="1"/>
          </p:cNvSpPr>
          <p:nvPr/>
        </p:nvSpPr>
        <p:spPr bwMode="auto">
          <a:xfrm>
            <a:off x="635000" y="774700"/>
            <a:ext cx="8255000" cy="4031873"/>
          </a:xfrm>
          <a:prstGeom prst="rect">
            <a:avLst/>
          </a:prstGeom>
          <a:noFill/>
          <a:ln w="9525">
            <a:noFill/>
            <a:miter lim="800000"/>
            <a:headEnd/>
            <a:tailEnd/>
          </a:ln>
        </p:spPr>
        <p:txBody>
          <a:bodyPr wrap="square">
            <a:spAutoFit/>
          </a:bodyPr>
          <a:lstStyle/>
          <a:p>
            <a:pPr algn="just">
              <a:spcBef>
                <a:spcPts val="600"/>
              </a:spcBef>
              <a:defRPr/>
            </a:pPr>
            <a:endParaRPr lang="es-ES" sz="2100" b="1" dirty="0">
              <a:latin typeface="Verdana" pitchFamily="34" charset="0"/>
            </a:endParaRPr>
          </a:p>
          <a:p>
            <a:pPr marL="355600" indent="-355600" algn="just">
              <a:spcBef>
                <a:spcPts val="600"/>
              </a:spcBef>
              <a:buFont typeface="Wingdings" pitchFamily="2" charset="2"/>
              <a:buChar char="q"/>
              <a:defRPr/>
            </a:pPr>
            <a:r>
              <a:rPr lang="es-ES" sz="2100" dirty="0">
                <a:latin typeface="Verdana" pitchFamily="34" charset="0"/>
              </a:rPr>
              <a:t>El </a:t>
            </a:r>
            <a:r>
              <a:rPr lang="es-ES" sz="2100" b="1" dirty="0" smtClean="0">
                <a:latin typeface="Verdana" pitchFamily="34" charset="0"/>
              </a:rPr>
              <a:t>Etiquetado</a:t>
            </a:r>
            <a:r>
              <a:rPr lang="es-ES" sz="2100" dirty="0" smtClean="0">
                <a:latin typeface="Verdana" pitchFamily="34" charset="0"/>
              </a:rPr>
              <a:t> </a:t>
            </a:r>
            <a:r>
              <a:rPr lang="es-ES" sz="2100" dirty="0">
                <a:latin typeface="Verdana" pitchFamily="34" charset="0"/>
              </a:rPr>
              <a:t>de objetos mediante tecnologías de marcación e identificación,  como </a:t>
            </a:r>
            <a:r>
              <a:rPr lang="es-ES" sz="2100" b="1" dirty="0">
                <a:latin typeface="Verdana" pitchFamily="34" charset="0"/>
              </a:rPr>
              <a:t>RFID</a:t>
            </a:r>
            <a:r>
              <a:rPr lang="es-ES" sz="2100" dirty="0">
                <a:latin typeface="Verdana" pitchFamily="34" charset="0"/>
              </a:rPr>
              <a:t>. </a:t>
            </a:r>
          </a:p>
          <a:p>
            <a:pPr marL="355600" indent="-355600" algn="just">
              <a:spcBef>
                <a:spcPts val="600"/>
              </a:spcBef>
              <a:buFont typeface="Wingdings" pitchFamily="2" charset="2"/>
              <a:buChar char="q"/>
              <a:defRPr/>
            </a:pPr>
            <a:r>
              <a:rPr lang="es-ES" sz="2100" dirty="0">
                <a:latin typeface="Verdana" pitchFamily="34" charset="0"/>
              </a:rPr>
              <a:t>Tecnologías inalámbricas y de posicionamiento  y rastreo. </a:t>
            </a:r>
          </a:p>
          <a:p>
            <a:pPr marL="355600" indent="-355600" algn="just">
              <a:spcBef>
                <a:spcPts val="600"/>
              </a:spcBef>
              <a:buFont typeface="Wingdings" pitchFamily="2" charset="2"/>
              <a:buChar char="q"/>
              <a:defRPr/>
            </a:pPr>
            <a:r>
              <a:rPr lang="es-ES" sz="2100" b="1" dirty="0">
                <a:latin typeface="Verdana" pitchFamily="34" charset="0"/>
              </a:rPr>
              <a:t>Tecnologías de sensores para detección de elementos del entorno</a:t>
            </a:r>
            <a:r>
              <a:rPr lang="es-ES" sz="2100" dirty="0">
                <a:latin typeface="Verdana" pitchFamily="34" charset="0"/>
              </a:rPr>
              <a:t>.</a:t>
            </a:r>
          </a:p>
          <a:p>
            <a:pPr marL="355600" indent="-355600" algn="just">
              <a:spcBef>
                <a:spcPts val="600"/>
              </a:spcBef>
              <a:buFont typeface="Wingdings" pitchFamily="2" charset="2"/>
              <a:buChar char="q"/>
              <a:defRPr/>
            </a:pPr>
            <a:r>
              <a:rPr lang="es-ES" sz="2100" dirty="0">
                <a:latin typeface="Verdana" pitchFamily="34" charset="0"/>
              </a:rPr>
              <a:t>Tecnologías inteligentes, equipos, redes y edificios.</a:t>
            </a:r>
          </a:p>
          <a:p>
            <a:pPr marL="355600" indent="-355600" algn="just">
              <a:spcBef>
                <a:spcPts val="600"/>
              </a:spcBef>
              <a:buFont typeface="Wingdings" pitchFamily="2" charset="2"/>
              <a:buChar char="q"/>
              <a:defRPr/>
            </a:pPr>
            <a:r>
              <a:rPr lang="es-ES" sz="2100" dirty="0">
                <a:latin typeface="Verdana" pitchFamily="34" charset="0"/>
              </a:rPr>
              <a:t>Tecnologías de </a:t>
            </a:r>
            <a:r>
              <a:rPr lang="es-ES" sz="2100" b="1" dirty="0">
                <a:latin typeface="Verdana" pitchFamily="34" charset="0"/>
              </a:rPr>
              <a:t>miniaturización:</a:t>
            </a:r>
            <a:r>
              <a:rPr lang="es-ES" sz="2100" dirty="0">
                <a:latin typeface="Verdana" pitchFamily="34" charset="0"/>
              </a:rPr>
              <a:t> todas aquellas que permiten hacer mas reducidos los sensores las redes y los objetos en general.</a:t>
            </a:r>
          </a:p>
        </p:txBody>
      </p:sp>
    </p:spTree>
    <p:extLst>
      <p:ext uri="{BB962C8B-B14F-4D97-AF65-F5344CB8AC3E}">
        <p14:creationId xmlns:p14="http://schemas.microsoft.com/office/powerpoint/2010/main" val="3555637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a:solidFill>
                  <a:schemeClr val="bg1"/>
                </a:solidFill>
              </a:rPr>
              <a:t>Electrónica (Micro y Nano)</a:t>
            </a:r>
          </a:p>
        </p:txBody>
      </p:sp>
      <p:sp>
        <p:nvSpPr>
          <p:cNvPr id="10" name="41 Rectángulo"/>
          <p:cNvSpPr>
            <a:spLocks noChangeArrowheads="1"/>
          </p:cNvSpPr>
          <p:nvPr/>
        </p:nvSpPr>
        <p:spPr bwMode="auto">
          <a:xfrm>
            <a:off x="3305175" y="2944813"/>
            <a:ext cx="5500688" cy="1938337"/>
          </a:xfrm>
          <a:prstGeom prst="rect">
            <a:avLst/>
          </a:prstGeom>
          <a:noFill/>
          <a:ln w="9525">
            <a:noFill/>
            <a:miter lim="800000"/>
            <a:headEnd/>
            <a:tailEnd/>
          </a:ln>
        </p:spPr>
        <p:txBody>
          <a:bodyPr>
            <a:spAutoFit/>
          </a:bodyPr>
          <a:lstStyle/>
          <a:p>
            <a:pPr>
              <a:buFont typeface="Wingdings" pitchFamily="2" charset="2"/>
              <a:buChar char="ü"/>
              <a:defRPr/>
            </a:pPr>
            <a:r>
              <a:rPr lang="es-ES" sz="2000" dirty="0">
                <a:solidFill>
                  <a:schemeClr val="bg1">
                    <a:lumMod val="50000"/>
                  </a:schemeClr>
                </a:solidFill>
              </a:rPr>
              <a:t>Cuatro NUCLEOS (socket 1366)</a:t>
            </a:r>
            <a:r>
              <a:rPr lang="es-ES" sz="2000" u="sng" dirty="0">
                <a:solidFill>
                  <a:schemeClr val="bg1">
                    <a:lumMod val="50000"/>
                  </a:schemeClr>
                </a:solidFill>
                <a:latin typeface="Verdana" pitchFamily="34" charset="0"/>
                <a:hlinkClick r:id="rId2" tooltip="HyperThreading"/>
              </a:rPr>
              <a:t> </a:t>
            </a:r>
          </a:p>
          <a:p>
            <a:pPr>
              <a:buFont typeface="Wingdings" pitchFamily="2" charset="2"/>
              <a:buChar char="ü"/>
              <a:defRPr/>
            </a:pPr>
            <a:r>
              <a:rPr lang="es-ES" sz="2000" u="sng" dirty="0" err="1">
                <a:solidFill>
                  <a:schemeClr val="bg1">
                    <a:lumMod val="50000"/>
                  </a:schemeClr>
                </a:solidFill>
                <a:latin typeface="Verdana" pitchFamily="34" charset="0"/>
                <a:hlinkClick r:id="rId2" tooltip="HyperThreading"/>
              </a:rPr>
              <a:t>HyperThreading</a:t>
            </a:r>
            <a:r>
              <a:rPr lang="es-ES" sz="2000" dirty="0">
                <a:solidFill>
                  <a:schemeClr val="bg1">
                    <a:lumMod val="50000"/>
                  </a:schemeClr>
                </a:solidFill>
                <a:latin typeface="Verdana" pitchFamily="34" charset="0"/>
              </a:rPr>
              <a:t> </a:t>
            </a:r>
            <a:r>
              <a:rPr lang="es-ES" sz="2000" dirty="0" err="1">
                <a:solidFill>
                  <a:schemeClr val="bg1">
                    <a:lumMod val="50000"/>
                  </a:schemeClr>
                </a:solidFill>
                <a:latin typeface="Verdana" pitchFamily="34" charset="0"/>
              </a:rPr>
              <a:t>reimplementado</a:t>
            </a:r>
            <a:r>
              <a:rPr lang="es-ES" sz="2000" dirty="0">
                <a:solidFill>
                  <a:schemeClr val="bg1">
                    <a:lumMod val="50000"/>
                  </a:schemeClr>
                </a:solidFill>
                <a:latin typeface="Verdana" pitchFamily="34" charset="0"/>
              </a:rPr>
              <a:t>. Cada uno de los </a:t>
            </a:r>
            <a:r>
              <a:rPr lang="es-ES" sz="2000" b="1" dirty="0">
                <a:solidFill>
                  <a:schemeClr val="bg1">
                    <a:lumMod val="50000"/>
                  </a:schemeClr>
                </a:solidFill>
                <a:latin typeface="Verdana" pitchFamily="34" charset="0"/>
              </a:rPr>
              <a:t>cuatro núcleos </a:t>
            </a:r>
            <a:r>
              <a:rPr lang="es-ES" sz="2000" dirty="0">
                <a:solidFill>
                  <a:schemeClr val="bg1">
                    <a:lumMod val="50000"/>
                  </a:schemeClr>
                </a:solidFill>
                <a:latin typeface="Verdana" pitchFamily="34" charset="0"/>
              </a:rPr>
              <a:t>puede procesar dos tareas simultáneamente, por tanto el procesador aparece como ocho CPU desde el </a:t>
            </a:r>
            <a:r>
              <a:rPr lang="es-ES" sz="2000" u="sng" dirty="0">
                <a:solidFill>
                  <a:schemeClr val="bg1">
                    <a:lumMod val="50000"/>
                  </a:schemeClr>
                </a:solidFill>
                <a:latin typeface="Verdana" pitchFamily="34" charset="0"/>
              </a:rPr>
              <a:t>sistema operativo. </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3" y="3016250"/>
            <a:ext cx="1571625"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5 Rectángulo"/>
          <p:cNvSpPr/>
          <p:nvPr/>
        </p:nvSpPr>
        <p:spPr>
          <a:xfrm>
            <a:off x="1090613" y="4587875"/>
            <a:ext cx="7715250" cy="1200150"/>
          </a:xfrm>
          <a:prstGeom prst="rect">
            <a:avLst/>
          </a:prstGeom>
        </p:spPr>
        <p:txBody>
          <a:bodyPr>
            <a:spAutoFit/>
          </a:bodyPr>
          <a:lstStyle/>
          <a:p>
            <a:pPr>
              <a:buFont typeface="Wingdings" pitchFamily="2" charset="2"/>
              <a:buChar char="ü"/>
              <a:defRPr/>
            </a:pPr>
            <a:endParaRPr lang="es-ES" u="sng" dirty="0">
              <a:solidFill>
                <a:schemeClr val="bg1">
                  <a:lumMod val="50000"/>
                </a:schemeClr>
              </a:solidFill>
              <a:latin typeface="Verdana" pitchFamily="34" charset="0"/>
            </a:endParaRPr>
          </a:p>
          <a:p>
            <a:pPr>
              <a:buFont typeface="Wingdings" pitchFamily="2" charset="2"/>
              <a:buChar char="ü"/>
              <a:defRPr/>
            </a:pPr>
            <a:r>
              <a:rPr lang="es-ES" b="1" dirty="0">
                <a:solidFill>
                  <a:schemeClr val="tx1">
                    <a:lumMod val="95000"/>
                    <a:lumOff val="5000"/>
                  </a:schemeClr>
                </a:solidFill>
                <a:latin typeface="Verdana" pitchFamily="34" charset="0"/>
              </a:rPr>
              <a:t>731 millones de transistores (1.170 millones en el </a:t>
            </a:r>
            <a:r>
              <a:rPr lang="es-ES" b="1" dirty="0" err="1">
                <a:solidFill>
                  <a:schemeClr val="tx1">
                    <a:lumMod val="95000"/>
                    <a:lumOff val="5000"/>
                  </a:schemeClr>
                </a:solidFill>
                <a:latin typeface="Verdana" pitchFamily="34" charset="0"/>
              </a:rPr>
              <a:t>Core</a:t>
            </a:r>
            <a:r>
              <a:rPr lang="es-ES" b="1" dirty="0">
                <a:solidFill>
                  <a:schemeClr val="tx1">
                    <a:lumMod val="95000"/>
                    <a:lumOff val="5000"/>
                  </a:schemeClr>
                </a:solidFill>
                <a:latin typeface="Verdana" pitchFamily="34" charset="0"/>
              </a:rPr>
              <a:t> i7 980x, con 6 núcleos)</a:t>
            </a:r>
          </a:p>
          <a:p>
            <a:pPr>
              <a:buFont typeface="Wingdings" pitchFamily="2" charset="2"/>
              <a:buChar char="ü"/>
              <a:defRPr/>
            </a:pPr>
            <a:r>
              <a:rPr lang="es-ES" dirty="0">
                <a:solidFill>
                  <a:schemeClr val="bg1">
                    <a:lumMod val="50000"/>
                  </a:schemeClr>
                </a:solidFill>
              </a:rPr>
              <a:t>160W él solo. La máquina completa puede estar alrededor de los 600W</a:t>
            </a:r>
            <a:r>
              <a:rPr lang="es-ES" dirty="0">
                <a:solidFill>
                  <a:schemeClr val="bg1">
                    <a:lumMod val="50000"/>
                  </a:schemeClr>
                </a:solidFill>
                <a:latin typeface="Verdana" pitchFamily="34" charset="0"/>
              </a:rPr>
              <a:t> </a:t>
            </a:r>
          </a:p>
        </p:txBody>
      </p:sp>
      <p:sp>
        <p:nvSpPr>
          <p:cNvPr id="14" name="6 Rectángulo"/>
          <p:cNvSpPr/>
          <p:nvPr/>
        </p:nvSpPr>
        <p:spPr>
          <a:xfrm>
            <a:off x="947738" y="2516188"/>
            <a:ext cx="7853362" cy="33575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bg1">
                  <a:lumMod val="50000"/>
                </a:schemeClr>
              </a:solidFill>
            </a:endParaRPr>
          </a:p>
        </p:txBody>
      </p:sp>
      <p:sp>
        <p:nvSpPr>
          <p:cNvPr id="15" name="7 Rectángulo"/>
          <p:cNvSpPr>
            <a:spLocks noChangeArrowheads="1"/>
          </p:cNvSpPr>
          <p:nvPr/>
        </p:nvSpPr>
        <p:spPr bwMode="auto">
          <a:xfrm>
            <a:off x="2733675" y="2516188"/>
            <a:ext cx="5357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r" eaLnBrk="1" hangingPunct="1"/>
            <a:r>
              <a:rPr lang="es-ES" altLang="es-MX" sz="2400" b="1">
                <a:latin typeface="Verdana" panose="020B0604030504040204" pitchFamily="34" charset="0"/>
              </a:rPr>
              <a:t>PROCESADOR Intel Core i7 </a:t>
            </a:r>
          </a:p>
        </p:txBody>
      </p:sp>
      <p:sp>
        <p:nvSpPr>
          <p:cNvPr id="16" name="9 CuadroTexto"/>
          <p:cNvSpPr txBox="1">
            <a:spLocks noChangeArrowheads="1"/>
          </p:cNvSpPr>
          <p:nvPr/>
        </p:nvSpPr>
        <p:spPr bwMode="auto">
          <a:xfrm>
            <a:off x="1071563" y="907077"/>
            <a:ext cx="74672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s-ES" altLang="es-MX" sz="2400" dirty="0">
                <a:latin typeface="Verdana" panose="020B0604030504040204" pitchFamily="34" charset="0"/>
              </a:rPr>
              <a:t> Miniaturización</a:t>
            </a:r>
          </a:p>
          <a:p>
            <a:pPr eaLnBrk="1" hangingPunct="1">
              <a:buFont typeface="Arial" panose="020B0604020202020204" pitchFamily="34" charset="0"/>
              <a:buChar char="•"/>
            </a:pPr>
            <a:r>
              <a:rPr lang="es-ES" altLang="es-MX" sz="2400" dirty="0">
                <a:latin typeface="Verdana" panose="020B0604030504040204" pitchFamily="34" charset="0"/>
              </a:rPr>
              <a:t> Elevada Capacidad de </a:t>
            </a:r>
            <a:r>
              <a:rPr lang="es-ES" altLang="es-MX" sz="2400" dirty="0" smtClean="0">
                <a:latin typeface="Verdana" panose="020B0604030504040204" pitchFamily="34" charset="0"/>
              </a:rPr>
              <a:t>Cómputo</a:t>
            </a:r>
            <a:endParaRPr lang="es-ES" altLang="es-MX" sz="2400" dirty="0">
              <a:latin typeface="Verdana" panose="020B0604030504040204" pitchFamily="34" charset="0"/>
            </a:endParaRPr>
          </a:p>
          <a:p>
            <a:pPr eaLnBrk="1" hangingPunct="1">
              <a:buFont typeface="Arial" panose="020B0604020202020204" pitchFamily="34" charset="0"/>
              <a:buChar char="•"/>
            </a:pPr>
            <a:r>
              <a:rPr lang="es-ES" altLang="es-MX" sz="2400" dirty="0">
                <a:latin typeface="Verdana" panose="020B0604030504040204" pitchFamily="34" charset="0"/>
              </a:rPr>
              <a:t> Aumento de la capacidad de Almacenamiento</a:t>
            </a:r>
          </a:p>
        </p:txBody>
      </p:sp>
    </p:spTree>
    <p:extLst>
      <p:ext uri="{BB962C8B-B14F-4D97-AF65-F5344CB8AC3E}">
        <p14:creationId xmlns:p14="http://schemas.microsoft.com/office/powerpoint/2010/main" val="1844469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a:solidFill>
                  <a:schemeClr val="bg1"/>
                </a:solidFill>
              </a:rPr>
              <a:t>Electrónica (Micro y Nano)</a:t>
            </a:r>
          </a:p>
        </p:txBody>
      </p:sp>
      <p:pic>
        <p:nvPicPr>
          <p:cNvPr id="2" name="Imagen 1"/>
          <p:cNvPicPr>
            <a:picLocks noChangeAspect="1"/>
          </p:cNvPicPr>
          <p:nvPr/>
        </p:nvPicPr>
        <p:blipFill>
          <a:blip r:embed="rId3"/>
          <a:stretch>
            <a:fillRect/>
          </a:stretch>
        </p:blipFill>
        <p:spPr>
          <a:xfrm>
            <a:off x="721442" y="936062"/>
            <a:ext cx="5358446" cy="4624081"/>
          </a:xfrm>
          <a:prstGeom prst="rect">
            <a:avLst/>
          </a:prstGeom>
        </p:spPr>
      </p:pic>
      <p:sp>
        <p:nvSpPr>
          <p:cNvPr id="13" name="Rectángulo 12"/>
          <p:cNvSpPr/>
          <p:nvPr/>
        </p:nvSpPr>
        <p:spPr>
          <a:xfrm>
            <a:off x="721442" y="5632697"/>
            <a:ext cx="5688781" cy="646331"/>
          </a:xfrm>
          <a:prstGeom prst="rect">
            <a:avLst/>
          </a:prstGeom>
        </p:spPr>
        <p:txBody>
          <a:bodyPr wrap="square">
            <a:spAutoFit/>
          </a:bodyPr>
          <a:lstStyle/>
          <a:p>
            <a:pPr algn="just"/>
            <a:r>
              <a:rPr lang="es-ES" sz="1200" b="1" dirty="0" err="1">
                <a:latin typeface="Verdana" panose="020B0604030504040204" pitchFamily="34" charset="0"/>
                <a:ea typeface="Verdana" panose="020B0604030504040204" pitchFamily="34" charset="0"/>
                <a:cs typeface="Verdana" panose="020B0604030504040204" pitchFamily="34" charset="0"/>
              </a:rPr>
              <a:t>The</a:t>
            </a:r>
            <a:r>
              <a:rPr lang="es-ES" sz="1200" b="1" dirty="0">
                <a:latin typeface="Verdana" panose="020B0604030504040204" pitchFamily="34" charset="0"/>
                <a:ea typeface="Verdana" panose="020B0604030504040204" pitchFamily="34" charset="0"/>
                <a:cs typeface="Verdana" panose="020B0604030504040204" pitchFamily="34" charset="0"/>
              </a:rPr>
              <a:t> Internet of </a:t>
            </a:r>
            <a:r>
              <a:rPr lang="es-ES" sz="1200" b="1" dirty="0" err="1">
                <a:latin typeface="Verdana" panose="020B0604030504040204" pitchFamily="34" charset="0"/>
                <a:ea typeface="Verdana" panose="020B0604030504040204" pitchFamily="34" charset="0"/>
                <a:cs typeface="Verdana" panose="020B0604030504040204" pitchFamily="34" charset="0"/>
              </a:rPr>
              <a:t>Things</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making</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most</a:t>
            </a:r>
            <a:r>
              <a:rPr lang="es-ES" sz="1200" dirty="0">
                <a:latin typeface="Verdana" panose="020B0604030504040204" pitchFamily="34" charset="0"/>
                <a:ea typeface="Verdana" panose="020B0604030504040204" pitchFamily="34" charset="0"/>
                <a:cs typeface="Verdana" panose="020B0604030504040204" pitchFamily="34" charset="0"/>
              </a:rPr>
              <a:t> of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Second</a:t>
            </a:r>
            <a:r>
              <a:rPr lang="es-ES" sz="1200" dirty="0">
                <a:latin typeface="Verdana" panose="020B0604030504040204" pitchFamily="34" charset="0"/>
                <a:ea typeface="Verdana" panose="020B0604030504040204" pitchFamily="34" charset="0"/>
                <a:cs typeface="Verdana" panose="020B0604030504040204" pitchFamily="34" charset="0"/>
              </a:rPr>
              <a:t> Digital </a:t>
            </a:r>
            <a:r>
              <a:rPr lang="es-ES" sz="1200" dirty="0" err="1">
                <a:latin typeface="Verdana" panose="020B0604030504040204" pitchFamily="34" charset="0"/>
                <a:ea typeface="Verdana" panose="020B0604030504040204" pitchFamily="34" charset="0"/>
                <a:cs typeface="Verdana" panose="020B0604030504040204" pitchFamily="34" charset="0"/>
              </a:rPr>
              <a:t>Revolution</a:t>
            </a:r>
            <a:r>
              <a:rPr lang="es-ES" sz="1200" dirty="0">
                <a:latin typeface="Verdana" panose="020B0604030504040204" pitchFamily="34" charset="0"/>
                <a:ea typeface="Verdana" panose="020B0604030504040204" pitchFamily="34" charset="0"/>
                <a:cs typeface="Verdana" panose="020B0604030504040204" pitchFamily="34" charset="0"/>
              </a:rPr>
              <a:t> A </a:t>
            </a:r>
            <a:r>
              <a:rPr lang="es-ES" sz="1200" dirty="0" err="1">
                <a:latin typeface="Verdana" panose="020B0604030504040204" pitchFamily="34" charset="0"/>
                <a:ea typeface="Verdana" panose="020B0604030504040204" pitchFamily="34" charset="0"/>
                <a:cs typeface="Verdana" panose="020B0604030504040204" pitchFamily="34" charset="0"/>
              </a:rPr>
              <a:t>report</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by</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b="1" dirty="0">
                <a:latin typeface="Verdana" panose="020B0604030504040204" pitchFamily="34" charset="0"/>
                <a:ea typeface="Verdana" panose="020B0604030504040204" pitchFamily="34" charset="0"/>
                <a:cs typeface="Verdana" panose="020B0604030504040204" pitchFamily="34" charset="0"/>
              </a:rPr>
              <a:t>UK </a:t>
            </a:r>
            <a:r>
              <a:rPr lang="es-ES" sz="1200" b="1" dirty="0" err="1">
                <a:latin typeface="Verdana" panose="020B0604030504040204" pitchFamily="34" charset="0"/>
                <a:ea typeface="Verdana" panose="020B0604030504040204" pitchFamily="34" charset="0"/>
                <a:cs typeface="Verdana" panose="020B0604030504040204" pitchFamily="34" charset="0"/>
              </a:rPr>
              <a:t>Government</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err="1">
                <a:latin typeface="Verdana" panose="020B0604030504040204" pitchFamily="34" charset="0"/>
                <a:ea typeface="Verdana" panose="020B0604030504040204" pitchFamily="34" charset="0"/>
                <a:cs typeface="Verdana" panose="020B0604030504040204" pitchFamily="34" charset="0"/>
              </a:rPr>
              <a:t>Chief</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err="1">
                <a:latin typeface="Verdana" panose="020B0604030504040204" pitchFamily="34" charset="0"/>
                <a:ea typeface="Verdana" panose="020B0604030504040204" pitchFamily="34" charset="0"/>
                <a:cs typeface="Verdana" panose="020B0604030504040204" pitchFamily="34" charset="0"/>
              </a:rPr>
              <a:t>Scientific</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smtClean="0">
                <a:latin typeface="Verdana" panose="020B0604030504040204" pitchFamily="34" charset="0"/>
                <a:ea typeface="Verdana" panose="020B0604030504040204" pitchFamily="34" charset="0"/>
                <a:cs typeface="Verdana" panose="020B0604030504040204" pitchFamily="34" charset="0"/>
              </a:rPr>
              <a:t>Adviser.2014</a:t>
            </a:r>
            <a:endParaRPr lang="es-E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CuadroTexto 2"/>
          <p:cNvSpPr txBox="1"/>
          <p:nvPr/>
        </p:nvSpPr>
        <p:spPr>
          <a:xfrm>
            <a:off x="4439265" y="3598607"/>
            <a:ext cx="4247535" cy="1200329"/>
          </a:xfrm>
          <a:prstGeom prst="rect">
            <a:avLst/>
          </a:prstGeom>
          <a:noFill/>
        </p:spPr>
        <p:txBody>
          <a:bodyPr wrap="square" rtlCol="0">
            <a:spAutoFit/>
          </a:bodyPr>
          <a:lstStyle/>
          <a:p>
            <a:r>
              <a:rPr lang="es-ES" sz="2400" dirty="0" smtClean="0">
                <a:latin typeface="Verdana" panose="020B0604030504040204" pitchFamily="34" charset="0"/>
                <a:ea typeface="Verdana" panose="020B0604030504040204" pitchFamily="34" charset="0"/>
                <a:cs typeface="Verdana" panose="020B0604030504040204" pitchFamily="34" charset="0"/>
              </a:rPr>
              <a:t>Incremento de los Niveles de Integración Electrónica</a:t>
            </a:r>
          </a:p>
          <a:p>
            <a:r>
              <a:rPr lang="es-ES" sz="2400" dirty="0" smtClean="0">
                <a:latin typeface="Verdana" panose="020B0604030504040204" pitchFamily="34" charset="0"/>
                <a:ea typeface="Verdana" panose="020B0604030504040204" pitchFamily="34" charset="0"/>
                <a:cs typeface="Verdana" panose="020B0604030504040204" pitchFamily="34" charset="0"/>
              </a:rPr>
              <a:t>(Unidades/$)</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0394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a:solidFill>
                  <a:schemeClr val="bg1"/>
                </a:solidFill>
              </a:rPr>
              <a:t>Electrónica (Micro y Nano)</a:t>
            </a:r>
          </a:p>
        </p:txBody>
      </p:sp>
      <p:pic>
        <p:nvPicPr>
          <p:cNvPr id="1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914400"/>
            <a:ext cx="8449155"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944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a:solidFill>
                  <a:schemeClr val="bg1"/>
                </a:solidFill>
              </a:rPr>
              <a:t>Electrónica (Micro y Nano)</a:t>
            </a:r>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847850"/>
            <a:ext cx="44672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9 CuadroTexto"/>
          <p:cNvSpPr txBox="1">
            <a:spLocks noChangeArrowheads="1"/>
          </p:cNvSpPr>
          <p:nvPr/>
        </p:nvSpPr>
        <p:spPr bwMode="auto">
          <a:xfrm>
            <a:off x="5929313" y="3000375"/>
            <a:ext cx="3292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4400"/>
              <a:t>Intel Edison </a:t>
            </a:r>
          </a:p>
        </p:txBody>
      </p:sp>
    </p:spTree>
    <p:extLst>
      <p:ext uri="{BB962C8B-B14F-4D97-AF65-F5344CB8AC3E}">
        <p14:creationId xmlns:p14="http://schemas.microsoft.com/office/powerpoint/2010/main" val="32387535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Protagonismo Inalámbrico</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57" y="3604848"/>
            <a:ext cx="3013843" cy="259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p:cNvPicPr>
            <a:picLocks noChangeAspect="1"/>
          </p:cNvPicPr>
          <p:nvPr/>
        </p:nvPicPr>
        <p:blipFill>
          <a:blip r:embed="rId3"/>
          <a:stretch>
            <a:fillRect/>
          </a:stretch>
        </p:blipFill>
        <p:spPr>
          <a:xfrm>
            <a:off x="3771900" y="841068"/>
            <a:ext cx="5029200" cy="4619625"/>
          </a:xfrm>
          <a:prstGeom prst="rect">
            <a:avLst/>
          </a:prstGeom>
        </p:spPr>
      </p:pic>
      <p:pic>
        <p:nvPicPr>
          <p:cNvPr id="3" name="Imagen 2"/>
          <p:cNvPicPr>
            <a:picLocks noChangeAspect="1"/>
          </p:cNvPicPr>
          <p:nvPr/>
        </p:nvPicPr>
        <p:blipFill>
          <a:blip r:embed="rId4"/>
          <a:stretch>
            <a:fillRect/>
          </a:stretch>
        </p:blipFill>
        <p:spPr>
          <a:xfrm>
            <a:off x="547531" y="841068"/>
            <a:ext cx="3224369" cy="2638732"/>
          </a:xfrm>
          <a:prstGeom prst="rect">
            <a:avLst/>
          </a:prstGeom>
        </p:spPr>
      </p:pic>
      <p:sp>
        <p:nvSpPr>
          <p:cNvPr id="9" name="CuadroTexto 8"/>
          <p:cNvSpPr txBox="1"/>
          <p:nvPr/>
        </p:nvSpPr>
        <p:spPr>
          <a:xfrm>
            <a:off x="1519084" y="6083756"/>
            <a:ext cx="7624916" cy="215444"/>
          </a:xfrm>
          <a:prstGeom prst="rect">
            <a:avLst/>
          </a:prstGeom>
          <a:noFill/>
        </p:spPr>
        <p:txBody>
          <a:bodyPr wrap="square" rtlCol="0">
            <a:spAutoFit/>
          </a:bodyPr>
          <a:lstStyle/>
          <a:p>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 Miguel Castro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Sola. Internet </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de las Cosas. Privacidad y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Seguridad. PFC. Escuela </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Politécnica Superior de Jaén.  </a:t>
            </a:r>
            <a:r>
              <a:rPr lang="es-MX" sz="800" dirty="0" smtClean="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Jaén</a:t>
            </a:r>
            <a:r>
              <a:rPr lang="es-MX" sz="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septiembre de 2016 </a:t>
            </a:r>
          </a:p>
        </p:txBody>
      </p:sp>
    </p:spTree>
    <p:extLst>
      <p:ext uri="{BB962C8B-B14F-4D97-AF65-F5344CB8AC3E}">
        <p14:creationId xmlns:p14="http://schemas.microsoft.com/office/powerpoint/2010/main" val="22283813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smtClean="0">
                <a:solidFill>
                  <a:schemeClr val="bg1"/>
                </a:solidFill>
              </a:rPr>
              <a:t>Redes Inalámbricas Personales</a:t>
            </a:r>
            <a:endParaRPr lang="es-ES" altLang="es-MX" sz="3600" dirty="0">
              <a:solidFill>
                <a:schemeClr val="bg1"/>
              </a:solidFill>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981075"/>
            <a:ext cx="30289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3124200"/>
            <a:ext cx="35337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6 Rectángulo"/>
          <p:cNvSpPr>
            <a:spLocks noChangeArrowheads="1"/>
          </p:cNvSpPr>
          <p:nvPr/>
        </p:nvSpPr>
        <p:spPr bwMode="auto">
          <a:xfrm>
            <a:off x="4000500" y="4838700"/>
            <a:ext cx="45720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s-MX"/>
              <a:t>LM780 </a:t>
            </a:r>
            <a:r>
              <a:rPr lang="en-US" altLang="es-MX" b="1"/>
              <a:t>Bluetooth </a:t>
            </a:r>
            <a:r>
              <a:rPr lang="en-US" altLang="es-MX"/>
              <a:t>Serial Data Module</a:t>
            </a:r>
          </a:p>
          <a:p>
            <a:pPr eaLnBrk="1" hangingPunct="1"/>
            <a:r>
              <a:rPr lang="en-US" altLang="es-MX" sz="2000" b="1"/>
              <a:t>25m</a:t>
            </a:r>
            <a:r>
              <a:rPr lang="en-US" altLang="es-MX"/>
              <a:t> Distance with On-Board Antenna</a:t>
            </a:r>
            <a:endParaRPr lang="es-ES" altLang="es-MX"/>
          </a:p>
        </p:txBody>
      </p:sp>
      <p:pic>
        <p:nvPicPr>
          <p:cNvPr id="1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750" y="3910013"/>
            <a:ext cx="2071688"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7 CuadroTexto"/>
          <p:cNvSpPr txBox="1">
            <a:spLocks noChangeArrowheads="1"/>
          </p:cNvSpPr>
          <p:nvPr/>
        </p:nvSpPr>
        <p:spPr bwMode="auto">
          <a:xfrm>
            <a:off x="3714750" y="981075"/>
            <a:ext cx="5143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400" dirty="0">
                <a:latin typeface="Verdana" panose="020B0604030504040204" pitchFamily="34" charset="0"/>
              </a:rPr>
              <a:t>Redes Inalámbricas de corto alcance  y bajo consumo:</a:t>
            </a:r>
          </a:p>
          <a:p>
            <a:pPr lvl="1" eaLnBrk="1" hangingPunct="1">
              <a:buFont typeface="Wingdings" panose="05000000000000000000" pitchFamily="2" charset="2"/>
              <a:buChar char="q"/>
            </a:pPr>
            <a:r>
              <a:rPr lang="es-ES" altLang="es-MX" sz="2400" dirty="0">
                <a:latin typeface="Verdana" panose="020B0604030504040204" pitchFamily="34" charset="0"/>
              </a:rPr>
              <a:t>Bluetooth</a:t>
            </a:r>
          </a:p>
          <a:p>
            <a:pPr lvl="1" eaLnBrk="1" hangingPunct="1">
              <a:buFont typeface="Wingdings" panose="05000000000000000000" pitchFamily="2" charset="2"/>
              <a:buChar char="q"/>
            </a:pPr>
            <a:r>
              <a:rPr lang="es-ES" altLang="es-MX" sz="2400" dirty="0" err="1">
                <a:latin typeface="Verdana" panose="020B0604030504040204" pitchFamily="34" charset="0"/>
              </a:rPr>
              <a:t>ZeegBee</a:t>
            </a:r>
            <a:endParaRPr lang="es-ES" altLang="es-MX" sz="2400" dirty="0">
              <a:latin typeface="Verdana" panose="020B0604030504040204" pitchFamily="34" charset="0"/>
            </a:endParaRPr>
          </a:p>
          <a:p>
            <a:pPr lvl="1" eaLnBrk="1" hangingPunct="1">
              <a:buFont typeface="Wingdings" panose="05000000000000000000" pitchFamily="2" charset="2"/>
              <a:buChar char="q"/>
            </a:pPr>
            <a:r>
              <a:rPr lang="es-ES" altLang="es-MX" sz="2400" dirty="0" err="1">
                <a:latin typeface="Verdana" panose="020B0604030504040204" pitchFamily="34" charset="0"/>
              </a:rPr>
              <a:t>XBee</a:t>
            </a:r>
            <a:endParaRPr lang="es-ES" altLang="es-MX" sz="2400" dirty="0">
              <a:latin typeface="Verdana" panose="020B0604030504040204" pitchFamily="34" charset="0"/>
            </a:endParaRPr>
          </a:p>
        </p:txBody>
      </p:sp>
    </p:spTree>
    <p:extLst>
      <p:ext uri="{BB962C8B-B14F-4D97-AF65-F5344CB8AC3E}">
        <p14:creationId xmlns:p14="http://schemas.microsoft.com/office/powerpoint/2010/main" val="10458578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6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231" y="1800941"/>
            <a:ext cx="7558087" cy="417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7 Rectángulo"/>
          <p:cNvSpPr>
            <a:spLocks noChangeArrowheads="1"/>
          </p:cNvSpPr>
          <p:nvPr/>
        </p:nvSpPr>
        <p:spPr bwMode="auto">
          <a:xfrm>
            <a:off x="4714875" y="785813"/>
            <a:ext cx="4071938" cy="83026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600" b="1">
                <a:latin typeface="Verdana" panose="020B0604030504040204" pitchFamily="34" charset="0"/>
              </a:rPr>
              <a:t>LTE </a:t>
            </a:r>
            <a:r>
              <a:rPr lang="es-ES" altLang="es-MX" sz="1600">
                <a:latin typeface="Verdana" panose="020B0604030504040204" pitchFamily="34" charset="0"/>
              </a:rPr>
              <a:t>proporciona anchos de banda con límites estimados de </a:t>
            </a:r>
            <a:r>
              <a:rPr lang="es-ES" altLang="es-MX" sz="1600" b="1">
                <a:latin typeface="Verdana" panose="020B0604030504040204" pitchFamily="34" charset="0"/>
              </a:rPr>
              <a:t>42 Mbps de bajada y 22 Mbps de subida</a:t>
            </a:r>
            <a:endParaRPr lang="es-ES" altLang="es-MX" sz="1600"/>
          </a:p>
        </p:txBody>
      </p:sp>
      <p:sp>
        <p:nvSpPr>
          <p:cNvPr id="11" name="8 Flecha abajo"/>
          <p:cNvSpPr/>
          <p:nvPr/>
        </p:nvSpPr>
        <p:spPr>
          <a:xfrm>
            <a:off x="6429375" y="1571625"/>
            <a:ext cx="285750" cy="21431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Redes </a:t>
            </a:r>
            <a:r>
              <a:rPr lang="es-ES" sz="2800" dirty="0" err="1" smtClean="0">
                <a:latin typeface="Verdana" panose="020B0604030504040204" pitchFamily="34" charset="0"/>
                <a:ea typeface="Verdana" panose="020B0604030504040204" pitchFamily="34" charset="0"/>
                <a:cs typeface="Verdana" panose="020B0604030504040204" pitchFamily="34" charset="0"/>
              </a:rPr>
              <a:t>Inalambricas</a:t>
            </a:r>
            <a:r>
              <a:rPr lang="es-ES" sz="2800" dirty="0" smtClean="0">
                <a:latin typeface="Verdana" panose="020B0604030504040204" pitchFamily="34" charset="0"/>
                <a:ea typeface="Verdana" panose="020B0604030504040204" pitchFamily="34" charset="0"/>
                <a:cs typeface="Verdana" panose="020B0604030504040204" pitchFamily="34" charset="0"/>
              </a:rPr>
              <a:t> de Acceso</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0763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7" name="Rectángulo 6"/>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r>
              <a:rPr lang="es-ES" altLang="es-MX" sz="3600" dirty="0" smtClean="0">
                <a:solidFill>
                  <a:schemeClr val="bg1"/>
                </a:solidFill>
              </a:rPr>
              <a:t> Desarrollos para Alimentación</a:t>
            </a:r>
            <a:endParaRPr lang="es-ES" altLang="es-MX" sz="3600" dirty="0">
              <a:solidFill>
                <a:schemeClr val="bg1"/>
              </a:solidFill>
            </a:endParaRPr>
          </a:p>
        </p:txBody>
      </p:sp>
      <p:sp>
        <p:nvSpPr>
          <p:cNvPr id="11" name="8 Rectángulo"/>
          <p:cNvSpPr>
            <a:spLocks noChangeArrowheads="1"/>
          </p:cNvSpPr>
          <p:nvPr/>
        </p:nvSpPr>
        <p:spPr bwMode="auto">
          <a:xfrm>
            <a:off x="1785938" y="985838"/>
            <a:ext cx="6858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s-ES" altLang="es-MX" sz="2400" dirty="0">
              <a:latin typeface="Verdana" panose="020B0604030504040204" pitchFamily="34" charset="0"/>
            </a:endParaRPr>
          </a:p>
          <a:p>
            <a:pPr algn="just" eaLnBrk="1" hangingPunct="1"/>
            <a:r>
              <a:rPr lang="es-ES" altLang="es-MX" sz="2400" dirty="0">
                <a:latin typeface="Verdana" panose="020B0604030504040204" pitchFamily="34" charset="0"/>
              </a:rPr>
              <a:t>“Este desarrollo [</a:t>
            </a:r>
            <a:r>
              <a:rPr lang="es-ES" altLang="es-MX" sz="2400" b="1" dirty="0">
                <a:latin typeface="Verdana" panose="020B0604030504040204" pitchFamily="34" charset="0"/>
              </a:rPr>
              <a:t>el </a:t>
            </a:r>
            <a:r>
              <a:rPr lang="es-ES" altLang="es-MX" sz="2400" b="1" dirty="0" err="1">
                <a:latin typeface="Verdana" panose="020B0604030504040204" pitchFamily="34" charset="0"/>
              </a:rPr>
              <a:t>nanogenerador</a:t>
            </a:r>
            <a:r>
              <a:rPr lang="es-ES" altLang="es-MX" sz="2400" dirty="0">
                <a:latin typeface="Verdana" panose="020B0604030504040204" pitchFamily="34" charset="0"/>
              </a:rPr>
              <a:t>] representa un hito hacia la producción de dispositivos electrónicos portátiles que puedan alimentarse de movimientos corporales sin necesidad de utilizar baterías o tomacorrientes. Nuestro </a:t>
            </a:r>
            <a:r>
              <a:rPr lang="es-ES" altLang="es-MX" sz="2400" dirty="0" err="1">
                <a:latin typeface="Verdana" panose="020B0604030504040204" pitchFamily="34" charset="0"/>
              </a:rPr>
              <a:t>nanogenerador</a:t>
            </a:r>
            <a:r>
              <a:rPr lang="es-ES" altLang="es-MX" sz="2400" dirty="0">
                <a:latin typeface="Verdana" panose="020B0604030504040204" pitchFamily="34" charset="0"/>
              </a:rPr>
              <a:t> está destinado a cambiar vidas en el futuro. Su potencial solo está limitado por la propia imaginación”. </a:t>
            </a:r>
          </a:p>
          <a:p>
            <a:pPr algn="just" eaLnBrk="1" hangingPunct="1"/>
            <a:endParaRPr lang="es-ES" altLang="es-MX" sz="2400" dirty="0">
              <a:latin typeface="Verdana" panose="020B0604030504040204" pitchFamily="34" charset="0"/>
            </a:endParaRPr>
          </a:p>
          <a:p>
            <a:pPr algn="r" eaLnBrk="1" hangingPunct="1"/>
            <a:r>
              <a:rPr lang="es-ES" altLang="es-MX" dirty="0" err="1">
                <a:latin typeface="Verdana" panose="020B0604030504040204" pitchFamily="34" charset="0"/>
              </a:rPr>
              <a:t>Zhong</a:t>
            </a:r>
            <a:r>
              <a:rPr lang="es-ES" altLang="es-MX" dirty="0">
                <a:latin typeface="Verdana" panose="020B0604030504040204" pitchFamily="34" charset="0"/>
              </a:rPr>
              <a:t> </a:t>
            </a:r>
            <a:r>
              <a:rPr lang="es-ES" altLang="es-MX" dirty="0" err="1">
                <a:latin typeface="Verdana" panose="020B0604030504040204" pitchFamily="34" charset="0"/>
              </a:rPr>
              <a:t>Lin</a:t>
            </a:r>
            <a:r>
              <a:rPr lang="es-ES" altLang="es-MX" dirty="0">
                <a:latin typeface="Verdana" panose="020B0604030504040204" pitchFamily="34" charset="0"/>
              </a:rPr>
              <a:t> Wang </a:t>
            </a:r>
          </a:p>
          <a:p>
            <a:pPr algn="r" eaLnBrk="1" hangingPunct="1"/>
            <a:r>
              <a:rPr lang="es-ES" altLang="es-MX" dirty="0">
                <a:latin typeface="Verdana" panose="020B0604030504040204" pitchFamily="34" charset="0"/>
              </a:rPr>
              <a:t>Director Científico, </a:t>
            </a:r>
            <a:r>
              <a:rPr lang="es-ES" altLang="es-MX" b="1" dirty="0">
                <a:latin typeface="Verdana" panose="020B0604030504040204" pitchFamily="34" charset="0"/>
              </a:rPr>
              <a:t>Georgia </a:t>
            </a:r>
            <a:r>
              <a:rPr lang="es-ES" altLang="es-MX" b="1" dirty="0" err="1">
                <a:latin typeface="Verdana" panose="020B0604030504040204" pitchFamily="34" charset="0"/>
              </a:rPr>
              <a:t>Institute</a:t>
            </a:r>
            <a:r>
              <a:rPr lang="es-ES" altLang="es-MX" b="1" dirty="0">
                <a:latin typeface="Verdana" panose="020B0604030504040204" pitchFamily="34" charset="0"/>
              </a:rPr>
              <a:t> of </a:t>
            </a:r>
            <a:r>
              <a:rPr lang="es-ES" altLang="es-MX" b="1" dirty="0" err="1">
                <a:latin typeface="Verdana" panose="020B0604030504040204" pitchFamily="34" charset="0"/>
              </a:rPr>
              <a:t>Technology</a:t>
            </a:r>
            <a:endParaRPr lang="es-ES" altLang="es-MX" sz="2400" b="1" dirty="0">
              <a:latin typeface="Verdana" panose="020B0604030504040204" pitchFamily="34" charset="0"/>
            </a:endParaRPr>
          </a:p>
        </p:txBody>
      </p:sp>
      <p:sp>
        <p:nvSpPr>
          <p:cNvPr id="17" name="4 CuadroTexto"/>
          <p:cNvSpPr txBox="1"/>
          <p:nvPr/>
        </p:nvSpPr>
        <p:spPr>
          <a:xfrm rot="16200000">
            <a:off x="-3117850" y="3136611"/>
            <a:ext cx="6858001" cy="584775"/>
          </a:xfrm>
          <a:prstGeom prst="rect">
            <a:avLst/>
          </a:prstGeom>
          <a:solidFill>
            <a:schemeClr val="accent5">
              <a:lumMod val="50000"/>
            </a:schemeClr>
          </a:solidFill>
        </p:spPr>
        <p:txBody>
          <a:bodyPr wrap="square">
            <a:spAutoFit/>
          </a:bodyPr>
          <a:lstStyle/>
          <a:p>
            <a:pPr algn="ctr">
              <a:defRPr/>
            </a:pPr>
            <a:r>
              <a:rPr lang="es-ES" sz="3200" dirty="0">
                <a:solidFill>
                  <a:schemeClr val="bg1"/>
                </a:solidFill>
                <a:latin typeface="Arial" charset="0"/>
              </a:rPr>
              <a:t>NUEVOS DESARROLLOS</a:t>
            </a:r>
          </a:p>
        </p:txBody>
      </p:sp>
    </p:spTree>
    <p:extLst>
      <p:ext uri="{BB962C8B-B14F-4D97-AF65-F5344CB8AC3E}">
        <p14:creationId xmlns:p14="http://schemas.microsoft.com/office/powerpoint/2010/main" val="482871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68400" y="88900"/>
            <a:ext cx="7721600" cy="48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066800" y="215900"/>
            <a:ext cx="77343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Conectividad Global (BW muy alto)</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919294"/>
            <a:ext cx="8248650" cy="496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7 Rectángulo"/>
          <p:cNvSpPr/>
          <p:nvPr/>
        </p:nvSpPr>
        <p:spPr>
          <a:xfrm>
            <a:off x="2354442" y="6047752"/>
            <a:ext cx="6522821" cy="215444"/>
          </a:xfrm>
          <a:prstGeom prst="rect">
            <a:avLst/>
          </a:prstGeom>
        </p:spPr>
        <p:txBody>
          <a:bodyPr wrap="square">
            <a:spAutoFit/>
          </a:bodyPr>
          <a:lstStyle/>
          <a:p>
            <a:pPr algn="r">
              <a:defRPr/>
            </a:pPr>
            <a:r>
              <a:rPr lang="es-ES" sz="800" dirty="0">
                <a:solidFill>
                  <a:schemeClr val="bg1">
                    <a:lumMod val="50000"/>
                  </a:schemeClr>
                </a:solidFill>
                <a:latin typeface="Verdana" pitchFamily="34" charset="0"/>
              </a:rPr>
              <a:t>http://submarine-cable-map-2014.telegeography.com/</a:t>
            </a:r>
          </a:p>
        </p:txBody>
      </p:sp>
    </p:spTree>
    <p:extLst>
      <p:ext uri="{BB962C8B-B14F-4D97-AF65-F5344CB8AC3E}">
        <p14:creationId xmlns:p14="http://schemas.microsoft.com/office/powerpoint/2010/main" val="3606087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p:cNvSpPr/>
          <p:nvPr/>
        </p:nvSpPr>
        <p:spPr>
          <a:xfrm>
            <a:off x="2438400" y="2349564"/>
            <a:ext cx="5866171" cy="2677656"/>
          </a:xfrm>
          <a:prstGeom prst="rect">
            <a:avLst/>
          </a:prstGeom>
        </p:spPr>
        <p:txBody>
          <a:bodyPr wrap="square">
            <a:spAutoFit/>
          </a:bodyPr>
          <a:lstStyle/>
          <a:p>
            <a:pPr algn="just"/>
            <a:r>
              <a:rPr lang="es-ES" sz="2400" dirty="0" smtClean="0">
                <a:latin typeface="Verdana" panose="020B0604030504040204" pitchFamily="34" charset="0"/>
                <a:ea typeface="Verdana" panose="020B0604030504040204" pitchFamily="34" charset="0"/>
                <a:cs typeface="Verdana" panose="020B0604030504040204" pitchFamily="34" charset="0"/>
              </a:rPr>
              <a:t>El </a:t>
            </a:r>
            <a:r>
              <a:rPr lang="es-ES" sz="2400" dirty="0">
                <a:latin typeface="Verdana" panose="020B0604030504040204" pitchFamily="34" charset="0"/>
                <a:ea typeface="Verdana" panose="020B0604030504040204" pitchFamily="34" charset="0"/>
                <a:cs typeface="Verdana" panose="020B0604030504040204" pitchFamily="34" charset="0"/>
              </a:rPr>
              <a:t>primer “dispositivo” para Internet —una tostadora conectada vía IP que se podía encender y apagar a través de </a:t>
            </a:r>
            <a:r>
              <a:rPr lang="es-ES" sz="2400" dirty="0" smtClean="0">
                <a:latin typeface="Verdana" panose="020B0604030504040204" pitchFamily="34" charset="0"/>
                <a:ea typeface="Verdana" panose="020B0604030504040204" pitchFamily="34" charset="0"/>
                <a:cs typeface="Verdana" panose="020B0604030504040204" pitchFamily="34" charset="0"/>
              </a:rPr>
              <a:t>Internet</a:t>
            </a:r>
            <a:r>
              <a:rPr lang="es-ES" sz="2400" dirty="0">
                <a:latin typeface="Verdana" panose="020B0604030504040204" pitchFamily="34" charset="0"/>
                <a:ea typeface="Verdana" panose="020B0604030504040204" pitchFamily="34" charset="0"/>
                <a:cs typeface="Verdana" panose="020B0604030504040204" pitchFamily="34" charset="0"/>
              </a:rPr>
              <a:t>— se presentó en una conferencia sobre Internet realizada en </a:t>
            </a:r>
            <a:r>
              <a:rPr lang="es-ES" sz="2400" dirty="0" smtClean="0">
                <a:latin typeface="Verdana" panose="020B0604030504040204" pitchFamily="34" charset="0"/>
                <a:ea typeface="Verdana" panose="020B0604030504040204" pitchFamily="34" charset="0"/>
                <a:cs typeface="Verdana" panose="020B0604030504040204" pitchFamily="34" charset="0"/>
              </a:rPr>
              <a:t>1990</a:t>
            </a:r>
          </a:p>
          <a:p>
            <a:pPr algn="just"/>
            <a:endParaRPr lang="es-ES" sz="2400"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ángulo 11"/>
          <p:cNvSpPr/>
          <p:nvPr/>
        </p:nvSpPr>
        <p:spPr>
          <a:xfrm>
            <a:off x="3372121" y="5988385"/>
            <a:ext cx="5497461" cy="338554"/>
          </a:xfrm>
          <a:prstGeom prst="rect">
            <a:avLst/>
          </a:prstGeom>
        </p:spPr>
        <p:txBody>
          <a:bodyPr wrap="square">
            <a:spAutoFit/>
          </a:bodyPr>
          <a:lstStyle/>
          <a:p>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Internet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Toaster</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Living Internet, 7 de enero de 2000. Web. 6 de septiembre 2015. http://www.livinginternet.com/i/ia_myths_ toast.htm </a:t>
            </a:r>
          </a:p>
        </p:txBody>
      </p:sp>
      <p:sp>
        <p:nvSpPr>
          <p:cNvPr id="2" name="CuadroTexto 1"/>
          <p:cNvSpPr txBox="1"/>
          <p:nvPr/>
        </p:nvSpPr>
        <p:spPr>
          <a:xfrm>
            <a:off x="2438400" y="1381815"/>
            <a:ext cx="2175596" cy="461665"/>
          </a:xfrm>
          <a:prstGeom prst="rect">
            <a:avLst/>
          </a:prstGeom>
          <a:noFill/>
        </p:spPr>
        <p:txBody>
          <a:bodyPr wrap="none" rtlCol="0">
            <a:spAutoFit/>
          </a:bodyPr>
          <a:lstStyle/>
          <a:p>
            <a:r>
              <a:rPr lang="es-ES" sz="2400" b="1" dirty="0" smtClean="0">
                <a:latin typeface="Verdana" panose="020B0604030504040204" pitchFamily="34" charset="0"/>
                <a:ea typeface="Verdana" panose="020B0604030504040204" pitchFamily="34" charset="0"/>
                <a:cs typeface="Verdana" panose="020B0604030504040204" pitchFamily="34" charset="0"/>
              </a:rPr>
              <a:t>EL INICIO :</a:t>
            </a:r>
            <a:endParaRPr lang="es-ES" sz="24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167625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CABLES DE FIBRA SUBMARINOS</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p:cNvPicPr>
            <a:picLocks noChangeAspect="1" noChangeArrowheads="1"/>
          </p:cNvPicPr>
          <p:nvPr/>
        </p:nvPicPr>
        <p:blipFill>
          <a:blip r:embed="rId2"/>
          <a:srcRect/>
          <a:stretch>
            <a:fillRect/>
          </a:stretch>
        </p:blipFill>
        <p:spPr bwMode="auto">
          <a:xfrm>
            <a:off x="1371604" y="914401"/>
            <a:ext cx="6978044" cy="4976374"/>
          </a:xfrm>
          <a:prstGeom prst="rect">
            <a:avLst/>
          </a:prstGeom>
          <a:noFill/>
          <a:ln w="9525">
            <a:noFill/>
            <a:miter lim="800000"/>
            <a:headEnd/>
            <a:tailEnd/>
          </a:ln>
          <a:effectLst/>
        </p:spPr>
      </p:pic>
      <p:sp>
        <p:nvSpPr>
          <p:cNvPr id="7" name="6 Rectángulo"/>
          <p:cNvSpPr/>
          <p:nvPr/>
        </p:nvSpPr>
        <p:spPr>
          <a:xfrm>
            <a:off x="1360968" y="6072318"/>
            <a:ext cx="7527851" cy="215444"/>
          </a:xfrm>
          <a:prstGeom prst="rect">
            <a:avLst/>
          </a:prstGeom>
        </p:spPr>
        <p:txBody>
          <a:bodyPr wrap="square">
            <a:spAutoFit/>
          </a:bodyPr>
          <a:lstStyle/>
          <a:p>
            <a:pPr algn="r"/>
            <a:r>
              <a:rPr lang="es-ES" sz="800" b="1" dirty="0" smtClean="0">
                <a:solidFill>
                  <a:schemeClr val="bg1">
                    <a:lumMod val="85000"/>
                  </a:schemeClr>
                </a:solidFill>
                <a:latin typeface="Verdana" pitchFamily="34" charset="0"/>
                <a:ea typeface="Verdana" pitchFamily="34" charset="0"/>
                <a:cs typeface="Verdana" pitchFamily="34" charset="0"/>
              </a:rPr>
              <a:t>http://www.microsiervos.com/archivo/internet/mapa-cables-submarinos-2015.html</a:t>
            </a:r>
            <a:endParaRPr lang="es-ES" sz="800" b="1" dirty="0">
              <a:solidFill>
                <a:schemeClr val="bg1">
                  <a:lumMod val="85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57968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099"/>
            <a:ext cx="6362700" cy="8024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699"/>
            <a:ext cx="6362700" cy="7859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CABLES DE FIBRA SUBMARINOS MAR CARIBE</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p:cNvPicPr>
            <a:picLocks noChangeAspect="1" noChangeArrowheads="1"/>
          </p:cNvPicPr>
          <p:nvPr/>
        </p:nvPicPr>
        <p:blipFill>
          <a:blip r:embed="rId2"/>
          <a:srcRect/>
          <a:stretch>
            <a:fillRect/>
          </a:stretch>
        </p:blipFill>
        <p:spPr bwMode="auto">
          <a:xfrm>
            <a:off x="464515" y="1713060"/>
            <a:ext cx="8352867" cy="4071052"/>
          </a:xfrm>
          <a:prstGeom prst="rect">
            <a:avLst/>
          </a:prstGeom>
          <a:noFill/>
          <a:ln w="9525">
            <a:noFill/>
            <a:miter lim="800000"/>
            <a:headEnd/>
            <a:tailEnd/>
          </a:ln>
          <a:effectLst/>
        </p:spPr>
      </p:pic>
      <p:sp>
        <p:nvSpPr>
          <p:cNvPr id="7" name="6 Rectángulo"/>
          <p:cNvSpPr/>
          <p:nvPr/>
        </p:nvSpPr>
        <p:spPr>
          <a:xfrm>
            <a:off x="1360968" y="6072318"/>
            <a:ext cx="7527851" cy="215444"/>
          </a:xfrm>
          <a:prstGeom prst="rect">
            <a:avLst/>
          </a:prstGeom>
        </p:spPr>
        <p:txBody>
          <a:bodyPr wrap="square">
            <a:spAutoFit/>
          </a:bodyPr>
          <a:lstStyle/>
          <a:p>
            <a:pPr algn="r"/>
            <a:r>
              <a:rPr lang="es-ES" sz="800" b="1" dirty="0" smtClean="0">
                <a:solidFill>
                  <a:schemeClr val="bg1">
                    <a:lumMod val="85000"/>
                  </a:schemeClr>
                </a:solidFill>
                <a:latin typeface="Verdana" pitchFamily="34" charset="0"/>
                <a:ea typeface="Verdana" pitchFamily="34" charset="0"/>
                <a:cs typeface="Verdana" pitchFamily="34" charset="0"/>
              </a:rPr>
              <a:t>http://www.microsiervos.com/archivo/internet/mapa-cables-submarinos-2015.html</a:t>
            </a:r>
            <a:endParaRPr lang="es-ES" sz="800" b="1" dirty="0">
              <a:solidFill>
                <a:schemeClr val="bg1">
                  <a:lumMod val="85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62437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smtClean="0">
                <a:latin typeface="Verdana" panose="020B0604030504040204" pitchFamily="34" charset="0"/>
                <a:ea typeface="Verdana" panose="020B0604030504040204" pitchFamily="34" charset="0"/>
                <a:cs typeface="Verdana" panose="020B0604030504040204" pitchFamily="34" charset="0"/>
              </a:rPr>
              <a:t>Cables de Fibras…Mar Caribe</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928688"/>
            <a:ext cx="8250238"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8131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549400" y="165100"/>
            <a:ext cx="73406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460500" y="266700"/>
            <a:ext cx="73406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VELOCIDADES EN SISTEMAS OPTICOS</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2"/>
          <a:stretch>
            <a:fillRect/>
          </a:stretch>
        </p:blipFill>
        <p:spPr>
          <a:xfrm>
            <a:off x="1925637" y="825500"/>
            <a:ext cx="5910263" cy="4728210"/>
          </a:xfrm>
          <a:prstGeom prst="rect">
            <a:avLst/>
          </a:prstGeom>
        </p:spPr>
      </p:pic>
      <p:sp>
        <p:nvSpPr>
          <p:cNvPr id="3" name="Rectángulo 2"/>
          <p:cNvSpPr/>
          <p:nvPr/>
        </p:nvSpPr>
        <p:spPr>
          <a:xfrm>
            <a:off x="3200400" y="5735935"/>
            <a:ext cx="5689600" cy="461665"/>
          </a:xfrm>
          <a:prstGeom prst="rect">
            <a:avLst/>
          </a:prstGeom>
        </p:spPr>
        <p:txBody>
          <a:bodyPr wrap="square">
            <a:spAutoFit/>
          </a:bodyPr>
          <a:lstStyle/>
          <a:p>
            <a:pPr algn="just">
              <a:spcBef>
                <a:spcPts val="1200"/>
              </a:spcBef>
            </a:pP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Bayvel</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P,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Maher</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R,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Xu</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T, Liga G, Shevchenko NA,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Lavery</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D, Alvarado A,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Killey</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RI. 2016. </a:t>
            </a:r>
            <a:r>
              <a:rPr lang="es-ES" sz="800" u="sng"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Maximizing</a:t>
            </a:r>
            <a:r>
              <a:rPr lang="es-ES" sz="800" u="sng"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u="sng"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u="sng"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u="sng"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Optical</a:t>
            </a:r>
            <a:r>
              <a:rPr lang="es-ES" sz="800" u="sng"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Network </a:t>
            </a:r>
            <a:r>
              <a:rPr lang="es-ES" sz="800" u="sng"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Capacity</a:t>
            </a:r>
            <a:r>
              <a:rPr lang="es-ES" sz="800" u="sng"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Phil.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Trans</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R. Soc. A374: 20140440.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hlinkClick r:id="rId3"/>
              </a:rPr>
              <a:t>http://dx.doi.org/10.1098/rsta.2014.0440</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7" name="Rectángulo 6"/>
          <p:cNvSpPr/>
          <p:nvPr/>
        </p:nvSpPr>
        <p:spPr>
          <a:xfrm>
            <a:off x="1925637" y="825500"/>
            <a:ext cx="487363" cy="39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02942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CABLES SUBMARINOS</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74" name="Picture 2"/>
          <p:cNvPicPr>
            <a:picLocks noChangeAspect="1" noChangeArrowheads="1"/>
          </p:cNvPicPr>
          <p:nvPr/>
        </p:nvPicPr>
        <p:blipFill>
          <a:blip r:embed="rId2"/>
          <a:srcRect/>
          <a:stretch>
            <a:fillRect/>
          </a:stretch>
        </p:blipFill>
        <p:spPr bwMode="auto">
          <a:xfrm>
            <a:off x="1911497" y="808074"/>
            <a:ext cx="6700875" cy="5360700"/>
          </a:xfrm>
          <a:prstGeom prst="rect">
            <a:avLst/>
          </a:prstGeom>
          <a:noFill/>
          <a:ln w="9525">
            <a:noFill/>
            <a:miter lim="800000"/>
            <a:headEnd/>
            <a:tailEnd/>
          </a:ln>
          <a:effectLst/>
        </p:spPr>
      </p:pic>
    </p:spTree>
    <p:extLst>
      <p:ext uri="{BB962C8B-B14F-4D97-AF65-F5344CB8AC3E}">
        <p14:creationId xmlns:p14="http://schemas.microsoft.com/office/powerpoint/2010/main" val="11624373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NARIZ ELECTRONICA</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p:cNvSpPr/>
          <p:nvPr/>
        </p:nvSpPr>
        <p:spPr>
          <a:xfrm>
            <a:off x="1180281" y="4048741"/>
            <a:ext cx="7709719" cy="1754326"/>
          </a:xfrm>
          <a:prstGeom prst="rect">
            <a:avLst/>
          </a:prstGeom>
        </p:spPr>
        <p:txBody>
          <a:bodyPr wrap="square">
            <a:spAutoFit/>
          </a:bodyPr>
          <a:lstStyle/>
          <a:p>
            <a:pPr algn="just"/>
            <a:r>
              <a:rPr lang="es-ES" dirty="0">
                <a:latin typeface="Verdana" panose="020B0604030504040204" pitchFamily="34" charset="0"/>
                <a:ea typeface="Verdana" panose="020B0604030504040204" pitchFamily="34" charset="0"/>
                <a:cs typeface="Verdana" panose="020B0604030504040204" pitchFamily="34" charset="0"/>
              </a:rPr>
              <a:t> Una de sus primeras y más populares definiciones es la de Gardner y </a:t>
            </a:r>
            <a:r>
              <a:rPr lang="es-ES" dirty="0" err="1">
                <a:latin typeface="Verdana" panose="020B0604030504040204" pitchFamily="34" charset="0"/>
                <a:ea typeface="Verdana" panose="020B0604030504040204" pitchFamily="34" charset="0"/>
                <a:cs typeface="Verdana" panose="020B0604030504040204" pitchFamily="34" charset="0"/>
              </a:rPr>
              <a:t>Barlett</a:t>
            </a:r>
            <a:r>
              <a:rPr lang="es-ES" dirty="0">
                <a:latin typeface="Verdana" panose="020B0604030504040204" pitchFamily="34" charset="0"/>
                <a:ea typeface="Verdana" panose="020B0604030504040204" pitchFamily="34" charset="0"/>
                <a:cs typeface="Verdana" panose="020B0604030504040204" pitchFamily="34" charset="0"/>
              </a:rPr>
              <a:t> (Gardner y </a:t>
            </a:r>
            <a:r>
              <a:rPr lang="es-ES" dirty="0" err="1">
                <a:latin typeface="Verdana" panose="020B0604030504040204" pitchFamily="34" charset="0"/>
                <a:ea typeface="Verdana" panose="020B0604030504040204" pitchFamily="34" charset="0"/>
                <a:cs typeface="Verdana" panose="020B0604030504040204" pitchFamily="34" charset="0"/>
              </a:rPr>
              <a:t>Barlett</a:t>
            </a:r>
            <a:r>
              <a:rPr lang="es-ES" dirty="0">
                <a:latin typeface="Verdana" panose="020B0604030504040204" pitchFamily="34" charset="0"/>
                <a:ea typeface="Verdana" panose="020B0604030504040204" pitchFamily="34" charset="0"/>
                <a:cs typeface="Verdana" panose="020B0604030504040204" pitchFamily="34" charset="0"/>
              </a:rPr>
              <a:t>., 1999): “Instrumento que comprende una </a:t>
            </a:r>
            <a:r>
              <a:rPr lang="es-ES" b="1" dirty="0">
                <a:latin typeface="Verdana" panose="020B0604030504040204" pitchFamily="34" charset="0"/>
                <a:ea typeface="Verdana" panose="020B0604030504040204" pitchFamily="34" charset="0"/>
                <a:cs typeface="Verdana" panose="020B0604030504040204" pitchFamily="34" charset="0"/>
              </a:rPr>
              <a:t>agrupación de sensores </a:t>
            </a:r>
            <a:r>
              <a:rPr lang="es-ES" b="1" dirty="0" smtClean="0">
                <a:latin typeface="Verdana" panose="020B0604030504040204" pitchFamily="34" charset="0"/>
                <a:ea typeface="Verdana" panose="020B0604030504040204" pitchFamily="34" charset="0"/>
                <a:cs typeface="Verdana" panose="020B0604030504040204" pitchFamily="34" charset="0"/>
              </a:rPr>
              <a:t>químicos (</a:t>
            </a:r>
            <a:r>
              <a:rPr lang="es-ES" dirty="0" smtClean="0">
                <a:latin typeface="Verdana" panose="020B0604030504040204" pitchFamily="34" charset="0"/>
                <a:ea typeface="Verdana" panose="020B0604030504040204" pitchFamily="34" charset="0"/>
                <a:cs typeface="Verdana" panose="020B0604030504040204" pitchFamily="34" charset="0"/>
              </a:rPr>
              <a:t>para volátiles</a:t>
            </a:r>
            <a:r>
              <a:rPr lang="es-ES" b="1" dirty="0" smtClean="0">
                <a:latin typeface="Verdana" panose="020B0604030504040204" pitchFamily="34" charset="0"/>
                <a:ea typeface="Verdana" panose="020B0604030504040204" pitchFamily="34" charset="0"/>
                <a:cs typeface="Verdana" panose="020B0604030504040204" pitchFamily="34" charset="0"/>
              </a:rPr>
              <a:t>) </a:t>
            </a:r>
            <a:r>
              <a:rPr lang="es-ES" dirty="0">
                <a:latin typeface="Verdana" panose="020B0604030504040204" pitchFamily="34" charset="0"/>
                <a:ea typeface="Verdana" panose="020B0604030504040204" pitchFamily="34" charset="0"/>
                <a:cs typeface="Verdana" panose="020B0604030504040204" pitchFamily="34" charset="0"/>
              </a:rPr>
              <a:t>con sensibilidades parcialmente solapadas junto a un sistema de </a:t>
            </a:r>
            <a:r>
              <a:rPr lang="es-ES" b="1" dirty="0">
                <a:latin typeface="Verdana" panose="020B0604030504040204" pitchFamily="34" charset="0"/>
                <a:ea typeface="Verdana" panose="020B0604030504040204" pitchFamily="34" charset="0"/>
                <a:cs typeface="Verdana" panose="020B0604030504040204" pitchFamily="34" charset="0"/>
              </a:rPr>
              <a:t>reconocimiento de patrones</a:t>
            </a:r>
            <a:r>
              <a:rPr lang="es-ES" dirty="0">
                <a:latin typeface="Verdana" panose="020B0604030504040204" pitchFamily="34" charset="0"/>
                <a:ea typeface="Verdana" panose="020B0604030504040204" pitchFamily="34" charset="0"/>
                <a:cs typeface="Verdana" panose="020B0604030504040204" pitchFamily="34" charset="0"/>
              </a:rPr>
              <a:t>, capaz de analizar y reconocer </a:t>
            </a:r>
            <a:r>
              <a:rPr lang="es-ES" b="1" dirty="0">
                <a:latin typeface="Verdana" panose="020B0604030504040204" pitchFamily="34" charset="0"/>
                <a:ea typeface="Verdana" panose="020B0604030504040204" pitchFamily="34" charset="0"/>
                <a:cs typeface="Verdana" panose="020B0604030504040204" pitchFamily="34" charset="0"/>
              </a:rPr>
              <a:t>aromas</a:t>
            </a:r>
            <a:r>
              <a:rPr lang="es-ES" dirty="0">
                <a:latin typeface="Verdana" panose="020B0604030504040204" pitchFamily="34" charset="0"/>
                <a:ea typeface="Verdana" panose="020B0604030504040204" pitchFamily="34" charset="0"/>
                <a:cs typeface="Verdana" panose="020B0604030504040204" pitchFamily="34" charset="0"/>
              </a:rPr>
              <a:t> simples o complejos”. </a:t>
            </a:r>
          </a:p>
        </p:txBody>
      </p:sp>
      <p:sp>
        <p:nvSpPr>
          <p:cNvPr id="3" name="Rectángulo 2"/>
          <p:cNvSpPr/>
          <p:nvPr/>
        </p:nvSpPr>
        <p:spPr>
          <a:xfrm>
            <a:off x="3392128" y="5966767"/>
            <a:ext cx="5751872" cy="461665"/>
          </a:xfrm>
          <a:prstGeom prst="rect">
            <a:avLst/>
          </a:prstGeom>
        </p:spPr>
        <p:txBody>
          <a:bodyPr wrap="square">
            <a:spAutoFit/>
          </a:bodyPr>
          <a:lstStyle/>
          <a:p>
            <a:r>
              <a:rPr lang="en-US" sz="800" dirty="0" err="1" smtClean="0">
                <a:latin typeface="Verdana" panose="020B0604030504040204" pitchFamily="34" charset="0"/>
                <a:ea typeface="Verdana" panose="020B0604030504040204" pitchFamily="34" charset="0"/>
                <a:cs typeface="Verdana" panose="020B0604030504040204" pitchFamily="34" charset="0"/>
              </a:rPr>
              <a:t>Iveth</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Moreno. </a:t>
            </a:r>
            <a:r>
              <a:rPr lang="en-US" sz="800" dirty="0" err="1" smtClean="0">
                <a:latin typeface="Verdana" panose="020B0604030504040204" pitchFamily="34" charset="0"/>
                <a:ea typeface="Verdana" panose="020B0604030504040204" pitchFamily="34" charset="0"/>
                <a:cs typeface="Verdana" panose="020B0604030504040204" pitchFamily="34" charset="0"/>
              </a:rPr>
              <a:t>Rony</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Caballero. </a:t>
            </a:r>
            <a:r>
              <a:rPr lang="en-US" sz="800" dirty="0" smtClean="0">
                <a:latin typeface="Verdana" panose="020B0604030504040204" pitchFamily="34" charset="0"/>
                <a:ea typeface="Verdana" panose="020B0604030504040204" pitchFamily="34" charset="0"/>
                <a:cs typeface="Verdana" panose="020B0604030504040204" pitchFamily="34" charset="0"/>
              </a:rPr>
              <a:t>Ramón </a:t>
            </a:r>
            <a:r>
              <a:rPr lang="en-US" sz="800" dirty="0" err="1" smtClean="0">
                <a:latin typeface="Verdana" panose="020B0604030504040204" pitchFamily="34" charset="0"/>
                <a:ea typeface="Verdana" panose="020B0604030504040204" pitchFamily="34" charset="0"/>
                <a:cs typeface="Verdana" panose="020B0604030504040204" pitchFamily="34" charset="0"/>
              </a:rPr>
              <a:t>Galán</a:t>
            </a:r>
            <a:r>
              <a:rPr lang="en-US" sz="800" dirty="0" smtClean="0">
                <a:latin typeface="Verdana" panose="020B0604030504040204" pitchFamily="34" charset="0"/>
                <a:ea typeface="Verdana" panose="020B0604030504040204" pitchFamily="34" charset="0"/>
                <a:cs typeface="Verdana" panose="020B0604030504040204" pitchFamily="34" charset="0"/>
              </a:rPr>
              <a:t>, Fernando </a:t>
            </a:r>
            <a:r>
              <a:rPr lang="en-US" sz="800" dirty="0" err="1">
                <a:latin typeface="Verdana" panose="020B0604030504040204" pitchFamily="34" charset="0"/>
                <a:ea typeface="Verdana" panose="020B0604030504040204" pitchFamily="34" charset="0"/>
                <a:cs typeface="Verdana" panose="020B0604030504040204" pitchFamily="34" charset="0"/>
              </a:rPr>
              <a:t>Matía</a:t>
            </a:r>
            <a:r>
              <a:rPr lang="en-US" sz="800" dirty="0">
                <a:latin typeface="Verdana" panose="020B0604030504040204" pitchFamily="34" charset="0"/>
                <a:ea typeface="Verdana" panose="020B0604030504040204" pitchFamily="34" charset="0"/>
                <a:cs typeface="Verdana" panose="020B0604030504040204" pitchFamily="34" charset="0"/>
              </a:rPr>
              <a:t>. </a:t>
            </a:r>
            <a:r>
              <a:rPr lang="en-US" sz="800" dirty="0" err="1" smtClean="0">
                <a:latin typeface="Verdana" panose="020B0604030504040204" pitchFamily="34" charset="0"/>
                <a:ea typeface="Verdana" panose="020B0604030504040204" pitchFamily="34" charset="0"/>
                <a:cs typeface="Verdana" panose="020B0604030504040204" pitchFamily="34" charset="0"/>
              </a:rPr>
              <a:t>Agustín</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Jiménez. </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s-MX" sz="800" b="1" dirty="0" smtClean="0">
                <a:latin typeface="Verdana" panose="020B0604030504040204" pitchFamily="34" charset="0"/>
                <a:ea typeface="Verdana" panose="020B0604030504040204" pitchFamily="34" charset="0"/>
                <a:cs typeface="Verdana" panose="020B0604030504040204" pitchFamily="34" charset="0"/>
              </a:rPr>
              <a:t>La </a:t>
            </a:r>
            <a:r>
              <a:rPr lang="es-MX" sz="800" b="1" dirty="0">
                <a:latin typeface="Verdana" panose="020B0604030504040204" pitchFamily="34" charset="0"/>
                <a:ea typeface="Verdana" panose="020B0604030504040204" pitchFamily="34" charset="0"/>
                <a:cs typeface="Verdana" panose="020B0604030504040204" pitchFamily="34" charset="0"/>
              </a:rPr>
              <a:t>Nariz Electrónica: Estado del </a:t>
            </a:r>
            <a:r>
              <a:rPr lang="es-MX" sz="800" b="1" dirty="0" smtClean="0">
                <a:latin typeface="Verdana" panose="020B0604030504040204" pitchFamily="34" charset="0"/>
                <a:ea typeface="Verdana" panose="020B0604030504040204" pitchFamily="34" charset="0"/>
                <a:cs typeface="Verdana" panose="020B0604030504040204" pitchFamily="34" charset="0"/>
              </a:rPr>
              <a:t>Arte. </a:t>
            </a:r>
            <a:r>
              <a:rPr lang="es-ES" sz="800" dirty="0" smtClean="0">
                <a:latin typeface="Verdana" panose="020B0604030504040204" pitchFamily="34" charset="0"/>
                <a:ea typeface="Verdana" panose="020B0604030504040204" pitchFamily="34" charset="0"/>
                <a:cs typeface="Verdana" panose="020B0604030504040204" pitchFamily="34" charset="0"/>
                <a:hlinkClick r:id="rId2"/>
              </a:rPr>
              <a:t>http</a:t>
            </a:r>
            <a:r>
              <a:rPr lang="es-ES" sz="800" dirty="0">
                <a:latin typeface="Verdana" panose="020B0604030504040204" pitchFamily="34" charset="0"/>
                <a:ea typeface="Verdana" panose="020B0604030504040204" pitchFamily="34" charset="0"/>
                <a:cs typeface="Verdana" panose="020B0604030504040204" pitchFamily="34" charset="0"/>
                <a:hlinkClick r:id="rId2"/>
              </a:rPr>
              <a:t>://</a:t>
            </a:r>
            <a:r>
              <a:rPr lang="es-ES" sz="800" dirty="0" smtClean="0">
                <a:latin typeface="Verdana" panose="020B0604030504040204" pitchFamily="34" charset="0"/>
                <a:ea typeface="Verdana" panose="020B0604030504040204" pitchFamily="34" charset="0"/>
                <a:cs typeface="Verdana" panose="020B0604030504040204" pitchFamily="34" charset="0"/>
                <a:hlinkClick r:id="rId2"/>
              </a:rPr>
              <a:t>www.sciencedirect.com/science/journal/16977912</a:t>
            </a:r>
            <a:endParaRPr lang="es-ES" sz="800" dirty="0" smtClean="0">
              <a:latin typeface="Verdana" panose="020B0604030504040204" pitchFamily="34" charset="0"/>
              <a:ea typeface="Verdana" panose="020B0604030504040204" pitchFamily="34" charset="0"/>
              <a:cs typeface="Verdana" panose="020B0604030504040204" pitchFamily="34" charset="0"/>
            </a:endParaRPr>
          </a:p>
          <a:p>
            <a:endParaRPr lang="es-ES" sz="8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3"/>
          <p:cNvPicPr>
            <a:picLocks noChangeAspect="1" noChangeArrowheads="1"/>
          </p:cNvPicPr>
          <p:nvPr/>
        </p:nvPicPr>
        <p:blipFill>
          <a:blip r:embed="rId3"/>
          <a:srcRect/>
          <a:stretch>
            <a:fillRect/>
          </a:stretch>
        </p:blipFill>
        <p:spPr bwMode="auto">
          <a:xfrm>
            <a:off x="877066" y="1051004"/>
            <a:ext cx="2515062" cy="2569033"/>
          </a:xfrm>
          <a:prstGeom prst="rect">
            <a:avLst/>
          </a:prstGeom>
          <a:noFill/>
          <a:ln w="9525">
            <a:noFill/>
            <a:miter lim="800000"/>
            <a:headEnd/>
            <a:tailEnd/>
          </a:ln>
          <a:effectLst/>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6469" y="1056333"/>
            <a:ext cx="4766085" cy="2764330"/>
          </a:xfrm>
          <a:prstGeom prst="rect">
            <a:avLst/>
          </a:prstGeom>
        </p:spPr>
      </p:pic>
    </p:spTree>
    <p:extLst>
      <p:ext uri="{BB962C8B-B14F-4D97-AF65-F5344CB8AC3E}">
        <p14:creationId xmlns:p14="http://schemas.microsoft.com/office/powerpoint/2010/main" val="11624373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NARIZ ELECTRONICA</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p:cNvSpPr/>
          <p:nvPr/>
        </p:nvSpPr>
        <p:spPr>
          <a:xfrm>
            <a:off x="3392128" y="5966767"/>
            <a:ext cx="5751872" cy="461665"/>
          </a:xfrm>
          <a:prstGeom prst="rect">
            <a:avLst/>
          </a:prstGeom>
        </p:spPr>
        <p:txBody>
          <a:bodyPr wrap="square">
            <a:spAutoFit/>
          </a:bodyPr>
          <a:lstStyle/>
          <a:p>
            <a:r>
              <a:rPr lang="en-US" sz="800" dirty="0" err="1" smtClean="0">
                <a:latin typeface="Verdana" panose="020B0604030504040204" pitchFamily="34" charset="0"/>
                <a:ea typeface="Verdana" panose="020B0604030504040204" pitchFamily="34" charset="0"/>
                <a:cs typeface="Verdana" panose="020B0604030504040204" pitchFamily="34" charset="0"/>
              </a:rPr>
              <a:t>Iveth</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Moreno. </a:t>
            </a:r>
            <a:r>
              <a:rPr lang="en-US" sz="800" dirty="0" err="1" smtClean="0">
                <a:latin typeface="Verdana" panose="020B0604030504040204" pitchFamily="34" charset="0"/>
                <a:ea typeface="Verdana" panose="020B0604030504040204" pitchFamily="34" charset="0"/>
                <a:cs typeface="Verdana" panose="020B0604030504040204" pitchFamily="34" charset="0"/>
              </a:rPr>
              <a:t>Rony</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Caballero. </a:t>
            </a:r>
            <a:r>
              <a:rPr lang="en-US" sz="800" dirty="0" smtClean="0">
                <a:latin typeface="Verdana" panose="020B0604030504040204" pitchFamily="34" charset="0"/>
                <a:ea typeface="Verdana" panose="020B0604030504040204" pitchFamily="34" charset="0"/>
                <a:cs typeface="Verdana" panose="020B0604030504040204" pitchFamily="34" charset="0"/>
              </a:rPr>
              <a:t>Ramón </a:t>
            </a:r>
            <a:r>
              <a:rPr lang="en-US" sz="800" dirty="0" err="1" smtClean="0">
                <a:latin typeface="Verdana" panose="020B0604030504040204" pitchFamily="34" charset="0"/>
                <a:ea typeface="Verdana" panose="020B0604030504040204" pitchFamily="34" charset="0"/>
                <a:cs typeface="Verdana" panose="020B0604030504040204" pitchFamily="34" charset="0"/>
              </a:rPr>
              <a:t>Galán</a:t>
            </a:r>
            <a:r>
              <a:rPr lang="en-US" sz="800" dirty="0" smtClean="0">
                <a:latin typeface="Verdana" panose="020B0604030504040204" pitchFamily="34" charset="0"/>
                <a:ea typeface="Verdana" panose="020B0604030504040204" pitchFamily="34" charset="0"/>
                <a:cs typeface="Verdana" panose="020B0604030504040204" pitchFamily="34" charset="0"/>
              </a:rPr>
              <a:t>, Fernando </a:t>
            </a:r>
            <a:r>
              <a:rPr lang="en-US" sz="800" dirty="0" err="1">
                <a:latin typeface="Verdana" panose="020B0604030504040204" pitchFamily="34" charset="0"/>
                <a:ea typeface="Verdana" panose="020B0604030504040204" pitchFamily="34" charset="0"/>
                <a:cs typeface="Verdana" panose="020B0604030504040204" pitchFamily="34" charset="0"/>
              </a:rPr>
              <a:t>Matía</a:t>
            </a:r>
            <a:r>
              <a:rPr lang="en-US" sz="800" dirty="0">
                <a:latin typeface="Verdana" panose="020B0604030504040204" pitchFamily="34" charset="0"/>
                <a:ea typeface="Verdana" panose="020B0604030504040204" pitchFamily="34" charset="0"/>
                <a:cs typeface="Verdana" panose="020B0604030504040204" pitchFamily="34" charset="0"/>
              </a:rPr>
              <a:t>. </a:t>
            </a:r>
            <a:r>
              <a:rPr lang="en-US" sz="800" dirty="0" err="1" smtClean="0">
                <a:latin typeface="Verdana" panose="020B0604030504040204" pitchFamily="34" charset="0"/>
                <a:ea typeface="Verdana" panose="020B0604030504040204" pitchFamily="34" charset="0"/>
                <a:cs typeface="Verdana" panose="020B0604030504040204" pitchFamily="34" charset="0"/>
              </a:rPr>
              <a:t>Agustín</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n-US" sz="800" dirty="0">
                <a:latin typeface="Verdana" panose="020B0604030504040204" pitchFamily="34" charset="0"/>
                <a:ea typeface="Verdana" panose="020B0604030504040204" pitchFamily="34" charset="0"/>
                <a:cs typeface="Verdana" panose="020B0604030504040204" pitchFamily="34" charset="0"/>
              </a:rPr>
              <a:t>Jiménez. </a:t>
            </a:r>
            <a:r>
              <a:rPr lang="en-US" sz="800" dirty="0" smtClean="0">
                <a:latin typeface="Verdana" panose="020B0604030504040204" pitchFamily="34" charset="0"/>
                <a:ea typeface="Verdana" panose="020B0604030504040204" pitchFamily="34" charset="0"/>
                <a:cs typeface="Verdana" panose="020B0604030504040204" pitchFamily="34" charset="0"/>
              </a:rPr>
              <a:t> </a:t>
            </a:r>
            <a:r>
              <a:rPr lang="es-MX" sz="800" b="1" dirty="0" smtClean="0">
                <a:latin typeface="Verdana" panose="020B0604030504040204" pitchFamily="34" charset="0"/>
                <a:ea typeface="Verdana" panose="020B0604030504040204" pitchFamily="34" charset="0"/>
                <a:cs typeface="Verdana" panose="020B0604030504040204" pitchFamily="34" charset="0"/>
              </a:rPr>
              <a:t>La </a:t>
            </a:r>
            <a:r>
              <a:rPr lang="es-MX" sz="800" b="1" dirty="0">
                <a:latin typeface="Verdana" panose="020B0604030504040204" pitchFamily="34" charset="0"/>
                <a:ea typeface="Verdana" panose="020B0604030504040204" pitchFamily="34" charset="0"/>
                <a:cs typeface="Verdana" panose="020B0604030504040204" pitchFamily="34" charset="0"/>
              </a:rPr>
              <a:t>Nariz Electrónica: Estado del </a:t>
            </a:r>
            <a:r>
              <a:rPr lang="es-MX" sz="800" b="1" dirty="0" smtClean="0">
                <a:latin typeface="Verdana" panose="020B0604030504040204" pitchFamily="34" charset="0"/>
                <a:ea typeface="Verdana" panose="020B0604030504040204" pitchFamily="34" charset="0"/>
                <a:cs typeface="Verdana" panose="020B0604030504040204" pitchFamily="34" charset="0"/>
              </a:rPr>
              <a:t>Arte. </a:t>
            </a:r>
            <a:r>
              <a:rPr lang="es-ES" sz="800" dirty="0" smtClean="0">
                <a:latin typeface="Verdana" panose="020B0604030504040204" pitchFamily="34" charset="0"/>
                <a:ea typeface="Verdana" panose="020B0604030504040204" pitchFamily="34" charset="0"/>
                <a:cs typeface="Verdana" panose="020B0604030504040204" pitchFamily="34" charset="0"/>
                <a:hlinkClick r:id="rId2"/>
              </a:rPr>
              <a:t>http</a:t>
            </a:r>
            <a:r>
              <a:rPr lang="es-ES" sz="800" dirty="0">
                <a:latin typeface="Verdana" panose="020B0604030504040204" pitchFamily="34" charset="0"/>
                <a:ea typeface="Verdana" panose="020B0604030504040204" pitchFamily="34" charset="0"/>
                <a:cs typeface="Verdana" panose="020B0604030504040204" pitchFamily="34" charset="0"/>
                <a:hlinkClick r:id="rId2"/>
              </a:rPr>
              <a:t>://</a:t>
            </a:r>
            <a:r>
              <a:rPr lang="es-ES" sz="800" dirty="0" smtClean="0">
                <a:latin typeface="Verdana" panose="020B0604030504040204" pitchFamily="34" charset="0"/>
                <a:ea typeface="Verdana" panose="020B0604030504040204" pitchFamily="34" charset="0"/>
                <a:cs typeface="Verdana" panose="020B0604030504040204" pitchFamily="34" charset="0"/>
                <a:hlinkClick r:id="rId2"/>
              </a:rPr>
              <a:t>www.sciencedirect.com/science/journal/16977912</a:t>
            </a:r>
            <a:endParaRPr lang="es-ES" sz="800" dirty="0" smtClean="0">
              <a:latin typeface="Verdana" panose="020B0604030504040204" pitchFamily="34" charset="0"/>
              <a:ea typeface="Verdana" panose="020B0604030504040204" pitchFamily="34" charset="0"/>
              <a:cs typeface="Verdana" panose="020B0604030504040204" pitchFamily="34" charset="0"/>
            </a:endParaRPr>
          </a:p>
          <a:p>
            <a:endParaRPr lang="es-ES" sz="800" dirty="0">
              <a:latin typeface="Verdana" panose="020B0604030504040204" pitchFamily="34" charset="0"/>
              <a:ea typeface="Verdana" panose="020B0604030504040204" pitchFamily="34" charset="0"/>
              <a:cs typeface="Verdana" panose="020B0604030504040204" pitchFamily="34" charset="0"/>
            </a:endParaRPr>
          </a:p>
        </p:txBody>
      </p:sp>
      <p:grpSp>
        <p:nvGrpSpPr>
          <p:cNvPr id="12" name="Grupo 11"/>
          <p:cNvGrpSpPr/>
          <p:nvPr/>
        </p:nvGrpSpPr>
        <p:grpSpPr>
          <a:xfrm>
            <a:off x="1510173" y="951509"/>
            <a:ext cx="7305675" cy="4943751"/>
            <a:chOff x="1495425" y="1025249"/>
            <a:chExt cx="7305675" cy="4943751"/>
          </a:xfrm>
        </p:grpSpPr>
        <p:pic>
          <p:nvPicPr>
            <p:cNvPr id="7" name="Imagen 6"/>
            <p:cNvPicPr>
              <a:picLocks noChangeAspect="1"/>
            </p:cNvPicPr>
            <p:nvPr/>
          </p:nvPicPr>
          <p:blipFill>
            <a:blip r:embed="rId3"/>
            <a:stretch>
              <a:fillRect/>
            </a:stretch>
          </p:blipFill>
          <p:spPr>
            <a:xfrm>
              <a:off x="1495425" y="1025249"/>
              <a:ext cx="7147130" cy="4613550"/>
            </a:xfrm>
            <a:prstGeom prst="rect">
              <a:avLst/>
            </a:prstGeom>
            <a:ln w="38100">
              <a:noFill/>
            </a:ln>
          </p:spPr>
        </p:pic>
        <p:pic>
          <p:nvPicPr>
            <p:cNvPr id="9" name="Picture 2"/>
            <p:cNvPicPr>
              <a:picLocks noChangeAspect="1" noChangeArrowheads="1"/>
            </p:cNvPicPr>
            <p:nvPr/>
          </p:nvPicPr>
          <p:blipFill>
            <a:blip r:embed="rId4"/>
            <a:srcRect/>
            <a:stretch>
              <a:fillRect/>
            </a:stretch>
          </p:blipFill>
          <p:spPr bwMode="auto">
            <a:xfrm>
              <a:off x="1809398" y="4702512"/>
              <a:ext cx="1435804" cy="1266488"/>
            </a:xfrm>
            <a:prstGeom prst="rect">
              <a:avLst/>
            </a:prstGeom>
            <a:noFill/>
            <a:ln w="9525">
              <a:noFill/>
              <a:miter lim="800000"/>
              <a:headEnd/>
              <a:tailEnd/>
            </a:ln>
            <a:effectLst/>
          </p:spPr>
        </p:pic>
        <p:sp>
          <p:nvSpPr>
            <p:cNvPr id="11" name="Rectángulo 10"/>
            <p:cNvSpPr/>
            <p:nvPr/>
          </p:nvSpPr>
          <p:spPr>
            <a:xfrm>
              <a:off x="1495425" y="1025249"/>
              <a:ext cx="7305675" cy="49415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7155746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Sistemas de Datos Espaciales</a:t>
            </a:r>
            <a:endParaRPr lang="es-ES" sz="3600" dirty="0"/>
          </a:p>
        </p:txBody>
      </p:sp>
      <p:pic>
        <p:nvPicPr>
          <p:cNvPr id="2" name="Imagen 1"/>
          <p:cNvPicPr>
            <a:picLocks noChangeAspect="1"/>
          </p:cNvPicPr>
          <p:nvPr/>
        </p:nvPicPr>
        <p:blipFill>
          <a:blip r:embed="rId2"/>
          <a:stretch>
            <a:fillRect/>
          </a:stretch>
        </p:blipFill>
        <p:spPr>
          <a:xfrm>
            <a:off x="1182476" y="1107540"/>
            <a:ext cx="5104744" cy="3556000"/>
          </a:xfrm>
          <a:prstGeom prst="rect">
            <a:avLst/>
          </a:prstGeom>
        </p:spPr>
      </p:pic>
      <p:sp>
        <p:nvSpPr>
          <p:cNvPr id="3" name="CuadroTexto 2"/>
          <p:cNvSpPr txBox="1"/>
          <p:nvPr/>
        </p:nvSpPr>
        <p:spPr>
          <a:xfrm>
            <a:off x="6343650" y="2202825"/>
            <a:ext cx="2717800" cy="1200329"/>
          </a:xfrm>
          <a:prstGeom prst="rect">
            <a:avLst/>
          </a:prstGeom>
          <a:noFill/>
        </p:spPr>
        <p:txBody>
          <a:bodyPr wrap="square" rtlCol="0">
            <a:spAutoFit/>
          </a:bodyPr>
          <a:lstStyle/>
          <a:p>
            <a:r>
              <a:rPr lang="es-ES" sz="2400" dirty="0" smtClean="0">
                <a:latin typeface="Verdana" panose="020B0604030504040204" pitchFamily="34" charset="0"/>
                <a:ea typeface="Verdana" panose="020B0604030504040204" pitchFamily="34" charset="0"/>
                <a:cs typeface="Verdana" panose="020B0604030504040204" pitchFamily="34" charset="0"/>
              </a:rPr>
              <a:t>Nube de Puntos obtenida con </a:t>
            </a:r>
            <a:r>
              <a:rPr lang="es-ES" sz="2400" b="1" dirty="0" smtClean="0">
                <a:latin typeface="Verdana" panose="020B0604030504040204" pitchFamily="34" charset="0"/>
                <a:ea typeface="Verdana" panose="020B0604030504040204" pitchFamily="34" charset="0"/>
                <a:cs typeface="Verdana" panose="020B0604030504040204" pitchFamily="34" charset="0"/>
              </a:rPr>
              <a:t>Scanner 3D</a:t>
            </a:r>
            <a:endParaRPr lang="es-E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Rectángulo 3"/>
          <p:cNvSpPr/>
          <p:nvPr/>
        </p:nvSpPr>
        <p:spPr>
          <a:xfrm>
            <a:off x="2178050" y="5923925"/>
            <a:ext cx="6883400" cy="338554"/>
          </a:xfrm>
          <a:prstGeom prst="rect">
            <a:avLst/>
          </a:prstGeom>
        </p:spPr>
        <p:txBody>
          <a:bodyPr wrap="square">
            <a:spAutoFit/>
          </a:bodyPr>
          <a:lstStyle/>
          <a:p>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Guinea de Salas, Alejandro;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Jorrín</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Abellán, </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Sergio. Las </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Infraestructuras de Datos Espaciales y los formatos emergentes de datos geográficos. Nubes de puntos y fotografías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georeferenciadas</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Lidar</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aéreo, terrestre y geo-fotografías panorámicas en las IDES.  </a:t>
            </a:r>
          </a:p>
        </p:txBody>
      </p:sp>
      <p:sp>
        <p:nvSpPr>
          <p:cNvPr id="5" name="CuadroTexto 4"/>
          <p:cNvSpPr txBox="1"/>
          <p:nvPr/>
        </p:nvSpPr>
        <p:spPr>
          <a:xfrm>
            <a:off x="509442" y="4972164"/>
            <a:ext cx="6488257" cy="830997"/>
          </a:xfrm>
          <a:prstGeom prst="rect">
            <a:avLst/>
          </a:prstGeom>
          <a:noFill/>
        </p:spPr>
        <p:txBody>
          <a:bodyPr wrap="square" rtlCol="0">
            <a:spAutoFit/>
          </a:bodyPr>
          <a:lstStyle/>
          <a:p>
            <a:pPr algn="ctr"/>
            <a:r>
              <a:rPr lang="es-ES" sz="2400" dirty="0" smtClean="0">
                <a:latin typeface="Verdana" panose="020B0604030504040204" pitchFamily="34" charset="0"/>
                <a:ea typeface="Verdana" panose="020B0604030504040204" pitchFamily="34" charset="0"/>
                <a:cs typeface="Verdana" panose="020B0604030504040204" pitchFamily="34" charset="0"/>
              </a:rPr>
              <a:t>!!! MUCHOS PUNTOS Georreferenciados (X,Y,Z) con atributos puntuales !!</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29292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Sistemas de Datos Espaciales</a:t>
            </a:r>
            <a:endParaRPr lang="es-ES" sz="3600" dirty="0"/>
          </a:p>
        </p:txBody>
      </p:sp>
      <p:pic>
        <p:nvPicPr>
          <p:cNvPr id="10" name="Imagen 9"/>
          <p:cNvPicPr>
            <a:picLocks noChangeAspect="1"/>
          </p:cNvPicPr>
          <p:nvPr/>
        </p:nvPicPr>
        <p:blipFill>
          <a:blip r:embed="rId2"/>
          <a:stretch>
            <a:fillRect/>
          </a:stretch>
        </p:blipFill>
        <p:spPr>
          <a:xfrm>
            <a:off x="752475" y="924670"/>
            <a:ext cx="3616325" cy="2709071"/>
          </a:xfrm>
          <a:prstGeom prst="rect">
            <a:avLst/>
          </a:prstGeom>
        </p:spPr>
      </p:pic>
      <p:pic>
        <p:nvPicPr>
          <p:cNvPr id="11" name="Imagen 10"/>
          <p:cNvPicPr>
            <a:picLocks noChangeAspect="1"/>
          </p:cNvPicPr>
          <p:nvPr/>
        </p:nvPicPr>
        <p:blipFill>
          <a:blip r:embed="rId3"/>
          <a:stretch>
            <a:fillRect/>
          </a:stretch>
        </p:blipFill>
        <p:spPr>
          <a:xfrm>
            <a:off x="4905375" y="925489"/>
            <a:ext cx="3638812" cy="2708252"/>
          </a:xfrm>
          <a:prstGeom prst="rect">
            <a:avLst/>
          </a:prstGeom>
        </p:spPr>
      </p:pic>
      <p:pic>
        <p:nvPicPr>
          <p:cNvPr id="12" name="Imagen 11"/>
          <p:cNvPicPr>
            <a:picLocks noChangeAspect="1"/>
          </p:cNvPicPr>
          <p:nvPr/>
        </p:nvPicPr>
        <p:blipFill>
          <a:blip r:embed="rId4"/>
          <a:stretch>
            <a:fillRect/>
          </a:stretch>
        </p:blipFill>
        <p:spPr>
          <a:xfrm>
            <a:off x="752475" y="3682699"/>
            <a:ext cx="3616325" cy="2368086"/>
          </a:xfrm>
          <a:prstGeom prst="rect">
            <a:avLst/>
          </a:prstGeom>
        </p:spPr>
      </p:pic>
      <p:sp>
        <p:nvSpPr>
          <p:cNvPr id="13" name="CuadroTexto 12"/>
          <p:cNvSpPr txBox="1"/>
          <p:nvPr/>
        </p:nvSpPr>
        <p:spPr>
          <a:xfrm>
            <a:off x="6299200" y="5960646"/>
            <a:ext cx="2691763" cy="338554"/>
          </a:xfrm>
          <a:prstGeom prst="rect">
            <a:avLst/>
          </a:prstGeom>
          <a:noFill/>
        </p:spPr>
        <p:txBody>
          <a:bodyPr wrap="none" rtlCol="0">
            <a:spAutoFit/>
          </a:bodyPr>
          <a:lstStyle/>
          <a:p>
            <a:r>
              <a:rPr lang="en-U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Data Capture Standards Technical Reference    </a:t>
            </a:r>
          </a:p>
          <a:p>
            <a:r>
              <a:rPr lang="en-U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DRAFT  </a:t>
            </a:r>
            <a:r>
              <a:rPr lang="en-U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May 2013 Risk </a:t>
            </a:r>
            <a:r>
              <a:rPr lang="en-U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MAP Version ID: 2.3.2.1 </a:t>
            </a:r>
            <a:endPar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Imagen 13"/>
          <p:cNvPicPr>
            <a:picLocks noChangeAspect="1"/>
          </p:cNvPicPr>
          <p:nvPr/>
        </p:nvPicPr>
        <p:blipFill>
          <a:blip r:embed="rId5"/>
          <a:stretch>
            <a:fillRect/>
          </a:stretch>
        </p:blipFill>
        <p:spPr>
          <a:xfrm>
            <a:off x="7070987" y="3640043"/>
            <a:ext cx="1473200" cy="439449"/>
          </a:xfrm>
          <a:prstGeom prst="rect">
            <a:avLst/>
          </a:prstGeom>
        </p:spPr>
      </p:pic>
    </p:spTree>
    <p:extLst>
      <p:ext uri="{BB962C8B-B14F-4D97-AF65-F5344CB8AC3E}">
        <p14:creationId xmlns:p14="http://schemas.microsoft.com/office/powerpoint/2010/main" val="3899688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49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Sistemas de Datos Espaciales</a:t>
            </a:r>
            <a:endParaRPr lang="es-ES" sz="3600" dirty="0"/>
          </a:p>
        </p:txBody>
      </p:sp>
      <p:pic>
        <p:nvPicPr>
          <p:cNvPr id="2" name="Imagen 1"/>
          <p:cNvPicPr>
            <a:picLocks noChangeAspect="1"/>
          </p:cNvPicPr>
          <p:nvPr/>
        </p:nvPicPr>
        <p:blipFill>
          <a:blip r:embed="rId2"/>
          <a:stretch>
            <a:fillRect/>
          </a:stretch>
        </p:blipFill>
        <p:spPr>
          <a:xfrm>
            <a:off x="1358262" y="960854"/>
            <a:ext cx="4261488" cy="5046803"/>
          </a:xfrm>
          <a:prstGeom prst="rect">
            <a:avLst/>
          </a:prstGeom>
        </p:spPr>
      </p:pic>
    </p:spTree>
    <p:extLst>
      <p:ext uri="{BB962C8B-B14F-4D97-AF65-F5344CB8AC3E}">
        <p14:creationId xmlns:p14="http://schemas.microsoft.com/office/powerpoint/2010/main" val="2405730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p:cNvSpPr>
            <a:spLocks noChangeArrowheads="1"/>
          </p:cNvSpPr>
          <p:nvPr/>
        </p:nvSpPr>
        <p:spPr bwMode="auto">
          <a:xfrm>
            <a:off x="949708" y="1926871"/>
            <a:ext cx="40306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400" b="1" dirty="0"/>
              <a:t>Internet de las cosas</a:t>
            </a:r>
            <a:r>
              <a:rPr lang="es-ES" altLang="es-MX" sz="2400" dirty="0"/>
              <a:t> (</a:t>
            </a:r>
            <a:r>
              <a:rPr lang="es-ES" altLang="es-MX" sz="2400" dirty="0" err="1"/>
              <a:t>IoT</a:t>
            </a:r>
            <a:r>
              <a:rPr lang="es-ES" altLang="es-MX" sz="2400" dirty="0"/>
              <a:t>, por su siglas en inglés) es un concepto que se refiere a la </a:t>
            </a:r>
            <a:r>
              <a:rPr lang="es-ES" altLang="es-MX" sz="2400" b="1" dirty="0"/>
              <a:t>interconexión digital de objetos cotidianos con internet</a:t>
            </a:r>
            <a:r>
              <a:rPr lang="es-ES" altLang="es-MX" sz="2400" dirty="0"/>
              <a:t>. </a:t>
            </a:r>
          </a:p>
        </p:txBody>
      </p:sp>
      <p:pic>
        <p:nvPicPr>
          <p:cNvPr id="10" name="Picture 2" descr="http://costarica2050.cr/wp-content/uploads/2014/11/G2J_PresenteYFuturoDelAnalistaWeb2_Marzo201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0979" y="1511162"/>
            <a:ext cx="3139740" cy="313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105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Ciudades –Inteligentes-</a:t>
            </a:r>
            <a:endParaRPr lang="es-ES" sz="3600" dirty="0"/>
          </a:p>
        </p:txBody>
      </p:sp>
      <p:sp>
        <p:nvSpPr>
          <p:cNvPr id="2" name="CuadroTexto 1"/>
          <p:cNvSpPr txBox="1"/>
          <p:nvPr/>
        </p:nvSpPr>
        <p:spPr>
          <a:xfrm>
            <a:off x="4956778" y="839788"/>
            <a:ext cx="3534942" cy="2462213"/>
          </a:xfrm>
          <a:prstGeom prst="rect">
            <a:avLst/>
          </a:prstGeom>
          <a:solidFill>
            <a:schemeClr val="bg1">
              <a:lumMod val="85000"/>
            </a:schemeClr>
          </a:solidFill>
        </p:spPr>
        <p:txBody>
          <a:bodyPr wrap="none" rtlCol="0">
            <a:spAutoFit/>
          </a:bodyPr>
          <a:lstStyle/>
          <a:p>
            <a:r>
              <a:rPr lang="es-ES" sz="2200" dirty="0" smtClean="0">
                <a:latin typeface="Verdana" panose="020B0604030504040204" pitchFamily="34" charset="0"/>
                <a:ea typeface="Verdana" panose="020B0604030504040204" pitchFamily="34" charset="0"/>
                <a:cs typeface="Verdana" panose="020B0604030504040204" pitchFamily="34" charset="0"/>
              </a:rPr>
              <a:t>Gestión de Energía</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 Aguas</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 Residuos</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 Tráfico</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del Aire</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 la seguridad</a:t>
            </a:r>
          </a:p>
          <a:p>
            <a:r>
              <a:rPr lang="es-ES" sz="2200" dirty="0" smtClean="0">
                <a:latin typeface="Verdana" panose="020B0604030504040204" pitchFamily="34" charset="0"/>
                <a:ea typeface="Verdana" panose="020B0604030504040204" pitchFamily="34" charset="0"/>
                <a:cs typeface="Verdana" panose="020B0604030504040204" pitchFamily="34" charset="0"/>
              </a:rPr>
              <a:t>Gestión de TODO…….</a:t>
            </a:r>
            <a:endParaRPr lang="es-ES" sz="2200" dirty="0">
              <a:latin typeface="Verdana" panose="020B0604030504040204" pitchFamily="34" charset="0"/>
              <a:ea typeface="Verdana" panose="020B0604030504040204" pitchFamily="34" charset="0"/>
              <a:cs typeface="Verdana" panose="020B0604030504040204" pitchFamily="34" charset="0"/>
            </a:endParaRPr>
          </a:p>
        </p:txBody>
      </p:sp>
      <p:pic>
        <p:nvPicPr>
          <p:cNvPr id="3" name="Imagen 2"/>
          <p:cNvPicPr>
            <a:picLocks noChangeAspect="1"/>
          </p:cNvPicPr>
          <p:nvPr/>
        </p:nvPicPr>
        <p:blipFill>
          <a:blip r:embed="rId2"/>
          <a:stretch>
            <a:fillRect/>
          </a:stretch>
        </p:blipFill>
        <p:spPr>
          <a:xfrm>
            <a:off x="779462" y="850470"/>
            <a:ext cx="3673475" cy="2656317"/>
          </a:xfrm>
          <a:prstGeom prst="rect">
            <a:avLst/>
          </a:prstGeom>
        </p:spPr>
      </p:pic>
      <p:pic>
        <p:nvPicPr>
          <p:cNvPr id="4" name="Imagen 3"/>
          <p:cNvPicPr>
            <a:picLocks noChangeAspect="1"/>
          </p:cNvPicPr>
          <p:nvPr/>
        </p:nvPicPr>
        <p:blipFill>
          <a:blip r:embed="rId3"/>
          <a:stretch>
            <a:fillRect/>
          </a:stretch>
        </p:blipFill>
        <p:spPr>
          <a:xfrm>
            <a:off x="766761" y="3502819"/>
            <a:ext cx="3673475" cy="2755107"/>
          </a:xfrm>
          <a:prstGeom prst="rect">
            <a:avLst/>
          </a:prstGeom>
        </p:spPr>
      </p:pic>
      <p:pic>
        <p:nvPicPr>
          <p:cNvPr id="10" name="Imagen 9"/>
          <p:cNvPicPr>
            <a:picLocks noChangeAspect="1"/>
          </p:cNvPicPr>
          <p:nvPr/>
        </p:nvPicPr>
        <p:blipFill>
          <a:blip r:embed="rId4"/>
          <a:stretch>
            <a:fillRect/>
          </a:stretch>
        </p:blipFill>
        <p:spPr>
          <a:xfrm>
            <a:off x="4981192" y="3414713"/>
            <a:ext cx="3267075" cy="2752725"/>
          </a:xfrm>
          <a:prstGeom prst="rect">
            <a:avLst/>
          </a:prstGeom>
        </p:spPr>
      </p:pic>
    </p:spTree>
    <p:extLst>
      <p:ext uri="{BB962C8B-B14F-4D97-AF65-F5344CB8AC3E}">
        <p14:creationId xmlns:p14="http://schemas.microsoft.com/office/powerpoint/2010/main" val="12444596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35001" y="794440"/>
            <a:ext cx="6300815" cy="2949869"/>
          </a:xfrm>
          <a:prstGeom prst="rect">
            <a:avLst/>
          </a:prstGeom>
        </p:spPr>
      </p:pic>
      <p:pic>
        <p:nvPicPr>
          <p:cNvPr id="3" name="Imagen 2"/>
          <p:cNvPicPr>
            <a:picLocks noChangeAspect="1"/>
          </p:cNvPicPr>
          <p:nvPr/>
        </p:nvPicPr>
        <p:blipFill>
          <a:blip r:embed="rId3"/>
          <a:stretch>
            <a:fillRect/>
          </a:stretch>
        </p:blipFill>
        <p:spPr>
          <a:xfrm>
            <a:off x="2295257" y="3871099"/>
            <a:ext cx="3207286" cy="2301310"/>
          </a:xfrm>
          <a:prstGeom prst="rect">
            <a:avLst/>
          </a:prstGeom>
          <a:ln>
            <a:solidFill>
              <a:schemeClr val="accent1"/>
            </a:solidFill>
          </a:ln>
        </p:spPr>
      </p:pic>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AUTRONICA</a:t>
            </a:r>
            <a:endParaRPr lang="es-ES" sz="3600" dirty="0"/>
          </a:p>
        </p:txBody>
      </p:sp>
      <p:sp>
        <p:nvSpPr>
          <p:cNvPr id="4" name="CuadroTexto 3"/>
          <p:cNvSpPr txBox="1"/>
          <p:nvPr/>
        </p:nvSpPr>
        <p:spPr>
          <a:xfrm>
            <a:off x="5708650" y="4560089"/>
            <a:ext cx="2935316" cy="923330"/>
          </a:xfrm>
          <a:prstGeom prst="rect">
            <a:avLst/>
          </a:prstGeom>
          <a:noFill/>
        </p:spPr>
        <p:txBody>
          <a:bodyPr wrap="square" rtlCol="0">
            <a:spAutoFit/>
          </a:bodyPr>
          <a:lstStyle/>
          <a:p>
            <a:r>
              <a:rPr lang="es-ES" dirty="0" smtClean="0">
                <a:latin typeface="Verdana" panose="020B0604030504040204" pitchFamily="34" charset="0"/>
                <a:ea typeface="Verdana" panose="020B0604030504040204" pitchFamily="34" charset="0"/>
                <a:cs typeface="Verdana" panose="020B0604030504040204" pitchFamily="34" charset="0"/>
              </a:rPr>
              <a:t>RED DE DATOS VEHICULAR</a:t>
            </a:r>
          </a:p>
          <a:p>
            <a:r>
              <a:rPr lang="es-ES" dirty="0" smtClean="0">
                <a:latin typeface="Verdana" panose="020B0604030504040204" pitchFamily="34" charset="0"/>
                <a:ea typeface="Verdana" panose="020B0604030504040204" pitchFamily="34" charset="0"/>
                <a:cs typeface="Verdana" panose="020B0604030504040204" pitchFamily="34" charset="0"/>
              </a:rPr>
              <a:t>(CAN, ETHERNET, </a:t>
            </a:r>
            <a:r>
              <a:rPr lang="es-ES" dirty="0" err="1" smtClean="0">
                <a:latin typeface="Verdana" panose="020B0604030504040204" pitchFamily="34" charset="0"/>
                <a:ea typeface="Verdana" panose="020B0604030504040204" pitchFamily="34" charset="0"/>
                <a:cs typeface="Verdana" panose="020B0604030504040204" pitchFamily="34" charset="0"/>
              </a:rPr>
              <a:t>etc</a:t>
            </a:r>
            <a:r>
              <a:rPr lang="es-ES" dirty="0" smtClean="0">
                <a:latin typeface="Verdana" panose="020B0604030504040204" pitchFamily="34" charset="0"/>
                <a:ea typeface="Verdana" panose="020B0604030504040204" pitchFamily="34" charset="0"/>
                <a:cs typeface="Verdana" panose="020B0604030504040204" pitchFamily="34" charset="0"/>
              </a:rPr>
              <a:t>)</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876053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AUTRONICA (Vehículos con </a:t>
            </a:r>
            <a:r>
              <a:rPr lang="es-ES" sz="3600" dirty="0" err="1" smtClean="0"/>
              <a:t>IoT</a:t>
            </a:r>
            <a:r>
              <a:rPr lang="es-ES" sz="3600" dirty="0" smtClean="0"/>
              <a:t>)</a:t>
            </a:r>
            <a:endParaRPr lang="es-ES" sz="3600" dirty="0"/>
          </a:p>
        </p:txBody>
      </p:sp>
      <p:pic>
        <p:nvPicPr>
          <p:cNvPr id="10" name="Imagen 9"/>
          <p:cNvPicPr>
            <a:picLocks noChangeAspect="1"/>
          </p:cNvPicPr>
          <p:nvPr/>
        </p:nvPicPr>
        <p:blipFill>
          <a:blip r:embed="rId2"/>
          <a:stretch>
            <a:fillRect/>
          </a:stretch>
        </p:blipFill>
        <p:spPr>
          <a:xfrm>
            <a:off x="1293115" y="1155916"/>
            <a:ext cx="6919912" cy="3974347"/>
          </a:xfrm>
          <a:prstGeom prst="rect">
            <a:avLst/>
          </a:prstGeom>
        </p:spPr>
      </p:pic>
      <p:sp>
        <p:nvSpPr>
          <p:cNvPr id="11" name="Rectángulo 10"/>
          <p:cNvSpPr/>
          <p:nvPr/>
        </p:nvSpPr>
        <p:spPr>
          <a:xfrm>
            <a:off x="1908680" y="5253066"/>
            <a:ext cx="5688781" cy="646331"/>
          </a:xfrm>
          <a:prstGeom prst="rect">
            <a:avLst/>
          </a:prstGeom>
        </p:spPr>
        <p:txBody>
          <a:bodyPr wrap="square">
            <a:spAutoFit/>
          </a:bodyPr>
          <a:lstStyle/>
          <a:p>
            <a:pPr algn="just"/>
            <a:r>
              <a:rPr lang="es-ES" sz="1200" b="1" dirty="0" err="1">
                <a:latin typeface="Verdana" panose="020B0604030504040204" pitchFamily="34" charset="0"/>
                <a:ea typeface="Verdana" panose="020B0604030504040204" pitchFamily="34" charset="0"/>
                <a:cs typeface="Verdana" panose="020B0604030504040204" pitchFamily="34" charset="0"/>
              </a:rPr>
              <a:t>The</a:t>
            </a:r>
            <a:r>
              <a:rPr lang="es-ES" sz="1200" b="1" dirty="0">
                <a:latin typeface="Verdana" panose="020B0604030504040204" pitchFamily="34" charset="0"/>
                <a:ea typeface="Verdana" panose="020B0604030504040204" pitchFamily="34" charset="0"/>
                <a:cs typeface="Verdana" panose="020B0604030504040204" pitchFamily="34" charset="0"/>
              </a:rPr>
              <a:t> Internet of </a:t>
            </a:r>
            <a:r>
              <a:rPr lang="es-ES" sz="1200" b="1" dirty="0" err="1">
                <a:latin typeface="Verdana" panose="020B0604030504040204" pitchFamily="34" charset="0"/>
                <a:ea typeface="Verdana" panose="020B0604030504040204" pitchFamily="34" charset="0"/>
                <a:cs typeface="Verdana" panose="020B0604030504040204" pitchFamily="34" charset="0"/>
              </a:rPr>
              <a:t>Things</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making</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most</a:t>
            </a:r>
            <a:r>
              <a:rPr lang="es-ES" sz="1200" dirty="0">
                <a:latin typeface="Verdana" panose="020B0604030504040204" pitchFamily="34" charset="0"/>
                <a:ea typeface="Verdana" panose="020B0604030504040204" pitchFamily="34" charset="0"/>
                <a:cs typeface="Verdana" panose="020B0604030504040204" pitchFamily="34" charset="0"/>
              </a:rPr>
              <a:t> of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Second</a:t>
            </a:r>
            <a:r>
              <a:rPr lang="es-ES" sz="1200" dirty="0">
                <a:latin typeface="Verdana" panose="020B0604030504040204" pitchFamily="34" charset="0"/>
                <a:ea typeface="Verdana" panose="020B0604030504040204" pitchFamily="34" charset="0"/>
                <a:cs typeface="Verdana" panose="020B0604030504040204" pitchFamily="34" charset="0"/>
              </a:rPr>
              <a:t> Digital </a:t>
            </a:r>
            <a:r>
              <a:rPr lang="es-ES" sz="1200" dirty="0" err="1">
                <a:latin typeface="Verdana" panose="020B0604030504040204" pitchFamily="34" charset="0"/>
                <a:ea typeface="Verdana" panose="020B0604030504040204" pitchFamily="34" charset="0"/>
                <a:cs typeface="Verdana" panose="020B0604030504040204" pitchFamily="34" charset="0"/>
              </a:rPr>
              <a:t>Revolution</a:t>
            </a:r>
            <a:r>
              <a:rPr lang="es-ES" sz="1200" dirty="0">
                <a:latin typeface="Verdana" panose="020B0604030504040204" pitchFamily="34" charset="0"/>
                <a:ea typeface="Verdana" panose="020B0604030504040204" pitchFamily="34" charset="0"/>
                <a:cs typeface="Verdana" panose="020B0604030504040204" pitchFamily="34" charset="0"/>
              </a:rPr>
              <a:t> A </a:t>
            </a:r>
            <a:r>
              <a:rPr lang="es-ES" sz="1200" dirty="0" err="1">
                <a:latin typeface="Verdana" panose="020B0604030504040204" pitchFamily="34" charset="0"/>
                <a:ea typeface="Verdana" panose="020B0604030504040204" pitchFamily="34" charset="0"/>
                <a:cs typeface="Verdana" panose="020B0604030504040204" pitchFamily="34" charset="0"/>
              </a:rPr>
              <a:t>report</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by</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dirty="0" err="1">
                <a:latin typeface="Verdana" panose="020B0604030504040204" pitchFamily="34" charset="0"/>
                <a:ea typeface="Verdana" panose="020B0604030504040204" pitchFamily="34" charset="0"/>
                <a:cs typeface="Verdana" panose="020B0604030504040204" pitchFamily="34" charset="0"/>
              </a:rPr>
              <a:t>the</a:t>
            </a:r>
            <a:r>
              <a:rPr lang="es-ES" sz="1200" dirty="0">
                <a:latin typeface="Verdana" panose="020B0604030504040204" pitchFamily="34" charset="0"/>
                <a:ea typeface="Verdana" panose="020B0604030504040204" pitchFamily="34" charset="0"/>
                <a:cs typeface="Verdana" panose="020B0604030504040204" pitchFamily="34" charset="0"/>
              </a:rPr>
              <a:t> </a:t>
            </a:r>
            <a:r>
              <a:rPr lang="es-ES" sz="1200" b="1" dirty="0">
                <a:latin typeface="Verdana" panose="020B0604030504040204" pitchFamily="34" charset="0"/>
                <a:ea typeface="Verdana" panose="020B0604030504040204" pitchFamily="34" charset="0"/>
                <a:cs typeface="Verdana" panose="020B0604030504040204" pitchFamily="34" charset="0"/>
              </a:rPr>
              <a:t>UK </a:t>
            </a:r>
            <a:r>
              <a:rPr lang="es-ES" sz="1200" b="1" dirty="0" err="1">
                <a:latin typeface="Verdana" panose="020B0604030504040204" pitchFamily="34" charset="0"/>
                <a:ea typeface="Verdana" panose="020B0604030504040204" pitchFamily="34" charset="0"/>
                <a:cs typeface="Verdana" panose="020B0604030504040204" pitchFamily="34" charset="0"/>
              </a:rPr>
              <a:t>Government</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err="1">
                <a:latin typeface="Verdana" panose="020B0604030504040204" pitchFamily="34" charset="0"/>
                <a:ea typeface="Verdana" panose="020B0604030504040204" pitchFamily="34" charset="0"/>
                <a:cs typeface="Verdana" panose="020B0604030504040204" pitchFamily="34" charset="0"/>
              </a:rPr>
              <a:t>Chief</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err="1">
                <a:latin typeface="Verdana" panose="020B0604030504040204" pitchFamily="34" charset="0"/>
                <a:ea typeface="Verdana" panose="020B0604030504040204" pitchFamily="34" charset="0"/>
                <a:cs typeface="Verdana" panose="020B0604030504040204" pitchFamily="34" charset="0"/>
              </a:rPr>
              <a:t>Scientific</a:t>
            </a:r>
            <a:r>
              <a:rPr lang="es-ES" sz="1200" b="1" dirty="0">
                <a:latin typeface="Verdana" panose="020B0604030504040204" pitchFamily="34" charset="0"/>
                <a:ea typeface="Verdana" panose="020B0604030504040204" pitchFamily="34" charset="0"/>
                <a:cs typeface="Verdana" panose="020B0604030504040204" pitchFamily="34" charset="0"/>
              </a:rPr>
              <a:t> </a:t>
            </a:r>
            <a:r>
              <a:rPr lang="es-ES" sz="1200" b="1" dirty="0" err="1" smtClean="0">
                <a:latin typeface="Verdana" panose="020B0604030504040204" pitchFamily="34" charset="0"/>
                <a:ea typeface="Verdana" panose="020B0604030504040204" pitchFamily="34" charset="0"/>
                <a:cs typeface="Verdana" panose="020B0604030504040204" pitchFamily="34" charset="0"/>
              </a:rPr>
              <a:t>Adviser</a:t>
            </a:r>
            <a:r>
              <a:rPr lang="es-ES" sz="1200" b="1" dirty="0" smtClean="0">
                <a:latin typeface="Verdana" panose="020B0604030504040204" pitchFamily="34" charset="0"/>
                <a:ea typeface="Verdana" panose="020B0604030504040204" pitchFamily="34" charset="0"/>
                <a:cs typeface="Verdana" panose="020B0604030504040204" pitchFamily="34" charset="0"/>
              </a:rPr>
              <a:t>. 2014</a:t>
            </a:r>
            <a:endParaRPr lang="es-ES" sz="12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6357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171700" y="165100"/>
            <a:ext cx="67183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057400" y="266700"/>
            <a:ext cx="6743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AUTRONICA..Vehículos</a:t>
            </a:r>
            <a:r>
              <a:rPr lang="es-ES" sz="3600" dirty="0" smtClean="0"/>
              <a:t> Autónomos</a:t>
            </a:r>
            <a:endParaRPr lang="es-ES" sz="3600" dirty="0"/>
          </a:p>
        </p:txBody>
      </p:sp>
      <p:pic>
        <p:nvPicPr>
          <p:cNvPr id="5" name="Imagen 4"/>
          <p:cNvPicPr>
            <a:picLocks noChangeAspect="1"/>
          </p:cNvPicPr>
          <p:nvPr/>
        </p:nvPicPr>
        <p:blipFill>
          <a:blip r:embed="rId3"/>
          <a:stretch>
            <a:fillRect/>
          </a:stretch>
        </p:blipFill>
        <p:spPr>
          <a:xfrm>
            <a:off x="803275" y="1677987"/>
            <a:ext cx="4438650" cy="2409825"/>
          </a:xfrm>
          <a:prstGeom prst="rect">
            <a:avLst/>
          </a:prstGeom>
        </p:spPr>
      </p:pic>
      <p:sp>
        <p:nvSpPr>
          <p:cNvPr id="10" name="CuadroTexto 9"/>
          <p:cNvSpPr txBox="1"/>
          <p:nvPr/>
        </p:nvSpPr>
        <p:spPr>
          <a:xfrm>
            <a:off x="2171700" y="4154424"/>
            <a:ext cx="1848583" cy="461665"/>
          </a:xfrm>
          <a:prstGeom prst="rect">
            <a:avLst/>
          </a:prstGeom>
          <a:noFill/>
        </p:spPr>
        <p:txBody>
          <a:bodyPr wrap="none" rtlCol="0">
            <a:spAutoFit/>
          </a:bodyPr>
          <a:lstStyle/>
          <a:p>
            <a:r>
              <a:rPr lang="es-ES" sz="2400" dirty="0" smtClean="0">
                <a:latin typeface="Verdana" panose="020B0604030504040204" pitchFamily="34" charset="0"/>
                <a:ea typeface="Verdana" panose="020B0604030504040204" pitchFamily="34" charset="0"/>
                <a:cs typeface="Verdana" panose="020B0604030504040204" pitchFamily="34" charset="0"/>
              </a:rPr>
              <a:t>GOOGLE??</a:t>
            </a:r>
            <a:endParaRPr lang="es-ES" sz="24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Imagen 10"/>
          <p:cNvPicPr>
            <a:picLocks noChangeAspect="1"/>
          </p:cNvPicPr>
          <p:nvPr/>
        </p:nvPicPr>
        <p:blipFill>
          <a:blip r:embed="rId4"/>
          <a:stretch>
            <a:fillRect/>
          </a:stretch>
        </p:blipFill>
        <p:spPr>
          <a:xfrm>
            <a:off x="7677150" y="5903002"/>
            <a:ext cx="1212850" cy="396198"/>
          </a:xfrm>
          <a:prstGeom prst="rect">
            <a:avLst/>
          </a:prstGeom>
        </p:spPr>
      </p:pic>
      <p:sp>
        <p:nvSpPr>
          <p:cNvPr id="12" name="Rectángulo 11"/>
          <p:cNvSpPr/>
          <p:nvPr/>
        </p:nvSpPr>
        <p:spPr>
          <a:xfrm>
            <a:off x="2527300" y="5931824"/>
            <a:ext cx="4572000" cy="338554"/>
          </a:xfrm>
          <a:prstGeom prst="rect">
            <a:avLst/>
          </a:prstGeom>
        </p:spPr>
        <p:txBody>
          <a:bodyPr>
            <a:spAutoFit/>
          </a:bodyPr>
          <a:lstStyle/>
          <a:p>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Todd</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Litman</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Autonomous</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Vehicle</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Implementation</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Predictions</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Implications</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for</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Transport</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Planning</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10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December</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2015. Victoria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Transport</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Policy</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Institute</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13" name="Rectángulo 12"/>
          <p:cNvSpPr/>
          <p:nvPr/>
        </p:nvSpPr>
        <p:spPr>
          <a:xfrm>
            <a:off x="5429250" y="2559733"/>
            <a:ext cx="3086100" cy="646331"/>
          </a:xfrm>
          <a:prstGeom prst="rect">
            <a:avLst/>
          </a:prstGeom>
        </p:spPr>
        <p:txBody>
          <a:bodyPr wrap="square">
            <a:spAutoFit/>
          </a:bodyPr>
          <a:lstStyle/>
          <a:p>
            <a:r>
              <a:rPr lang="es-ES" dirty="0" smtClean="0">
                <a:latin typeface="Verdana" panose="020B0604030504040204" pitchFamily="34" charset="0"/>
                <a:ea typeface="Verdana" panose="020B0604030504040204" pitchFamily="34" charset="0"/>
                <a:cs typeface="Verdana" panose="020B0604030504040204" pitchFamily="34" charset="0"/>
              </a:rPr>
              <a:t>Ejemplo de Vehículo </a:t>
            </a:r>
            <a:r>
              <a:rPr lang="es-ES" dirty="0" err="1" smtClean="0">
                <a:latin typeface="Verdana" panose="020B0604030504040204" pitchFamily="34" charset="0"/>
                <a:ea typeface="Verdana" panose="020B0604030504040204" pitchFamily="34" charset="0"/>
                <a:cs typeface="Verdana" panose="020B0604030504040204" pitchFamily="34" charset="0"/>
              </a:rPr>
              <a:t>Autoconducido</a:t>
            </a:r>
            <a:r>
              <a:rPr lang="es-ES" dirty="0" smtClean="0">
                <a:latin typeface="Verdana" panose="020B0604030504040204" pitchFamily="34" charset="0"/>
                <a:ea typeface="Verdana" panose="020B0604030504040204" pitchFamily="34" charset="0"/>
                <a:cs typeface="Verdana" panose="020B0604030504040204" pitchFamily="34" charset="0"/>
              </a:rPr>
              <a:t> “Google”</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93154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err="1" smtClean="0">
                <a:latin typeface="Verdana" panose="020B0604030504040204" pitchFamily="34" charset="0"/>
                <a:ea typeface="Verdana" panose="020B0604030504040204" pitchFamily="34" charset="0"/>
                <a:cs typeface="Verdana" panose="020B0604030504040204" pitchFamily="34" charset="0"/>
              </a:rPr>
              <a:t>IoT</a:t>
            </a:r>
            <a:endParaRPr lang="es-ES" sz="20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4267200" y="5910655"/>
            <a:ext cx="4572000" cy="338554"/>
          </a:xfrm>
          <a:prstGeom prst="rect">
            <a:avLst/>
          </a:prstGeom>
        </p:spPr>
        <p:txBody>
          <a:bodyPr>
            <a:spAutoFit/>
          </a:bodyPr>
          <a:lstStyle/>
          <a:p>
            <a:pPr algn="just"/>
            <a:r>
              <a:rPr lang="en-U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Cisco Visual Networking Index: Global Mobile Data Traffic Forecast Update, 2015–2020. White Paper. 2016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7" name="6 CuadroTexto"/>
          <p:cNvSpPr txBox="1">
            <a:spLocks noChangeArrowheads="1"/>
          </p:cNvSpPr>
          <p:nvPr/>
        </p:nvSpPr>
        <p:spPr bwMode="auto">
          <a:xfrm>
            <a:off x="5022850" y="2281147"/>
            <a:ext cx="38163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3600" dirty="0">
                <a:latin typeface="Verdana" panose="020B0604030504040204" pitchFamily="34" charset="0"/>
              </a:rPr>
              <a:t>INTERNET DE LAS COSAS</a:t>
            </a: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3651643"/>
            <a:ext cx="3786188" cy="225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190" y="3757685"/>
            <a:ext cx="3779910" cy="204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2975" y="80240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165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a:spLocks noChangeArrowheads="1"/>
          </p:cNvSpPr>
          <p:nvPr/>
        </p:nvSpPr>
        <p:spPr bwMode="auto">
          <a:xfrm>
            <a:off x="547688" y="857250"/>
            <a:ext cx="8358187"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El término Internet de las Cosas, en inglés </a:t>
            </a:r>
            <a:r>
              <a:rPr lang="es-ES" altLang="es-MX" sz="2400" i="1" dirty="0">
                <a:latin typeface="Verdana" panose="020B0604030504040204" pitchFamily="34" charset="0"/>
              </a:rPr>
              <a:t>Internet of </a:t>
            </a:r>
            <a:r>
              <a:rPr lang="es-ES" altLang="es-MX" sz="2400" i="1" dirty="0" err="1">
                <a:latin typeface="Verdana" panose="020B0604030504040204" pitchFamily="34" charset="0"/>
              </a:rPr>
              <a:t>Things</a:t>
            </a:r>
            <a:r>
              <a:rPr lang="es-ES" altLang="es-MX" sz="2400" dirty="0">
                <a:latin typeface="Verdana" panose="020B0604030504040204" pitchFamily="34" charset="0"/>
              </a:rPr>
              <a:t> </a:t>
            </a:r>
            <a:r>
              <a:rPr lang="es-ES" altLang="es-MX" sz="2400" b="1" dirty="0">
                <a:latin typeface="Verdana" panose="020B0604030504040204" pitchFamily="34" charset="0"/>
              </a:rPr>
              <a:t>(</a:t>
            </a:r>
            <a:r>
              <a:rPr lang="es-ES" altLang="es-MX" sz="2400" b="1" dirty="0" err="1">
                <a:latin typeface="Verdana" panose="020B0604030504040204" pitchFamily="34" charset="0"/>
              </a:rPr>
              <a:t>IoT</a:t>
            </a:r>
            <a:r>
              <a:rPr lang="es-ES" altLang="es-MX" sz="2400" b="1" dirty="0">
                <a:latin typeface="Verdana" panose="020B0604030504040204" pitchFamily="34" charset="0"/>
              </a:rPr>
              <a:t>)</a:t>
            </a:r>
            <a:r>
              <a:rPr lang="es-ES" altLang="es-MX" sz="2400" dirty="0">
                <a:latin typeface="Verdana" panose="020B0604030504040204" pitchFamily="34" charset="0"/>
              </a:rPr>
              <a:t>, fue acuñado por el Instituto de Tecnología de Massachusetts o </a:t>
            </a:r>
            <a:r>
              <a:rPr lang="es-ES" altLang="es-MX" sz="2400" i="1" dirty="0">
                <a:latin typeface="Verdana" panose="020B0604030504040204" pitchFamily="34" charset="0"/>
              </a:rPr>
              <a:t>Massachusetts </a:t>
            </a:r>
            <a:r>
              <a:rPr lang="es-ES" altLang="es-MX" sz="2400" i="1" dirty="0" err="1">
                <a:latin typeface="Verdana" panose="020B0604030504040204" pitchFamily="34" charset="0"/>
              </a:rPr>
              <a:t>Institute</a:t>
            </a:r>
            <a:r>
              <a:rPr lang="es-ES" altLang="es-MX" sz="2400" i="1" dirty="0">
                <a:latin typeface="Verdana" panose="020B0604030504040204" pitchFamily="34" charset="0"/>
              </a:rPr>
              <a:t> of </a:t>
            </a:r>
            <a:r>
              <a:rPr lang="es-ES" altLang="es-MX" sz="2400" i="1" dirty="0" err="1">
                <a:latin typeface="Verdana" panose="020B0604030504040204" pitchFamily="34" charset="0"/>
              </a:rPr>
              <a:t>Technology</a:t>
            </a:r>
            <a:r>
              <a:rPr lang="es-ES" altLang="es-MX" sz="2400" dirty="0">
                <a:latin typeface="Verdana" panose="020B0604030504040204" pitchFamily="34" charset="0"/>
              </a:rPr>
              <a:t> (</a:t>
            </a:r>
            <a:r>
              <a:rPr lang="es-ES" altLang="es-MX" sz="2400" b="1" dirty="0">
                <a:latin typeface="Verdana" panose="020B0604030504040204" pitchFamily="34" charset="0"/>
              </a:rPr>
              <a:t>MIT</a:t>
            </a:r>
            <a:r>
              <a:rPr lang="es-ES" altLang="es-MX" sz="2400" dirty="0">
                <a:latin typeface="Verdana" panose="020B0604030504040204" pitchFamily="34" charset="0"/>
              </a:rPr>
              <a:t>), el cual en el año 1999 comenzó a diseñar infraestructuras </a:t>
            </a:r>
            <a:r>
              <a:rPr lang="es-ES" altLang="es-MX" sz="2400" b="1" dirty="0">
                <a:latin typeface="Verdana" panose="020B0604030504040204" pitchFamily="34" charset="0"/>
              </a:rPr>
              <a:t>RFID</a:t>
            </a:r>
            <a:r>
              <a:rPr lang="es-ES" altLang="es-MX" sz="2400" dirty="0">
                <a:latin typeface="Verdana" panose="020B0604030504040204" pitchFamily="34" charset="0"/>
              </a:rPr>
              <a:t> (</a:t>
            </a:r>
            <a:r>
              <a:rPr lang="es-ES" altLang="es-MX" sz="2400" i="1" dirty="0">
                <a:latin typeface="Verdana" panose="020B0604030504040204" pitchFamily="34" charset="0"/>
              </a:rPr>
              <a:t>Radio </a:t>
            </a:r>
            <a:r>
              <a:rPr lang="es-ES" altLang="es-MX" sz="2400" i="1" dirty="0" err="1">
                <a:latin typeface="Verdana" panose="020B0604030504040204" pitchFamily="34" charset="0"/>
              </a:rPr>
              <a:t>Frequency</a:t>
            </a:r>
            <a:r>
              <a:rPr lang="es-ES" altLang="es-MX" sz="2400" i="1" dirty="0">
                <a:latin typeface="Verdana" panose="020B0604030504040204" pitchFamily="34" charset="0"/>
              </a:rPr>
              <a:t> </a:t>
            </a:r>
            <a:r>
              <a:rPr lang="es-ES" altLang="es-MX" sz="2400" i="1" dirty="0" err="1">
                <a:latin typeface="Verdana" panose="020B0604030504040204" pitchFamily="34" charset="0"/>
              </a:rPr>
              <a:t>Identification</a:t>
            </a:r>
            <a:r>
              <a:rPr lang="es-ES" altLang="es-MX" sz="2400" dirty="0">
                <a:latin typeface="Verdana" panose="020B0604030504040204" pitchFamily="34" charset="0"/>
              </a:rPr>
              <a:t>).</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En el Internet de las Cosas, una cosa puede ser desde </a:t>
            </a:r>
            <a:r>
              <a:rPr lang="es-ES" altLang="es-MX" sz="2400" b="1" dirty="0">
                <a:latin typeface="Verdana" panose="020B0604030504040204" pitchFamily="34" charset="0"/>
              </a:rPr>
              <a:t>una persona </a:t>
            </a:r>
            <a:r>
              <a:rPr lang="es-ES" altLang="es-MX" sz="2400" dirty="0">
                <a:latin typeface="Verdana" panose="020B0604030504040204" pitchFamily="34" charset="0"/>
              </a:rPr>
              <a:t>con un implante para monitorización </a:t>
            </a:r>
            <a:r>
              <a:rPr lang="es-ES" altLang="es-MX" sz="2400" dirty="0" smtClean="0">
                <a:latin typeface="Verdana" panose="020B0604030504040204" pitchFamily="34" charset="0"/>
              </a:rPr>
              <a:t>cardíaca, </a:t>
            </a:r>
            <a:r>
              <a:rPr lang="es-ES" altLang="es-MX" sz="2400" dirty="0">
                <a:latin typeface="Verdana" panose="020B0604030504040204" pitchFamily="34" charset="0"/>
              </a:rPr>
              <a:t>a un </a:t>
            </a:r>
            <a:r>
              <a:rPr lang="es-ES" altLang="es-MX" sz="2400" b="1" dirty="0">
                <a:latin typeface="Verdana" panose="020B0604030504040204" pitchFamily="34" charset="0"/>
              </a:rPr>
              <a:t>automóvil</a:t>
            </a:r>
            <a:r>
              <a:rPr lang="es-ES" altLang="es-MX" sz="2400" dirty="0">
                <a:latin typeface="Verdana" panose="020B0604030504040204" pitchFamily="34" charset="0"/>
              </a:rPr>
              <a:t> con sensores incorporados para alertar al conductor cuando la presión de sus neumáticos está baja….cualquier cosa…..</a:t>
            </a:r>
          </a:p>
          <a:p>
            <a:pPr algn="just" eaLnBrk="1" hangingPunct="1">
              <a:spcBef>
                <a:spcPts val="1200"/>
              </a:spcBef>
              <a:buFont typeface="Wingdings" panose="05000000000000000000" pitchFamily="2" charset="2"/>
              <a:buChar char="q"/>
            </a:pPr>
            <a:endParaRPr lang="es-ES" altLang="es-MX" sz="2400" dirty="0">
              <a:latin typeface="Verdana" panose="020B0604030504040204" pitchFamily="34" charset="0"/>
            </a:endParaRPr>
          </a:p>
        </p:txBody>
      </p:sp>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19852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4267200" y="5910655"/>
            <a:ext cx="4572000" cy="338554"/>
          </a:xfrm>
          <a:prstGeom prst="rect">
            <a:avLst/>
          </a:prstGeom>
        </p:spPr>
        <p:txBody>
          <a:bodyPr>
            <a:spAutoFit/>
          </a:bodyPr>
          <a:lstStyle/>
          <a:p>
            <a:pPr algn="just"/>
            <a:r>
              <a:rPr lang="en-U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Cisco Visual Networking Index: Global Mobile Data Traffic Forecast Update, 2015–2020. White Paper. 2016 </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9" name="8 Rectángulo"/>
          <p:cNvSpPr/>
          <p:nvPr/>
        </p:nvSpPr>
        <p:spPr>
          <a:xfrm>
            <a:off x="379413" y="595313"/>
            <a:ext cx="8572500" cy="5201424"/>
          </a:xfrm>
          <a:prstGeom prst="rect">
            <a:avLst/>
          </a:prstGeom>
        </p:spPr>
        <p:txBody>
          <a:bodyPr>
            <a:spAutoFit/>
          </a:bodyPr>
          <a:lstStyle/>
          <a:p>
            <a:pPr algn="just">
              <a:spcBef>
                <a:spcPts val="1200"/>
              </a:spcBef>
              <a:defRPr/>
            </a:pPr>
            <a:endParaRPr lang="es-ES" sz="2400" dirty="0">
              <a:latin typeface="Verdana" pitchFamily="34" charset="0"/>
            </a:endParaRPr>
          </a:p>
          <a:p>
            <a:pPr marL="265113" indent="-265113" algn="just">
              <a:spcBef>
                <a:spcPts val="1200"/>
              </a:spcBef>
              <a:buFont typeface="Wingdings" pitchFamily="2" charset="2"/>
              <a:buChar char="q"/>
              <a:defRPr/>
            </a:pPr>
            <a:r>
              <a:rPr lang="es-ES" sz="2400" dirty="0">
                <a:latin typeface="Verdana" pitchFamily="34" charset="0"/>
              </a:rPr>
              <a:t>La </a:t>
            </a:r>
            <a:r>
              <a:rPr lang="es-ES" sz="2400" b="1" dirty="0">
                <a:latin typeface="Verdana" pitchFamily="34" charset="0"/>
              </a:rPr>
              <a:t>Internet de las Cosas </a:t>
            </a:r>
            <a:r>
              <a:rPr lang="es-ES" sz="2400" dirty="0">
                <a:latin typeface="Verdana" pitchFamily="34" charset="0"/>
              </a:rPr>
              <a:t>se basa en que las cosas, posean capacidad de </a:t>
            </a:r>
            <a:r>
              <a:rPr lang="es-ES" sz="2400" u="sng" dirty="0">
                <a:solidFill>
                  <a:srgbClr val="FF0000"/>
                </a:solidFill>
                <a:latin typeface="Verdana" pitchFamily="34" charset="0"/>
              </a:rPr>
              <a:t>inteligencia electrónica, tengan conexión a Internet en cualquier momento y localización, es decir,  en una red ubicua para interactuar en cualquier lugar, a cualquier hora, por cualquier persona y con cualquier cosa</a:t>
            </a:r>
            <a:r>
              <a:rPr lang="es-ES" sz="2400" dirty="0">
                <a:latin typeface="Verdana" pitchFamily="34" charset="0"/>
              </a:rPr>
              <a:t>.</a:t>
            </a:r>
          </a:p>
          <a:p>
            <a:pPr marL="265113" indent="-265113" algn="just">
              <a:spcBef>
                <a:spcPts val="1200"/>
              </a:spcBef>
              <a:buFont typeface="Wingdings" pitchFamily="2" charset="2"/>
              <a:buChar char="q"/>
              <a:defRPr/>
            </a:pPr>
            <a:r>
              <a:rPr lang="es-ES" sz="2400" dirty="0">
                <a:latin typeface="Verdana" pitchFamily="34" charset="0"/>
              </a:rPr>
              <a:t> Integración de </a:t>
            </a:r>
            <a:r>
              <a:rPr lang="es-ES" sz="2400" b="1" dirty="0">
                <a:latin typeface="Verdana" pitchFamily="34" charset="0"/>
              </a:rPr>
              <a:t>sensores</a:t>
            </a:r>
            <a:r>
              <a:rPr lang="es-ES" sz="2400" dirty="0">
                <a:latin typeface="Verdana" pitchFamily="34" charset="0"/>
              </a:rPr>
              <a:t> y dispositivos en objetos cotidianos que quedan </a:t>
            </a:r>
            <a:r>
              <a:rPr lang="es-ES" sz="2400" b="1" dirty="0">
                <a:latin typeface="Verdana" pitchFamily="34" charset="0"/>
              </a:rPr>
              <a:t>conectados  a Internet a través de redes fijas e inalámbricas</a:t>
            </a:r>
            <a:r>
              <a:rPr lang="es-ES" sz="2400" dirty="0">
                <a:latin typeface="Verdana" pitchFamily="34" charset="0"/>
              </a:rPr>
              <a:t>. Son capaces de </a:t>
            </a:r>
            <a:r>
              <a:rPr lang="es-ES" sz="2400" b="1" dirty="0">
                <a:latin typeface="Verdana" pitchFamily="34" charset="0"/>
              </a:rPr>
              <a:t>percibir el contexto </a:t>
            </a:r>
            <a:r>
              <a:rPr lang="es-ES" sz="2400" dirty="0">
                <a:latin typeface="Verdana" pitchFamily="34" charset="0"/>
              </a:rPr>
              <a:t>o entorno en el que se encuentran, y gracias a sus capacidades de red pueden comunicarse con otros objetos M2M</a:t>
            </a:r>
          </a:p>
        </p:txBody>
      </p:sp>
      <p:sp>
        <p:nvSpPr>
          <p:cNvPr id="11" name="Rectángulo 10"/>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spTree>
    <p:extLst>
      <p:ext uri="{BB962C8B-B14F-4D97-AF65-F5344CB8AC3E}">
        <p14:creationId xmlns:p14="http://schemas.microsoft.com/office/powerpoint/2010/main" val="16704364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r>
              <a:rPr lang="es-ES" sz="3600" dirty="0" smtClean="0"/>
              <a:t>. Condiciones (I) </a:t>
            </a:r>
            <a:endParaRPr lang="es-ES" sz="3600" dirty="0"/>
          </a:p>
        </p:txBody>
      </p:sp>
      <p:sp>
        <p:nvSpPr>
          <p:cNvPr id="10" name="3 CuadroTexto"/>
          <p:cNvSpPr txBox="1"/>
          <p:nvPr/>
        </p:nvSpPr>
        <p:spPr>
          <a:xfrm>
            <a:off x="547688" y="752475"/>
            <a:ext cx="8494712" cy="5601533"/>
          </a:xfrm>
          <a:prstGeom prst="rect">
            <a:avLst/>
          </a:prstGeom>
          <a:noFill/>
        </p:spPr>
        <p:txBody>
          <a:bodyPr wrap="square">
            <a:spAutoFit/>
          </a:bodyPr>
          <a:lstStyle/>
          <a:p>
            <a:pPr>
              <a:defRPr/>
            </a:pPr>
            <a:r>
              <a:rPr lang="es-ES" sz="2800" b="1" dirty="0">
                <a:latin typeface="Verdana" pitchFamily="34" charset="0"/>
              </a:rPr>
              <a:t>Condiciones Tecnológicas presentes que propician su nacimiento y desarrollo.</a:t>
            </a:r>
          </a:p>
          <a:p>
            <a:pPr>
              <a:defRPr/>
            </a:pPr>
            <a:endParaRPr lang="es-ES" sz="2200" dirty="0">
              <a:latin typeface="Verdana" pitchFamily="34" charset="0"/>
            </a:endParaRPr>
          </a:p>
          <a:p>
            <a:pPr marL="342900" indent="-342900">
              <a:spcBef>
                <a:spcPts val="1200"/>
              </a:spcBef>
              <a:buFont typeface="+mj-lt"/>
              <a:buAutoNum type="arabicPeriod"/>
              <a:defRPr/>
            </a:pPr>
            <a:r>
              <a:rPr lang="es-ES" sz="2400" dirty="0">
                <a:latin typeface="Verdana" pitchFamily="34" charset="0"/>
              </a:rPr>
              <a:t>Desarrollo de la Electrónica y su </a:t>
            </a:r>
            <a:r>
              <a:rPr lang="es-ES" sz="2400" b="1" dirty="0">
                <a:latin typeface="Verdana" pitchFamily="34" charset="0"/>
              </a:rPr>
              <a:t>miniaturización.</a:t>
            </a:r>
            <a:r>
              <a:rPr lang="es-ES" sz="2400" dirty="0">
                <a:latin typeface="Verdana" pitchFamily="34" charset="0"/>
              </a:rPr>
              <a:t> </a:t>
            </a:r>
          </a:p>
          <a:p>
            <a:pPr marL="342900" indent="-342900" algn="just">
              <a:spcBef>
                <a:spcPts val="1200"/>
              </a:spcBef>
              <a:buFont typeface="+mj-lt"/>
              <a:buAutoNum type="arabicPeriod"/>
              <a:defRPr/>
            </a:pPr>
            <a:r>
              <a:rPr lang="es-ES" sz="2400" dirty="0">
                <a:latin typeface="Verdana" pitchFamily="34" charset="0"/>
              </a:rPr>
              <a:t>Consolidación de la Tecnologías de </a:t>
            </a:r>
            <a:r>
              <a:rPr lang="es-ES" sz="2400" b="1" dirty="0">
                <a:latin typeface="Verdana" pitchFamily="34" charset="0"/>
              </a:rPr>
              <a:t>Redes</a:t>
            </a:r>
            <a:r>
              <a:rPr lang="es-ES" sz="2400" dirty="0">
                <a:latin typeface="Verdana" pitchFamily="34" charset="0"/>
              </a:rPr>
              <a:t> de Telecomunicaciones celulares (globales) y personales. (4G, Bluetooth……</a:t>
            </a:r>
            <a:r>
              <a:rPr lang="es-ES" sz="2400" dirty="0" err="1">
                <a:latin typeface="Verdana" pitchFamily="34" charset="0"/>
              </a:rPr>
              <a:t>etc</a:t>
            </a:r>
            <a:r>
              <a:rPr lang="es-ES" sz="2400" dirty="0">
                <a:latin typeface="Verdana" pitchFamily="34" charset="0"/>
              </a:rPr>
              <a:t>). </a:t>
            </a:r>
          </a:p>
          <a:p>
            <a:pPr marL="342900" indent="-342900">
              <a:spcBef>
                <a:spcPts val="1200"/>
              </a:spcBef>
              <a:buFont typeface="+mj-lt"/>
              <a:buAutoNum type="arabicPeriod"/>
              <a:defRPr/>
            </a:pPr>
            <a:r>
              <a:rPr lang="es-ES" sz="2400" dirty="0">
                <a:latin typeface="Verdana" pitchFamily="34" charset="0"/>
              </a:rPr>
              <a:t>Capacidades </a:t>
            </a:r>
            <a:r>
              <a:rPr lang="es-ES" sz="2400" b="1" dirty="0">
                <a:latin typeface="Verdana" pitchFamily="34" charset="0"/>
              </a:rPr>
              <a:t>auto-configurables de dispositivos </a:t>
            </a:r>
            <a:r>
              <a:rPr lang="es-ES" sz="2400" dirty="0">
                <a:latin typeface="Verdana" pitchFamily="34" charset="0"/>
              </a:rPr>
              <a:t>y Redes de forma invisible a las personas. Desconocimiento de las acciones de los objetos que le rodean.  </a:t>
            </a:r>
          </a:p>
          <a:p>
            <a:pPr marL="342900" indent="-342900">
              <a:spcBef>
                <a:spcPts val="1200"/>
              </a:spcBef>
              <a:buFont typeface="+mj-lt"/>
              <a:buAutoNum type="arabicPeriod"/>
              <a:defRPr/>
            </a:pPr>
            <a:r>
              <a:rPr lang="es-ES" sz="2400" dirty="0">
                <a:latin typeface="Verdana" pitchFamily="34" charset="0"/>
              </a:rPr>
              <a:t>Aumento de las capacidades de </a:t>
            </a:r>
            <a:r>
              <a:rPr lang="es-ES" sz="2400" b="1" dirty="0">
                <a:latin typeface="Verdana" pitchFamily="34" charset="0"/>
              </a:rPr>
              <a:t>almacenamiento</a:t>
            </a:r>
            <a:r>
              <a:rPr lang="es-ES" sz="2400" dirty="0">
                <a:latin typeface="Verdana" pitchFamily="34" charset="0"/>
              </a:rPr>
              <a:t> de Información.</a:t>
            </a:r>
          </a:p>
        </p:txBody>
      </p:sp>
    </p:spTree>
    <p:extLst>
      <p:ext uri="{BB962C8B-B14F-4D97-AF65-F5344CB8AC3E}">
        <p14:creationId xmlns:p14="http://schemas.microsoft.com/office/powerpoint/2010/main" val="29040305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r>
              <a:rPr lang="es-ES" sz="3600" dirty="0" smtClean="0"/>
              <a:t>. Condiciones (II) </a:t>
            </a:r>
            <a:endParaRPr lang="es-ES" sz="3600" dirty="0"/>
          </a:p>
        </p:txBody>
      </p:sp>
      <p:sp>
        <p:nvSpPr>
          <p:cNvPr id="13" name="3 CuadroTexto"/>
          <p:cNvSpPr txBox="1"/>
          <p:nvPr/>
        </p:nvSpPr>
        <p:spPr>
          <a:xfrm>
            <a:off x="546100" y="825500"/>
            <a:ext cx="8382000" cy="4924425"/>
          </a:xfrm>
          <a:prstGeom prst="rect">
            <a:avLst/>
          </a:prstGeom>
          <a:noFill/>
        </p:spPr>
        <p:txBody>
          <a:bodyPr wrap="square">
            <a:spAutoFit/>
          </a:bodyPr>
          <a:lstStyle/>
          <a:p>
            <a:pPr algn="just">
              <a:defRPr/>
            </a:pPr>
            <a:r>
              <a:rPr lang="es-ES" sz="2800" b="1" dirty="0">
                <a:latin typeface="Verdana" pitchFamily="34" charset="0"/>
              </a:rPr>
              <a:t>Condiciones Tecnológicas presentes que propician su nacimiento y desarrollo.</a:t>
            </a:r>
          </a:p>
          <a:p>
            <a:pPr algn="just">
              <a:defRPr/>
            </a:pPr>
            <a:endParaRPr lang="es-ES" sz="2200" dirty="0">
              <a:latin typeface="Verdana" pitchFamily="34" charset="0"/>
            </a:endParaRPr>
          </a:p>
          <a:p>
            <a:pPr marL="342900" indent="-342900" algn="just">
              <a:spcBef>
                <a:spcPts val="600"/>
              </a:spcBef>
              <a:buFont typeface="+mj-lt"/>
              <a:buAutoNum type="arabicPeriod" startAt="5"/>
              <a:defRPr/>
            </a:pPr>
            <a:r>
              <a:rPr lang="es-ES" sz="2400" dirty="0">
                <a:latin typeface="Verdana" pitchFamily="34" charset="0"/>
              </a:rPr>
              <a:t>Disponibilidad de </a:t>
            </a:r>
            <a:r>
              <a:rPr lang="es-ES" sz="2400" b="1" dirty="0">
                <a:latin typeface="Verdana" pitchFamily="34" charset="0"/>
              </a:rPr>
              <a:t>elevados Anchos de Banda </a:t>
            </a:r>
            <a:r>
              <a:rPr lang="es-ES" sz="2400" dirty="0">
                <a:latin typeface="Verdana" pitchFamily="34" charset="0"/>
              </a:rPr>
              <a:t>en Redes de Acceso a Usuarios Finales y Redes de Transporte Global.</a:t>
            </a:r>
          </a:p>
          <a:p>
            <a:pPr marL="342900" indent="-342900" algn="just">
              <a:spcBef>
                <a:spcPts val="600"/>
              </a:spcBef>
              <a:buFont typeface="+mj-lt"/>
              <a:buAutoNum type="arabicPeriod" startAt="5"/>
              <a:defRPr/>
            </a:pPr>
            <a:r>
              <a:rPr lang="es-ES" sz="2400" dirty="0">
                <a:latin typeface="Verdana" pitchFamily="34" charset="0"/>
              </a:rPr>
              <a:t>Tecnologías de redes disponibles con muy altos anchos de banda usando </a:t>
            </a:r>
            <a:r>
              <a:rPr lang="es-ES" sz="2400" b="1" dirty="0">
                <a:latin typeface="Verdana" pitchFamily="34" charset="0"/>
              </a:rPr>
              <a:t>fibras ópticas</a:t>
            </a:r>
            <a:r>
              <a:rPr lang="es-ES" sz="2400" dirty="0">
                <a:latin typeface="Verdana" pitchFamily="34" charset="0"/>
              </a:rPr>
              <a:t>.</a:t>
            </a:r>
          </a:p>
          <a:p>
            <a:pPr marL="342900" indent="-342900" algn="just">
              <a:spcBef>
                <a:spcPts val="600"/>
              </a:spcBef>
              <a:buFont typeface="+mj-lt"/>
              <a:buAutoNum type="arabicPeriod" startAt="5"/>
              <a:defRPr/>
            </a:pPr>
            <a:r>
              <a:rPr lang="es-ES" sz="2400" dirty="0">
                <a:latin typeface="Verdana" pitchFamily="34" charset="0"/>
              </a:rPr>
              <a:t>Presencia Global de Internet. IPv4 e </a:t>
            </a:r>
            <a:r>
              <a:rPr lang="es-ES" sz="2400" b="1" dirty="0">
                <a:latin typeface="Verdana" pitchFamily="34" charset="0"/>
              </a:rPr>
              <a:t>Ipv6 </a:t>
            </a:r>
            <a:r>
              <a:rPr lang="es-ES" sz="2400" dirty="0">
                <a:latin typeface="Verdana" pitchFamily="34" charset="0"/>
              </a:rPr>
              <a:t>disponibles universalmente.  </a:t>
            </a:r>
          </a:p>
          <a:p>
            <a:pPr marL="342900" indent="-342900" algn="just">
              <a:spcBef>
                <a:spcPts val="600"/>
              </a:spcBef>
              <a:buFont typeface="+mj-lt"/>
              <a:buAutoNum type="arabicPeriod" startAt="5"/>
              <a:defRPr/>
            </a:pPr>
            <a:r>
              <a:rPr lang="es-ES" sz="2400" dirty="0">
                <a:latin typeface="Verdana" pitchFamily="34" charset="0"/>
              </a:rPr>
              <a:t>Desarrollo de las Tecnologías de </a:t>
            </a:r>
            <a:r>
              <a:rPr lang="es-ES" sz="2400" b="1" dirty="0">
                <a:latin typeface="Verdana" pitchFamily="34" charset="0"/>
              </a:rPr>
              <a:t>Identificación</a:t>
            </a:r>
            <a:r>
              <a:rPr lang="es-ES" sz="2400" dirty="0">
                <a:latin typeface="Verdana" pitchFamily="34" charset="0"/>
              </a:rPr>
              <a:t> por vía óptica y Radiofrecuencia.</a:t>
            </a:r>
          </a:p>
        </p:txBody>
      </p:sp>
    </p:spTree>
    <p:extLst>
      <p:ext uri="{BB962C8B-B14F-4D97-AF65-F5344CB8AC3E}">
        <p14:creationId xmlns:p14="http://schemas.microsoft.com/office/powerpoint/2010/main" val="20067994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59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3 CuadroTexto"/>
          <p:cNvSpPr txBox="1"/>
          <p:nvPr/>
        </p:nvSpPr>
        <p:spPr>
          <a:xfrm>
            <a:off x="608012" y="1112838"/>
            <a:ext cx="8281988" cy="4108450"/>
          </a:xfrm>
          <a:prstGeom prst="rect">
            <a:avLst/>
          </a:prstGeom>
          <a:noFill/>
        </p:spPr>
        <p:txBody>
          <a:bodyPr wrap="square">
            <a:spAutoFit/>
          </a:bodyPr>
          <a:lstStyle/>
          <a:p>
            <a:pPr algn="just">
              <a:defRPr/>
            </a:pPr>
            <a:r>
              <a:rPr lang="es-ES" sz="2800" b="1" dirty="0">
                <a:latin typeface="Verdana" pitchFamily="34" charset="0"/>
              </a:rPr>
              <a:t>Condiciones Tecnológicas presentes que propician su nacimiento y desarrollo.</a:t>
            </a:r>
          </a:p>
          <a:p>
            <a:pPr algn="just">
              <a:defRPr/>
            </a:pPr>
            <a:endParaRPr lang="es-ES" sz="2200" dirty="0">
              <a:latin typeface="Verdana" pitchFamily="34" charset="0"/>
            </a:endParaRPr>
          </a:p>
          <a:p>
            <a:pPr marL="457200" indent="-457200" algn="just">
              <a:spcBef>
                <a:spcPts val="600"/>
              </a:spcBef>
              <a:buFont typeface="+mj-lt"/>
              <a:buAutoNum type="arabicPeriod" startAt="9"/>
              <a:defRPr/>
            </a:pPr>
            <a:r>
              <a:rPr lang="es-ES" sz="2400" dirty="0">
                <a:latin typeface="Verdana" pitchFamily="34" charset="0"/>
              </a:rPr>
              <a:t>Consolidación de las Tecnologías de “</a:t>
            </a:r>
            <a:r>
              <a:rPr lang="es-ES" sz="2400" b="1" dirty="0">
                <a:latin typeface="Verdana" pitchFamily="34" charset="0"/>
              </a:rPr>
              <a:t>Computación en NUBE</a:t>
            </a:r>
            <a:r>
              <a:rPr lang="es-ES" sz="2400" dirty="0">
                <a:latin typeface="Verdana" pitchFamily="34" charset="0"/>
              </a:rPr>
              <a:t>”</a:t>
            </a:r>
          </a:p>
          <a:p>
            <a:pPr marL="457200" indent="-457200" algn="just">
              <a:spcBef>
                <a:spcPts val="600"/>
              </a:spcBef>
              <a:buFont typeface="+mj-lt"/>
              <a:buAutoNum type="arabicPeriod" startAt="9"/>
              <a:defRPr/>
            </a:pPr>
            <a:r>
              <a:rPr lang="es-ES" sz="2400" dirty="0">
                <a:latin typeface="Verdana" pitchFamily="34" charset="0"/>
              </a:rPr>
              <a:t> Desarrollo acelerado de </a:t>
            </a:r>
            <a:r>
              <a:rPr lang="es-ES" sz="2400" b="1" dirty="0">
                <a:latin typeface="Verdana" pitchFamily="34" charset="0"/>
              </a:rPr>
              <a:t>Sistemas operativos </a:t>
            </a:r>
            <a:r>
              <a:rPr lang="es-ES" sz="2400" dirty="0">
                <a:latin typeface="Verdana" pitchFamily="34" charset="0"/>
              </a:rPr>
              <a:t>para dispositivos embebidos y aplicaciones para los mismos (Android, </a:t>
            </a:r>
            <a:r>
              <a:rPr lang="es-ES" sz="2400" dirty="0" smtClean="0">
                <a:latin typeface="Arial" charset="0"/>
              </a:rPr>
              <a:t>CONTIKI….</a:t>
            </a:r>
            <a:r>
              <a:rPr lang="es-ES" sz="2400" dirty="0" smtClean="0">
                <a:latin typeface="Verdana" pitchFamily="34" charset="0"/>
              </a:rPr>
              <a:t>).</a:t>
            </a:r>
            <a:endParaRPr lang="es-ES" sz="2400" dirty="0">
              <a:latin typeface="Verdana" pitchFamily="34" charset="0"/>
            </a:endParaRPr>
          </a:p>
          <a:p>
            <a:pPr marL="457200" indent="-457200" algn="just">
              <a:spcBef>
                <a:spcPts val="600"/>
              </a:spcBef>
              <a:buFont typeface="+mj-lt"/>
              <a:buAutoNum type="arabicPeriod" startAt="9"/>
              <a:defRPr/>
            </a:pPr>
            <a:r>
              <a:rPr lang="es-ES" sz="2400" dirty="0">
                <a:latin typeface="Verdana" pitchFamily="34" charset="0"/>
              </a:rPr>
              <a:t> Capacidad Industrial Disponible para la Fabricación de Objetos Inteligentes . </a:t>
            </a:r>
          </a:p>
        </p:txBody>
      </p:sp>
      <p:sp>
        <p:nvSpPr>
          <p:cNvPr id="11" name="Rectángulo 10"/>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r>
              <a:rPr lang="es-ES" sz="3600" dirty="0" smtClean="0"/>
              <a:t>. Condiciones (III) </a:t>
            </a:r>
            <a:endParaRPr lang="es-ES" sz="3600" dirty="0"/>
          </a:p>
        </p:txBody>
      </p:sp>
    </p:spTree>
    <p:extLst>
      <p:ext uri="{BB962C8B-B14F-4D97-AF65-F5344CB8AC3E}">
        <p14:creationId xmlns:p14="http://schemas.microsoft.com/office/powerpoint/2010/main" val="193017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143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159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3200" dirty="0">
                <a:latin typeface="Verdana" panose="020B0604030504040204" pitchFamily="34" charset="0"/>
                <a:ea typeface="Verdana" panose="020B0604030504040204" pitchFamily="34" charset="0"/>
                <a:cs typeface="Verdana" panose="020B0604030504040204" pitchFamily="34" charset="0"/>
              </a:rPr>
              <a:t>Internet de las </a:t>
            </a:r>
            <a:r>
              <a:rPr lang="es-ES" sz="3200" dirty="0" smtClean="0">
                <a:latin typeface="Verdana" panose="020B0604030504040204" pitchFamily="34" charset="0"/>
                <a:ea typeface="Verdana" panose="020B0604030504040204" pitchFamily="34" charset="0"/>
                <a:cs typeface="Verdana" panose="020B0604030504040204" pitchFamily="34" charset="0"/>
              </a:rPr>
              <a:t>Cosas. </a:t>
            </a:r>
            <a:r>
              <a:rPr lang="es-ES" sz="3200" dirty="0" err="1" smtClean="0">
                <a:latin typeface="Verdana" panose="020B0604030504040204" pitchFamily="34" charset="0"/>
                <a:ea typeface="Verdana" panose="020B0604030504040204" pitchFamily="34" charset="0"/>
                <a:cs typeface="Verdana" panose="020B0604030504040204" pitchFamily="34" charset="0"/>
              </a:rPr>
              <a:t>IoT</a:t>
            </a:r>
            <a:endParaRPr lang="es-ES" sz="32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p:cNvSpPr>
            <a:spLocks noChangeArrowheads="1"/>
          </p:cNvSpPr>
          <p:nvPr/>
        </p:nvSpPr>
        <p:spPr bwMode="auto">
          <a:xfrm>
            <a:off x="4433118" y="1165749"/>
            <a:ext cx="45748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000" b="1" dirty="0">
                <a:latin typeface="Verdana" panose="020B0604030504040204" pitchFamily="34" charset="0"/>
              </a:rPr>
              <a:t>“Una promesa de un mundo de dispositivos interconectados que proveen contenido relevante a los usuarios</a:t>
            </a:r>
            <a:r>
              <a:rPr lang="es-ES" altLang="es-MX" sz="2000" dirty="0">
                <a:latin typeface="Verdana" panose="020B0604030504040204" pitchFamily="34" charset="0"/>
              </a:rPr>
              <a:t>”. </a:t>
            </a:r>
            <a:r>
              <a:rPr lang="es-ES" altLang="es-MX" sz="1600" dirty="0" smtClean="0">
                <a:latin typeface="Verdana" panose="020B0604030504040204" pitchFamily="34" charset="0"/>
              </a:rPr>
              <a:t>Reporte </a:t>
            </a:r>
            <a:r>
              <a:rPr lang="es-ES" altLang="es-MX" sz="1600" dirty="0">
                <a:latin typeface="Verdana" panose="020B0604030504040204" pitchFamily="34" charset="0"/>
              </a:rPr>
              <a:t>de la UIT 2005 </a:t>
            </a:r>
          </a:p>
          <a:p>
            <a:pPr eaLnBrk="1" hangingPunct="1"/>
            <a:endParaRPr lang="es-ES" altLang="es-MX" sz="2000" dirty="0">
              <a:latin typeface="Verdana" panose="020B0604030504040204" pitchFamily="34" charset="0"/>
            </a:endParaRPr>
          </a:p>
        </p:txBody>
      </p:sp>
      <p:sp>
        <p:nvSpPr>
          <p:cNvPr id="2" name="Rectángulo 1"/>
          <p:cNvSpPr/>
          <p:nvPr/>
        </p:nvSpPr>
        <p:spPr>
          <a:xfrm>
            <a:off x="4433118" y="3110154"/>
            <a:ext cx="4737099" cy="1631216"/>
          </a:xfrm>
          <a:prstGeom prst="rect">
            <a:avLst/>
          </a:prstGeom>
        </p:spPr>
        <p:txBody>
          <a:bodyPr wrap="square">
            <a:spAutoFit/>
          </a:bodyPr>
          <a:lstStyle/>
          <a:p>
            <a:r>
              <a:rPr lang="es-ES" sz="2000" b="1" dirty="0">
                <a:latin typeface="Verdana" panose="020B0604030504040204" pitchFamily="34" charset="0"/>
                <a:ea typeface="Verdana" panose="020B0604030504040204" pitchFamily="34" charset="0"/>
                <a:cs typeface="Verdana" panose="020B0604030504040204" pitchFamily="34" charset="0"/>
              </a:rPr>
              <a:t>Es una red mundial de objetos interconectados </a:t>
            </a:r>
            <a:r>
              <a:rPr lang="es-ES" sz="2000" b="1" dirty="0" err="1">
                <a:latin typeface="Verdana" panose="020B0604030504040204" pitchFamily="34" charset="0"/>
                <a:ea typeface="Verdana" panose="020B0604030504040204" pitchFamily="34" charset="0"/>
                <a:cs typeface="Verdana" panose="020B0604030504040204" pitchFamily="34" charset="0"/>
              </a:rPr>
              <a:t>identiﬁcados</a:t>
            </a:r>
            <a:r>
              <a:rPr lang="es-ES" sz="2000" b="1" dirty="0">
                <a:latin typeface="Verdana" panose="020B0604030504040204" pitchFamily="34" charset="0"/>
                <a:ea typeface="Verdana" panose="020B0604030504040204" pitchFamily="34" charset="0"/>
                <a:cs typeface="Verdana" panose="020B0604030504040204" pitchFamily="34" charset="0"/>
              </a:rPr>
              <a:t> de manera única, basada en protocolos de comunicación estándar.	</a:t>
            </a:r>
            <a:r>
              <a:rPr lang="es-ES" sz="2000" b="1" dirty="0" smtClean="0">
                <a:latin typeface="Verdana" panose="020B0604030504040204" pitchFamily="34" charset="0"/>
                <a:ea typeface="Verdana" panose="020B0604030504040204" pitchFamily="34" charset="0"/>
                <a:cs typeface="Verdana" panose="020B0604030504040204" pitchFamily="34" charset="0"/>
              </a:rPr>
              <a:t> </a:t>
            </a:r>
            <a:r>
              <a:rPr lang="es-ES" sz="1600" dirty="0" err="1" smtClean="0">
                <a:latin typeface="Verdana" panose="020B0604030504040204" pitchFamily="34" charset="0"/>
                <a:ea typeface="Verdana" panose="020B0604030504040204" pitchFamily="34" charset="0"/>
                <a:cs typeface="Verdana" panose="020B0604030504040204" pitchFamily="34" charset="0"/>
              </a:rPr>
              <a:t>Stephenson</a:t>
            </a:r>
            <a:r>
              <a:rPr lang="es-ES" sz="1600" dirty="0" smtClean="0">
                <a:latin typeface="Verdana" panose="020B0604030504040204" pitchFamily="34" charset="0"/>
                <a:ea typeface="Verdana" panose="020B0604030504040204" pitchFamily="34" charset="0"/>
                <a:cs typeface="Verdana" panose="020B0604030504040204" pitchFamily="34" charset="0"/>
              </a:rPr>
              <a:t>.</a:t>
            </a:r>
            <a:endParaRPr lang="es-E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Rectángulo 2"/>
          <p:cNvSpPr/>
          <p:nvPr/>
        </p:nvSpPr>
        <p:spPr>
          <a:xfrm>
            <a:off x="1926510" y="5150953"/>
            <a:ext cx="6244097" cy="369332"/>
          </a:xfrm>
          <a:prstGeom prst="rect">
            <a:avLst/>
          </a:prstGeom>
          <a:solidFill>
            <a:schemeClr val="accent5">
              <a:lumMod val="40000"/>
              <a:lumOff val="60000"/>
            </a:schemeClr>
          </a:solidFill>
          <a:effectLst/>
        </p:spPr>
        <p:txBody>
          <a:bodyPr wrap="square">
            <a:spAutoFit/>
          </a:bodyPr>
          <a:lstStyle/>
          <a:p>
            <a:pPr algn="just"/>
            <a:r>
              <a:rPr lang="es-ES" b="1" dirty="0" smtClean="0">
                <a:latin typeface="Verdana" panose="020B0604030504040204" pitchFamily="34" charset="0"/>
                <a:ea typeface="Verdana" panose="020B0604030504040204" pitchFamily="34" charset="0"/>
                <a:cs typeface="Verdana" panose="020B0604030504040204" pitchFamily="34" charset="0"/>
              </a:rPr>
              <a:t>NO </a:t>
            </a:r>
            <a:r>
              <a:rPr lang="es-ES" b="1" dirty="0">
                <a:latin typeface="Verdana" panose="020B0604030504040204" pitchFamily="34" charset="0"/>
                <a:ea typeface="Verdana" panose="020B0604030504040204" pitchFamily="34" charset="0"/>
                <a:cs typeface="Verdana" panose="020B0604030504040204" pitchFamily="34" charset="0"/>
              </a:rPr>
              <a:t>existe ninguna definición única y universal.</a:t>
            </a:r>
          </a:p>
        </p:txBody>
      </p:sp>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87" y="1589473"/>
            <a:ext cx="3631625" cy="225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716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7846"/>
            <a:ext cx="2603500" cy="298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6 Rectángulo"/>
          <p:cNvSpPr>
            <a:spLocks noChangeArrowheads="1"/>
          </p:cNvSpPr>
          <p:nvPr/>
        </p:nvSpPr>
        <p:spPr bwMode="auto">
          <a:xfrm>
            <a:off x="3675062" y="1147792"/>
            <a:ext cx="521493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400" dirty="0">
                <a:latin typeface="Verdana" panose="020B0604030504040204" pitchFamily="34" charset="0"/>
              </a:rPr>
              <a:t>La internet de las cosas está </a:t>
            </a:r>
            <a:r>
              <a:rPr lang="es-ES" altLang="es-MX" sz="2400" b="1" dirty="0">
                <a:latin typeface="Verdana" panose="020B0604030504040204" pitchFamily="34" charset="0"/>
              </a:rPr>
              <a:t>apareciendo aceleradamente </a:t>
            </a:r>
            <a:r>
              <a:rPr lang="es-ES" altLang="es-MX" sz="2400" dirty="0">
                <a:latin typeface="Verdana" panose="020B0604030504040204" pitchFamily="34" charset="0"/>
              </a:rPr>
              <a:t>en el escenario actual de las tecnologías de la información y las telecomunicaciones, a partir de la presencia de un elevado número de objetos con características de </a:t>
            </a:r>
            <a:r>
              <a:rPr lang="es-ES" altLang="es-MX" sz="2400" b="1" dirty="0">
                <a:latin typeface="Verdana" panose="020B0604030504040204" pitchFamily="34" charset="0"/>
              </a:rPr>
              <a:t>inteligencia </a:t>
            </a:r>
            <a:r>
              <a:rPr lang="es-ES" altLang="es-MX" sz="2400" dirty="0">
                <a:latin typeface="Verdana" panose="020B0604030504040204" pitchFamily="34" charset="0"/>
              </a:rPr>
              <a:t>digital,  dotados de </a:t>
            </a:r>
            <a:r>
              <a:rPr lang="es-ES" altLang="es-MX" sz="2400" b="1" dirty="0">
                <a:latin typeface="Verdana" panose="020B0604030504040204" pitchFamily="34" charset="0"/>
              </a:rPr>
              <a:t>interacción con el mundo real</a:t>
            </a:r>
            <a:r>
              <a:rPr lang="es-ES" altLang="es-MX" sz="2400" dirty="0">
                <a:latin typeface="Verdana" panose="020B0604030504040204" pitchFamily="34" charset="0"/>
              </a:rPr>
              <a:t>, con </a:t>
            </a:r>
            <a:r>
              <a:rPr lang="es-ES" altLang="es-MX" sz="2400" b="1" dirty="0">
                <a:latin typeface="Verdana" panose="020B0604030504040204" pitchFamily="34" charset="0"/>
              </a:rPr>
              <a:t>conexión a internet </a:t>
            </a:r>
            <a:r>
              <a:rPr lang="es-ES" altLang="es-MX" sz="2400" dirty="0">
                <a:latin typeface="Verdana" panose="020B0604030504040204" pitchFamily="34" charset="0"/>
              </a:rPr>
              <a:t>o a redes propias.</a:t>
            </a:r>
          </a:p>
        </p:txBody>
      </p:sp>
    </p:spTree>
    <p:extLst>
      <p:ext uri="{BB962C8B-B14F-4D97-AF65-F5344CB8AC3E}">
        <p14:creationId xmlns:p14="http://schemas.microsoft.com/office/powerpoint/2010/main" val="35141919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pic>
        <p:nvPicPr>
          <p:cNvPr id="10" name="Picture 5" descr="http://www.egainformatica.es/images/egaweb/internet_of_things_cit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787" y="1400969"/>
            <a:ext cx="2970213"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6 Rectángulo"/>
          <p:cNvSpPr/>
          <p:nvPr/>
        </p:nvSpPr>
        <p:spPr>
          <a:xfrm>
            <a:off x="774700" y="4710113"/>
            <a:ext cx="8226425" cy="1384300"/>
          </a:xfrm>
          <a:prstGeom prst="rect">
            <a:avLst/>
          </a:prstGeom>
          <a:solidFill>
            <a:schemeClr val="accent5">
              <a:lumMod val="50000"/>
            </a:schemeClr>
          </a:solidFill>
        </p:spPr>
        <p:txBody>
          <a:bodyPr wrap="square">
            <a:spAutoFit/>
          </a:bodyPr>
          <a:lstStyle/>
          <a:p>
            <a:pPr>
              <a:defRPr/>
            </a:pPr>
            <a:r>
              <a:rPr lang="es-ES" sz="2800" dirty="0">
                <a:solidFill>
                  <a:schemeClr val="bg1"/>
                </a:solidFill>
                <a:latin typeface="Verdana" pitchFamily="34" charset="0"/>
              </a:rPr>
              <a:t>En 2010 había 12.500 millones de aparatos conectados, cifra que va a crecer a 50.000 millones para el año 2020,</a:t>
            </a:r>
          </a:p>
        </p:txBody>
      </p:sp>
      <p:sp>
        <p:nvSpPr>
          <p:cNvPr id="12" name="12 CuadroTexto"/>
          <p:cNvSpPr txBox="1"/>
          <p:nvPr/>
        </p:nvSpPr>
        <p:spPr>
          <a:xfrm>
            <a:off x="774700" y="865187"/>
            <a:ext cx="4683124" cy="3939540"/>
          </a:xfrm>
          <a:prstGeom prst="rect">
            <a:avLst/>
          </a:prstGeom>
          <a:noFill/>
        </p:spPr>
        <p:txBody>
          <a:bodyPr wrap="square">
            <a:spAutoFit/>
          </a:bodyPr>
          <a:lstStyle/>
          <a:p>
            <a:pPr marL="354013" indent="-354013" algn="just">
              <a:spcBef>
                <a:spcPts val="600"/>
              </a:spcBef>
              <a:buFont typeface="Wingdings" pitchFamily="2" charset="2"/>
              <a:buChar char="q"/>
              <a:defRPr/>
            </a:pPr>
            <a:r>
              <a:rPr lang="es-ES" sz="2000" dirty="0">
                <a:latin typeface="Verdana" pitchFamily="34" charset="0"/>
              </a:rPr>
              <a:t>Se implementan entornos inteligentes con capacidad de </a:t>
            </a:r>
            <a:r>
              <a:rPr lang="es-ES" sz="2000" b="1" dirty="0">
                <a:latin typeface="Verdana" pitchFamily="34" charset="0"/>
              </a:rPr>
              <a:t>captar datos, analizarlos y ejecutar acciones sin necesidad de la intervención de un ser humano. </a:t>
            </a:r>
          </a:p>
          <a:p>
            <a:pPr marL="354013" indent="-354013" algn="just">
              <a:spcBef>
                <a:spcPts val="600"/>
              </a:spcBef>
              <a:buFont typeface="Wingdings" pitchFamily="2" charset="2"/>
              <a:buChar char="q"/>
              <a:defRPr/>
            </a:pPr>
            <a:r>
              <a:rPr lang="es-ES" sz="2000" dirty="0">
                <a:latin typeface="Verdana" pitchFamily="34" charset="0"/>
              </a:rPr>
              <a:t>Estos objetos, que forman parte de nuestra vida diaria, generan información que hasta ahora estaba fuera de nuestro alcance.</a:t>
            </a:r>
          </a:p>
          <a:p>
            <a:pPr algn="just">
              <a:spcBef>
                <a:spcPts val="600"/>
              </a:spcBef>
              <a:defRPr/>
            </a:pPr>
            <a:endParaRPr lang="es-ES" sz="2000" dirty="0">
              <a:latin typeface="Verdana" pitchFamily="34" charset="0"/>
            </a:endParaRPr>
          </a:p>
        </p:txBody>
      </p:sp>
      <p:sp>
        <p:nvSpPr>
          <p:cNvPr id="13" name="6 CuadroTexto"/>
          <p:cNvSpPr txBox="1">
            <a:spLocks noChangeArrowheads="1"/>
          </p:cNvSpPr>
          <p:nvPr/>
        </p:nvSpPr>
        <p:spPr bwMode="auto">
          <a:xfrm>
            <a:off x="4318000" y="4203671"/>
            <a:ext cx="4572000" cy="4001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000">
                <a:solidFill>
                  <a:schemeClr val="bg1"/>
                </a:solidFill>
                <a:latin typeface="Verdana" panose="020B0604030504040204" pitchFamily="34" charset="0"/>
              </a:rPr>
              <a:t>INTERACCION CON EL ENTORNO</a:t>
            </a:r>
          </a:p>
        </p:txBody>
      </p:sp>
    </p:spTree>
    <p:extLst>
      <p:ext uri="{BB962C8B-B14F-4D97-AF65-F5344CB8AC3E}">
        <p14:creationId xmlns:p14="http://schemas.microsoft.com/office/powerpoint/2010/main" val="30533397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sp>
        <p:nvSpPr>
          <p:cNvPr id="10" name="3 CuadroTexto"/>
          <p:cNvSpPr txBox="1">
            <a:spLocks noChangeArrowheads="1"/>
          </p:cNvSpPr>
          <p:nvPr/>
        </p:nvSpPr>
        <p:spPr bwMode="auto">
          <a:xfrm>
            <a:off x="448595" y="803275"/>
            <a:ext cx="865346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1463" indent="-2714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Wingdings" panose="05000000000000000000" pitchFamily="2" charset="2"/>
              <a:buChar char="q"/>
            </a:pPr>
            <a:r>
              <a:rPr lang="es-ES" altLang="es-MX" sz="2000" b="1" dirty="0">
                <a:latin typeface="Verdana" panose="020B0604030504040204" pitchFamily="34" charset="0"/>
              </a:rPr>
              <a:t> Movilidad, </a:t>
            </a:r>
            <a:r>
              <a:rPr lang="es-ES" altLang="es-MX" sz="2000" dirty="0">
                <a:latin typeface="Verdana" panose="020B0604030504040204" pitchFamily="34" charset="0"/>
              </a:rPr>
              <a:t>ocasional o continua debida a las "cosas" del entorno Seleccionado. </a:t>
            </a:r>
          </a:p>
          <a:p>
            <a:pPr algn="just" eaLnBrk="1" hangingPunct="1">
              <a:buFont typeface="Wingdings" panose="05000000000000000000" pitchFamily="2" charset="2"/>
              <a:buChar char="q"/>
            </a:pPr>
            <a:r>
              <a:rPr lang="es-ES" altLang="es-MX" sz="2000" b="1" dirty="0">
                <a:latin typeface="Verdana" panose="020B0604030504040204" pitchFamily="34" charset="0"/>
              </a:rPr>
              <a:t>Costo, tamaño, recursos y energía</a:t>
            </a:r>
            <a:r>
              <a:rPr lang="es-ES" altLang="es-MX" sz="2000" dirty="0">
                <a:latin typeface="Verdana" panose="020B0604030504040204" pitchFamily="34" charset="0"/>
              </a:rPr>
              <a:t>: recursos muy limitados.</a:t>
            </a:r>
          </a:p>
          <a:p>
            <a:pPr algn="just" eaLnBrk="1" hangingPunct="1">
              <a:buFont typeface="Wingdings" panose="05000000000000000000" pitchFamily="2" charset="2"/>
              <a:buChar char="q"/>
            </a:pPr>
            <a:r>
              <a:rPr lang="es-ES" altLang="es-MX" sz="2000" b="1" dirty="0">
                <a:latin typeface="Verdana" panose="020B0604030504040204" pitchFamily="34" charset="0"/>
              </a:rPr>
              <a:t> Heterogeneidad, </a:t>
            </a:r>
            <a:r>
              <a:rPr lang="es-ES" altLang="es-MX" sz="2000" dirty="0">
                <a:latin typeface="Verdana" panose="020B0604030504040204" pitchFamily="34" charset="0"/>
              </a:rPr>
              <a:t>un solo tipo de "cosa" o diversos grupos con diferentes propiedades y jerarquías. </a:t>
            </a:r>
          </a:p>
          <a:p>
            <a:pPr algn="just" eaLnBrk="1" hangingPunct="1">
              <a:buFont typeface="Wingdings" panose="05000000000000000000" pitchFamily="2" charset="2"/>
              <a:buChar char="q"/>
            </a:pPr>
            <a:r>
              <a:rPr lang="es-ES" altLang="es-MX" sz="2000" b="1" dirty="0">
                <a:latin typeface="Verdana" panose="020B0604030504040204" pitchFamily="34" charset="0"/>
              </a:rPr>
              <a:t>Modalidad de comunicación</a:t>
            </a:r>
            <a:r>
              <a:rPr lang="es-ES" altLang="es-MX" sz="2000" dirty="0">
                <a:latin typeface="Verdana" panose="020B0604030504040204" pitchFamily="34" charset="0"/>
              </a:rPr>
              <a:t>: si se ha utilizado comunicación electromagnética, por radio frecuencia, comunicación óptica, acústica, etc.  </a:t>
            </a:r>
          </a:p>
          <a:p>
            <a:pPr algn="just" eaLnBrk="1" hangingPunct="1">
              <a:buFont typeface="Wingdings" panose="05000000000000000000" pitchFamily="2" charset="2"/>
              <a:buChar char="q"/>
            </a:pPr>
            <a:r>
              <a:rPr lang="es-ES" altLang="es-MX" sz="2000" b="1" dirty="0">
                <a:latin typeface="Verdana" panose="020B0604030504040204" pitchFamily="34" charset="0"/>
              </a:rPr>
              <a:t>Infraestructura: </a:t>
            </a:r>
            <a:r>
              <a:rPr lang="es-ES" altLang="es-MX" sz="2000" dirty="0">
                <a:latin typeface="Verdana" panose="020B0604030504040204" pitchFamily="34" charset="0"/>
              </a:rPr>
              <a:t>diferentes aplicaciones permiten o requieren el uso de infraestructuras fijas, mientras que otras lo excluyen.</a:t>
            </a:r>
          </a:p>
          <a:p>
            <a:pPr algn="just" eaLnBrk="1" hangingPunct="1">
              <a:buFont typeface="Wingdings" panose="05000000000000000000" pitchFamily="2" charset="2"/>
              <a:buChar char="q"/>
            </a:pPr>
            <a:r>
              <a:rPr lang="es-ES" altLang="es-MX" sz="2000" dirty="0">
                <a:latin typeface="Verdana" panose="020B0604030504040204" pitchFamily="34" charset="0"/>
              </a:rPr>
              <a:t>Topología de red: de un solo salto, en estrella, </a:t>
            </a:r>
            <a:r>
              <a:rPr lang="es-ES" altLang="es-MX" sz="2000" dirty="0" err="1">
                <a:latin typeface="Verdana" panose="020B0604030504040204" pitchFamily="34" charset="0"/>
              </a:rPr>
              <a:t>multisalto</a:t>
            </a:r>
            <a:r>
              <a:rPr lang="es-ES" altLang="es-MX" sz="2000" dirty="0">
                <a:latin typeface="Verdana" panose="020B0604030504040204" pitchFamily="34" charset="0"/>
              </a:rPr>
              <a:t>, de malla y/o de varios niveles. </a:t>
            </a:r>
          </a:p>
          <a:p>
            <a:pPr algn="just" eaLnBrk="1" hangingPunct="1">
              <a:buFont typeface="Wingdings" panose="05000000000000000000" pitchFamily="2" charset="2"/>
              <a:buChar char="q"/>
            </a:pPr>
            <a:r>
              <a:rPr lang="es-ES" altLang="es-MX" sz="2000" b="1" dirty="0">
                <a:latin typeface="Verdana" panose="020B0604030504040204" pitchFamily="34" charset="0"/>
              </a:rPr>
              <a:t>Cobertura, </a:t>
            </a:r>
            <a:r>
              <a:rPr lang="es-ES" altLang="es-MX" sz="2000" dirty="0">
                <a:latin typeface="Verdana" panose="020B0604030504040204" pitchFamily="34" charset="0"/>
              </a:rPr>
              <a:t>en función del entorno puede ser escasa o no. </a:t>
            </a:r>
          </a:p>
          <a:p>
            <a:pPr algn="just" eaLnBrk="1" hangingPunct="1">
              <a:buFont typeface="Wingdings" panose="05000000000000000000" pitchFamily="2" charset="2"/>
              <a:buChar char="q"/>
            </a:pPr>
            <a:r>
              <a:rPr lang="es-ES" altLang="es-MX" sz="2000" dirty="0">
                <a:latin typeface="Verdana" panose="020B0604030504040204" pitchFamily="34" charset="0"/>
              </a:rPr>
              <a:t> </a:t>
            </a:r>
            <a:r>
              <a:rPr lang="es-ES" altLang="es-MX" sz="2000" b="1" dirty="0">
                <a:latin typeface="Verdana" panose="020B0604030504040204" pitchFamily="34" charset="0"/>
              </a:rPr>
              <a:t>Conectividad, </a:t>
            </a:r>
            <a:r>
              <a:rPr lang="es-ES" altLang="es-MX" sz="2000" dirty="0">
                <a:latin typeface="Verdana" panose="020B0604030504040204" pitchFamily="34" charset="0"/>
              </a:rPr>
              <a:t>continua, ocasional o esporádica. </a:t>
            </a:r>
          </a:p>
          <a:p>
            <a:pPr algn="just" eaLnBrk="1" hangingPunct="1">
              <a:buFont typeface="Wingdings" panose="05000000000000000000" pitchFamily="2" charset="2"/>
              <a:buChar char="q"/>
            </a:pPr>
            <a:r>
              <a:rPr lang="es-ES" altLang="es-MX" sz="2000" dirty="0">
                <a:latin typeface="Verdana" panose="020B0604030504040204" pitchFamily="34" charset="0"/>
              </a:rPr>
              <a:t>Tamaño de la red, puede estar formada por decenas de nodos a miles de ellos.</a:t>
            </a:r>
          </a:p>
          <a:p>
            <a:pPr algn="just" eaLnBrk="1" hangingPunct="1">
              <a:buFont typeface="Wingdings" panose="05000000000000000000" pitchFamily="2" charset="2"/>
              <a:buChar char="q"/>
            </a:pPr>
            <a:r>
              <a:rPr lang="es-ES" altLang="es-MX" sz="2000" b="1" dirty="0">
                <a:latin typeface="Verdana" panose="020B0604030504040204" pitchFamily="34" charset="0"/>
              </a:rPr>
              <a:t>Tiempo de vida</a:t>
            </a:r>
            <a:r>
              <a:rPr lang="es-ES" altLang="es-MX" sz="2000" dirty="0">
                <a:latin typeface="Verdana" panose="020B0604030504040204" pitchFamily="34" charset="0"/>
              </a:rPr>
              <a:t>: unas pocas horas, varios meses o muchos años.</a:t>
            </a:r>
          </a:p>
        </p:txBody>
      </p:sp>
    </p:spTree>
    <p:extLst>
      <p:ext uri="{BB962C8B-B14F-4D97-AF65-F5344CB8AC3E}">
        <p14:creationId xmlns:p14="http://schemas.microsoft.com/office/powerpoint/2010/main" val="10334978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Internet de las Cosas (</a:t>
            </a:r>
            <a:r>
              <a:rPr lang="es-ES" sz="3600" dirty="0" err="1" smtClean="0"/>
              <a:t>IoT</a:t>
            </a:r>
            <a:r>
              <a:rPr lang="es-ES" sz="3600" dirty="0" smtClean="0"/>
              <a:t>)</a:t>
            </a:r>
            <a:endParaRPr lang="es-ES" sz="3600" dirty="0"/>
          </a:p>
        </p:txBody>
      </p:sp>
      <p:sp>
        <p:nvSpPr>
          <p:cNvPr id="10" name="6 Rectángulo"/>
          <p:cNvSpPr>
            <a:spLocks noChangeArrowheads="1"/>
          </p:cNvSpPr>
          <p:nvPr/>
        </p:nvSpPr>
        <p:spPr bwMode="auto">
          <a:xfrm>
            <a:off x="571500" y="749300"/>
            <a:ext cx="8420100"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Aft>
                <a:spcPts val="1200"/>
              </a:spcAft>
              <a:buFont typeface="Wingdings" panose="05000000000000000000" pitchFamily="2" charset="2"/>
              <a:buChar char="q"/>
            </a:pPr>
            <a:r>
              <a:rPr lang="es-ES" altLang="es-MX" sz="2200" b="1" dirty="0">
                <a:latin typeface="Verdana" panose="020B0604030504040204" pitchFamily="34" charset="0"/>
              </a:rPr>
              <a:t>Diluvio de datos</a:t>
            </a:r>
            <a:r>
              <a:rPr lang="es-ES" altLang="es-MX" sz="2200" dirty="0">
                <a:latin typeface="Verdana" panose="020B0604030504040204" pitchFamily="34" charset="0"/>
              </a:rPr>
              <a:t>: la explosión de la cantidad de datos recopilados e intercambiados. Las previsiones indican que en el año 2015 más de 220 exabytes (220·1018 bytes) de datos </a:t>
            </a:r>
            <a:r>
              <a:rPr lang="es-ES" altLang="es-MX" sz="2200" dirty="0" smtClean="0">
                <a:latin typeface="Verdana" panose="020B0604030504040204" pitchFamily="34" charset="0"/>
              </a:rPr>
              <a:t>debieron ser </a:t>
            </a:r>
            <a:r>
              <a:rPr lang="es-ES" altLang="es-MX" sz="2200" dirty="0">
                <a:latin typeface="Verdana" panose="020B0604030504040204" pitchFamily="34" charset="0"/>
              </a:rPr>
              <a:t>almacenados. Serán necesarios nuevos mecanismos para encontrar, recopilar y transmitir datos.</a:t>
            </a:r>
          </a:p>
          <a:p>
            <a:pPr algn="just" eaLnBrk="1" hangingPunct="1">
              <a:spcAft>
                <a:spcPts val="1200"/>
              </a:spcAft>
              <a:buFont typeface="Wingdings" panose="05000000000000000000" pitchFamily="2" charset="2"/>
              <a:buChar char="q"/>
            </a:pPr>
            <a:r>
              <a:rPr lang="es-ES" altLang="es-MX" sz="2200" dirty="0">
                <a:latin typeface="Verdana" panose="020B0604030504040204" pitchFamily="34" charset="0"/>
              </a:rPr>
              <a:t> </a:t>
            </a:r>
            <a:r>
              <a:rPr lang="es-ES" altLang="es-MX" sz="2200" b="1" dirty="0">
                <a:latin typeface="Verdana" panose="020B0604030504040204" pitchFamily="34" charset="0"/>
              </a:rPr>
              <a:t>Disminución de la energía necesaria </a:t>
            </a:r>
            <a:r>
              <a:rPr lang="es-ES" altLang="es-MX" sz="2200" dirty="0">
                <a:latin typeface="Verdana" panose="020B0604030504040204" pitchFamily="34" charset="0"/>
              </a:rPr>
              <a:t>para el funcionamiento de dispositivos inteligentes: el dispositivo o sistema tendrá que generar su propia energía.</a:t>
            </a:r>
          </a:p>
          <a:p>
            <a:pPr algn="just" eaLnBrk="1" hangingPunct="1">
              <a:spcAft>
                <a:spcPts val="1200"/>
              </a:spcAft>
              <a:buFont typeface="Wingdings" panose="05000000000000000000" pitchFamily="2" charset="2"/>
              <a:buChar char="q"/>
            </a:pPr>
            <a:r>
              <a:rPr lang="es-ES" altLang="es-MX" sz="2200" dirty="0">
                <a:latin typeface="Verdana" panose="020B0604030504040204" pitchFamily="34" charset="0"/>
              </a:rPr>
              <a:t> </a:t>
            </a:r>
            <a:r>
              <a:rPr lang="es-ES" altLang="es-MX" sz="2200" b="1" dirty="0">
                <a:latin typeface="Verdana" panose="020B0604030504040204" pitchFamily="34" charset="0"/>
              </a:rPr>
              <a:t>Miniaturización de los dispositivos</a:t>
            </a:r>
            <a:r>
              <a:rPr lang="es-ES" altLang="es-MX" sz="2200" dirty="0">
                <a:latin typeface="Verdana" panose="020B0604030504040204" pitchFamily="34" charset="0"/>
              </a:rPr>
              <a:t>: el tamaño de los dispositivos se reducirá cada vez más.</a:t>
            </a:r>
          </a:p>
          <a:p>
            <a:pPr algn="just" eaLnBrk="1" hangingPunct="1">
              <a:spcAft>
                <a:spcPts val="1200"/>
              </a:spcAft>
              <a:buFont typeface="Wingdings" panose="05000000000000000000" pitchFamily="2" charset="2"/>
              <a:buChar char="q"/>
            </a:pPr>
            <a:r>
              <a:rPr lang="es-ES" altLang="es-MX" sz="2200" dirty="0">
                <a:latin typeface="Verdana" panose="020B0604030504040204" pitchFamily="34" charset="0"/>
              </a:rPr>
              <a:t> </a:t>
            </a:r>
            <a:r>
              <a:rPr lang="es-ES" altLang="es-MX" sz="2200" b="1" dirty="0">
                <a:latin typeface="Verdana" panose="020B0604030504040204" pitchFamily="34" charset="0"/>
              </a:rPr>
              <a:t>Autonomía en la gestión</a:t>
            </a:r>
            <a:r>
              <a:rPr lang="es-ES" altLang="es-MX" sz="2200" dirty="0">
                <a:latin typeface="Verdana" panose="020B0604030504040204" pitchFamily="34" charset="0"/>
              </a:rPr>
              <a:t>: los dispositivos y sistemas contarán con capacidades de autogestión, </a:t>
            </a:r>
            <a:r>
              <a:rPr lang="es-ES" altLang="es-MX" sz="2200" dirty="0" err="1">
                <a:latin typeface="Verdana" panose="020B0604030504040204" pitchFamily="34" charset="0"/>
              </a:rPr>
              <a:t>autoreparación</a:t>
            </a:r>
            <a:r>
              <a:rPr lang="es-ES" altLang="es-MX" sz="2200" dirty="0">
                <a:latin typeface="Verdana" panose="020B0604030504040204" pitchFamily="34" charset="0"/>
              </a:rPr>
              <a:t> y autoconfiguración.</a:t>
            </a:r>
          </a:p>
          <a:p>
            <a:pPr algn="just" eaLnBrk="1" hangingPunct="1">
              <a:spcAft>
                <a:spcPts val="1200"/>
              </a:spcAft>
              <a:buFont typeface="Wingdings" panose="05000000000000000000" pitchFamily="2" charset="2"/>
              <a:buChar char="q"/>
            </a:pPr>
            <a:r>
              <a:rPr lang="es-ES" altLang="es-MX" sz="2200" dirty="0">
                <a:latin typeface="Verdana" panose="020B0604030504040204" pitchFamily="34" charset="0"/>
              </a:rPr>
              <a:t> </a:t>
            </a:r>
            <a:r>
              <a:rPr lang="es-ES" altLang="es-MX" sz="2200" b="1" dirty="0">
                <a:latin typeface="Verdana" panose="020B0604030504040204" pitchFamily="34" charset="0"/>
              </a:rPr>
              <a:t>IPv6 </a:t>
            </a:r>
            <a:r>
              <a:rPr lang="es-ES" altLang="es-MX" sz="2200" dirty="0">
                <a:latin typeface="Verdana" panose="020B0604030504040204" pitchFamily="34" charset="0"/>
              </a:rPr>
              <a:t>como </a:t>
            </a:r>
            <a:r>
              <a:rPr lang="es-ES" altLang="es-MX" sz="2200" dirty="0" smtClean="0">
                <a:latin typeface="Verdana" panose="020B0604030504040204" pitchFamily="34" charset="0"/>
              </a:rPr>
              <a:t>protocolo de </a:t>
            </a:r>
            <a:r>
              <a:rPr lang="es-ES" altLang="es-MX" sz="2200" dirty="0">
                <a:latin typeface="Verdana" panose="020B0604030504040204" pitchFamily="34" charset="0"/>
              </a:rPr>
              <a:t>integración.</a:t>
            </a:r>
          </a:p>
        </p:txBody>
      </p:sp>
    </p:spTree>
    <p:extLst>
      <p:ext uri="{BB962C8B-B14F-4D97-AF65-F5344CB8AC3E}">
        <p14:creationId xmlns:p14="http://schemas.microsoft.com/office/powerpoint/2010/main" val="38507508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Arquitectura de la </a:t>
            </a:r>
            <a:r>
              <a:rPr lang="es-ES" sz="3600" dirty="0" err="1" smtClean="0"/>
              <a:t>IoT</a:t>
            </a:r>
            <a:endParaRPr lang="es-ES" sz="36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2583712" y="6082675"/>
            <a:ext cx="6294475" cy="215444"/>
          </a:xfrm>
          <a:prstGeom prst="rect">
            <a:avLst/>
          </a:prstGeom>
        </p:spPr>
        <p:txBody>
          <a:bodyPr wrap="square">
            <a:spAutoFit/>
          </a:bodyPr>
          <a:lstStyle/>
          <a:p>
            <a:pPr algn="r"/>
            <a:r>
              <a:rPr lang="es-ES" sz="800" dirty="0" smtClean="0">
                <a:solidFill>
                  <a:schemeClr val="bg1">
                    <a:lumMod val="75000"/>
                  </a:schemeClr>
                </a:solidFill>
                <a:latin typeface="Verdana" pitchFamily="34" charset="0"/>
                <a:ea typeface="Verdana" pitchFamily="34" charset="0"/>
                <a:cs typeface="Verdana" pitchFamily="34" charset="0"/>
              </a:rPr>
              <a:t>https://es.slideshare.net/ricardomedinaa/iot-construyendo-el-futuro-semana-emprendedor-2015</a:t>
            </a:r>
            <a:endParaRPr lang="es-ES" sz="800" dirty="0">
              <a:solidFill>
                <a:schemeClr val="bg1">
                  <a:lumMod val="75000"/>
                </a:schemeClr>
              </a:solidFill>
              <a:latin typeface="Verdana" pitchFamily="34" charset="0"/>
              <a:ea typeface="Verdana" pitchFamily="34" charset="0"/>
              <a:cs typeface="Verdana" pitchFamily="34" charset="0"/>
            </a:endParaRPr>
          </a:p>
        </p:txBody>
      </p:sp>
      <p:pic>
        <p:nvPicPr>
          <p:cNvPr id="2050" name="Picture 2"/>
          <p:cNvPicPr>
            <a:picLocks noChangeAspect="1" noChangeArrowheads="1"/>
          </p:cNvPicPr>
          <p:nvPr/>
        </p:nvPicPr>
        <p:blipFill>
          <a:blip r:embed="rId2"/>
          <a:srcRect/>
          <a:stretch>
            <a:fillRect/>
          </a:stretch>
        </p:blipFill>
        <p:spPr bwMode="auto">
          <a:xfrm>
            <a:off x="2150540" y="960597"/>
            <a:ext cx="6164121" cy="4727821"/>
          </a:xfrm>
          <a:prstGeom prst="rect">
            <a:avLst/>
          </a:prstGeom>
          <a:noFill/>
          <a:ln w="9525">
            <a:noFill/>
            <a:miter lim="800000"/>
            <a:headEnd/>
            <a:tailEnd/>
          </a:ln>
          <a:effectLst/>
        </p:spPr>
      </p:pic>
    </p:spTree>
    <p:extLst>
      <p:ext uri="{BB962C8B-B14F-4D97-AF65-F5344CB8AC3E}">
        <p14:creationId xmlns:p14="http://schemas.microsoft.com/office/powerpoint/2010/main" val="3951859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Arquitectura de la </a:t>
            </a:r>
            <a:r>
              <a:rPr lang="es-ES" sz="3600" dirty="0" err="1" smtClean="0"/>
              <a:t>IoT</a:t>
            </a:r>
            <a:endParaRPr lang="es-ES" sz="36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2583712" y="6082675"/>
            <a:ext cx="6294475" cy="215444"/>
          </a:xfrm>
          <a:prstGeom prst="rect">
            <a:avLst/>
          </a:prstGeom>
        </p:spPr>
        <p:txBody>
          <a:bodyPr wrap="square">
            <a:spAutoFit/>
          </a:bodyPr>
          <a:lstStyle/>
          <a:p>
            <a:pPr algn="r"/>
            <a:r>
              <a:rPr lang="es-ES" sz="800" dirty="0" smtClean="0">
                <a:solidFill>
                  <a:schemeClr val="bg1">
                    <a:lumMod val="75000"/>
                  </a:schemeClr>
                </a:solidFill>
                <a:latin typeface="Verdana" pitchFamily="34" charset="0"/>
                <a:ea typeface="Verdana" pitchFamily="34" charset="0"/>
                <a:cs typeface="Verdana" pitchFamily="34" charset="0"/>
              </a:rPr>
              <a:t>https://es.slideshare.net/ricardomedinaa/iot-construyendo-el-futuro-semana-emprendedor-2015</a:t>
            </a:r>
            <a:endParaRPr lang="es-ES" sz="800" dirty="0">
              <a:solidFill>
                <a:schemeClr val="bg1">
                  <a:lumMod val="75000"/>
                </a:schemeClr>
              </a:solidFill>
              <a:latin typeface="Verdana" pitchFamily="34" charset="0"/>
              <a:ea typeface="Verdana" pitchFamily="34" charset="0"/>
              <a:cs typeface="Verdana" pitchFamily="34" charset="0"/>
            </a:endParaRPr>
          </a:p>
        </p:txBody>
      </p:sp>
      <p:pic>
        <p:nvPicPr>
          <p:cNvPr id="2051" name="Picture 3"/>
          <p:cNvPicPr>
            <a:picLocks noChangeAspect="1" noChangeArrowheads="1"/>
          </p:cNvPicPr>
          <p:nvPr/>
        </p:nvPicPr>
        <p:blipFill>
          <a:blip r:embed="rId2"/>
          <a:srcRect/>
          <a:stretch>
            <a:fillRect/>
          </a:stretch>
        </p:blipFill>
        <p:spPr bwMode="auto">
          <a:xfrm>
            <a:off x="636188" y="1722474"/>
            <a:ext cx="8189671" cy="3285461"/>
          </a:xfrm>
          <a:prstGeom prst="rect">
            <a:avLst/>
          </a:prstGeom>
          <a:noFill/>
          <a:ln w="9525">
            <a:noFill/>
            <a:miter lim="800000"/>
            <a:headEnd/>
            <a:tailEnd/>
          </a:ln>
          <a:effectLst/>
        </p:spPr>
      </p:pic>
    </p:spTree>
    <p:extLst>
      <p:ext uri="{BB962C8B-B14F-4D97-AF65-F5344CB8AC3E}">
        <p14:creationId xmlns:p14="http://schemas.microsoft.com/office/powerpoint/2010/main" val="39518590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Arquitectura de la </a:t>
            </a:r>
            <a:r>
              <a:rPr lang="es-ES" sz="3600" dirty="0" err="1" smtClean="0"/>
              <a:t>IoT</a:t>
            </a:r>
            <a:endParaRPr lang="es-ES" sz="3600" dirty="0"/>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p:cNvPicPr>
            <a:picLocks noChangeAspect="1" noChangeArrowheads="1"/>
          </p:cNvPicPr>
          <p:nvPr/>
        </p:nvPicPr>
        <p:blipFill>
          <a:blip r:embed="rId2"/>
          <a:srcRect/>
          <a:stretch>
            <a:fillRect/>
          </a:stretch>
        </p:blipFill>
        <p:spPr bwMode="auto">
          <a:xfrm>
            <a:off x="1552049" y="1308563"/>
            <a:ext cx="7124118" cy="3582414"/>
          </a:xfrm>
          <a:prstGeom prst="rect">
            <a:avLst/>
          </a:prstGeom>
          <a:noFill/>
          <a:ln w="9525">
            <a:noFill/>
            <a:miter lim="800000"/>
            <a:headEnd/>
            <a:tailEnd/>
          </a:ln>
          <a:effectLst/>
        </p:spPr>
      </p:pic>
      <p:sp>
        <p:nvSpPr>
          <p:cNvPr id="9" name="8 Rectángulo"/>
          <p:cNvSpPr/>
          <p:nvPr/>
        </p:nvSpPr>
        <p:spPr>
          <a:xfrm>
            <a:off x="2583712" y="6082675"/>
            <a:ext cx="6294475" cy="215444"/>
          </a:xfrm>
          <a:prstGeom prst="rect">
            <a:avLst/>
          </a:prstGeom>
        </p:spPr>
        <p:txBody>
          <a:bodyPr wrap="square">
            <a:spAutoFit/>
          </a:bodyPr>
          <a:lstStyle/>
          <a:p>
            <a:pPr algn="r"/>
            <a:r>
              <a:rPr lang="es-ES" sz="800" dirty="0" smtClean="0">
                <a:solidFill>
                  <a:schemeClr val="bg1">
                    <a:lumMod val="75000"/>
                  </a:schemeClr>
                </a:solidFill>
                <a:latin typeface="Verdana" pitchFamily="34" charset="0"/>
                <a:ea typeface="Verdana" pitchFamily="34" charset="0"/>
                <a:cs typeface="Verdana" pitchFamily="34" charset="0"/>
              </a:rPr>
              <a:t>https://es.slideshare.net/ricardomedinaa/iot-construyendo-el-futuro-semana-emprendedor-2015</a:t>
            </a:r>
            <a:endParaRPr lang="es-ES" sz="800" dirty="0">
              <a:solidFill>
                <a:schemeClr val="bg1">
                  <a:lumMod val="75000"/>
                </a:schemeClr>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518590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Arquitectura (Según Open </a:t>
            </a:r>
            <a:r>
              <a:rPr lang="es-ES" sz="3600" dirty="0" err="1" smtClean="0"/>
              <a:t>IoT</a:t>
            </a:r>
            <a:r>
              <a:rPr lang="es-ES" sz="3600" dirty="0" smtClean="0"/>
              <a:t>)</a:t>
            </a:r>
            <a:endParaRPr lang="es-ES" sz="3600" dirty="0"/>
          </a:p>
        </p:txBody>
      </p:sp>
      <p:pic>
        <p:nvPicPr>
          <p:cNvPr id="2" name="Imagen 1"/>
          <p:cNvPicPr>
            <a:picLocks noChangeAspect="1"/>
          </p:cNvPicPr>
          <p:nvPr/>
        </p:nvPicPr>
        <p:blipFill>
          <a:blip r:embed="rId2"/>
          <a:stretch>
            <a:fillRect/>
          </a:stretch>
        </p:blipFill>
        <p:spPr>
          <a:xfrm>
            <a:off x="2027903" y="971567"/>
            <a:ext cx="5747794" cy="4538211"/>
          </a:xfrm>
          <a:prstGeom prst="rect">
            <a:avLst/>
          </a:prstGeom>
        </p:spPr>
      </p:pic>
      <p:sp>
        <p:nvSpPr>
          <p:cNvPr id="10" name="Rectángulo 9"/>
          <p:cNvSpPr/>
          <p:nvPr/>
        </p:nvSpPr>
        <p:spPr>
          <a:xfrm>
            <a:off x="4754317" y="5960646"/>
            <a:ext cx="4572000" cy="338554"/>
          </a:xfrm>
          <a:prstGeom prst="rect">
            <a:avLst/>
          </a:prstGeom>
        </p:spPr>
        <p:txBody>
          <a:bodyPr>
            <a:spAutoFit/>
          </a:bodyPr>
          <a:lstStyle/>
          <a:p>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D3.2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Semantic</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Communication</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Protocols</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Object</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Object</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and </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People</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a:t>
            </a:r>
            <a:r>
              <a:rPr lang="es-ES" sz="800" dirty="0" err="1">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Object</a:t>
            </a:r>
            <a:r>
              <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 . SEVENTH FRAMEWORK </a:t>
            </a:r>
            <a:r>
              <a:rPr lang="es-ES" sz="800" dirty="0" smtClean="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PROGRAMME. 2010 </a:t>
            </a:r>
            <a:endParaRPr lang="es-ES" sz="800"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uadroTexto 2"/>
          <p:cNvSpPr txBox="1"/>
          <p:nvPr/>
        </p:nvSpPr>
        <p:spPr>
          <a:xfrm>
            <a:off x="3701846" y="5422037"/>
            <a:ext cx="3085460" cy="369332"/>
          </a:xfrm>
          <a:prstGeom prst="rect">
            <a:avLst/>
          </a:prstGeom>
          <a:noFill/>
        </p:spPr>
        <p:txBody>
          <a:bodyPr wrap="none" rtlCol="0">
            <a:spAutoFit/>
          </a:bodyPr>
          <a:lstStyle/>
          <a:p>
            <a:r>
              <a:rPr lang="es-ES" dirty="0" smtClean="0"/>
              <a:t>(GSN: Global Sensor Networks)</a:t>
            </a:r>
            <a:endParaRPr lang="es-ES" dirty="0"/>
          </a:p>
        </p:txBody>
      </p:sp>
    </p:spTree>
    <p:extLst>
      <p:ext uri="{BB962C8B-B14F-4D97-AF65-F5344CB8AC3E}">
        <p14:creationId xmlns:p14="http://schemas.microsoft.com/office/powerpoint/2010/main" val="36717822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200" dirty="0" smtClean="0">
                <a:latin typeface="Verdana" panose="020B0604030504040204" pitchFamily="34" charset="0"/>
              </a:rPr>
              <a:t>Objeto inteligente</a:t>
            </a:r>
            <a:endParaRPr lang="es-ES" sz="3200" dirty="0"/>
          </a:p>
        </p:txBody>
      </p:sp>
      <p:sp>
        <p:nvSpPr>
          <p:cNvPr id="10" name="8 Rectángulo"/>
          <p:cNvSpPr>
            <a:spLocks noChangeArrowheads="1"/>
          </p:cNvSpPr>
          <p:nvPr/>
        </p:nvSpPr>
        <p:spPr bwMode="auto">
          <a:xfrm>
            <a:off x="3023010" y="836335"/>
            <a:ext cx="577809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5113" indent="-2651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600"/>
              </a:spcBef>
            </a:pPr>
            <a:r>
              <a:rPr lang="es-ES" altLang="es-MX" sz="2400" dirty="0">
                <a:latin typeface="Verdana" panose="020B0604030504040204" pitchFamily="34" charset="0"/>
              </a:rPr>
              <a:t>	Un </a:t>
            </a:r>
            <a:r>
              <a:rPr lang="es-ES" altLang="es-MX" sz="2400" b="1" dirty="0">
                <a:latin typeface="Verdana" panose="020B0604030504040204" pitchFamily="34" charset="0"/>
              </a:rPr>
              <a:t>objeto inteligente </a:t>
            </a:r>
            <a:r>
              <a:rPr lang="es-ES" altLang="es-MX" sz="2400" dirty="0">
                <a:latin typeface="Verdana" panose="020B0604030504040204" pitchFamily="34" charset="0"/>
              </a:rPr>
              <a:t>puede definirse como un dispositivo con la capacidad de </a:t>
            </a:r>
            <a:r>
              <a:rPr lang="es-ES" altLang="es-MX" sz="2400" b="1" dirty="0">
                <a:solidFill>
                  <a:srgbClr val="002060"/>
                </a:solidFill>
                <a:latin typeface="Verdana" panose="020B0604030504040204" pitchFamily="34" charset="0"/>
              </a:rPr>
              <a:t>percibir el contexto</a:t>
            </a:r>
            <a:r>
              <a:rPr lang="es-ES" altLang="es-MX" sz="2400" dirty="0">
                <a:latin typeface="Verdana" panose="020B0604030504040204" pitchFamily="34" charset="0"/>
              </a:rPr>
              <a:t> o situación en la que se encuentra, interpretar dicho contexto y actuar en consecuencia comunicándose electrónicamente con sus vecinos, sean objetos (M2M) o personas</a:t>
            </a:r>
            <a:r>
              <a:rPr lang="es-ES" altLang="es-MX" sz="2400" dirty="0" smtClean="0">
                <a:latin typeface="Verdana" panose="020B0604030504040204" pitchFamily="34" charset="0"/>
              </a:rPr>
              <a:t>.</a:t>
            </a:r>
            <a:endParaRPr lang="es-ES" altLang="es-MX" sz="2400" dirty="0">
              <a:latin typeface="Verdana" panose="020B0604030504040204" pitchFamily="34" charset="0"/>
            </a:endParaRPr>
          </a:p>
        </p:txBody>
      </p:sp>
      <p:sp>
        <p:nvSpPr>
          <p:cNvPr id="11" name="8 Rectángulo"/>
          <p:cNvSpPr>
            <a:spLocks noChangeArrowheads="1"/>
          </p:cNvSpPr>
          <p:nvPr/>
        </p:nvSpPr>
        <p:spPr bwMode="auto">
          <a:xfrm>
            <a:off x="419101" y="4568290"/>
            <a:ext cx="83820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5113" indent="-2651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600"/>
              </a:spcBef>
            </a:pPr>
            <a:r>
              <a:rPr lang="es-ES" altLang="es-MX" sz="2400" b="1" dirty="0">
                <a:latin typeface="Verdana" panose="020B0604030504040204" pitchFamily="34" charset="0"/>
              </a:rPr>
              <a:t>	-&gt; automóviles, cepillo de dientes,  refrigeradores, …….. marcapasos, teléfono celular, ropa, zapatos, vacas, casas, </a:t>
            </a:r>
            <a:r>
              <a:rPr lang="es-ES" altLang="es-MX" sz="2400" b="1" dirty="0" smtClean="0">
                <a:latin typeface="Verdana" panose="020B0604030504040204" pitchFamily="34" charset="0"/>
              </a:rPr>
              <a:t>relojes, </a:t>
            </a:r>
            <a:r>
              <a:rPr lang="es-ES" altLang="es-MX" sz="2400" b="1" dirty="0" smtClean="0">
                <a:solidFill>
                  <a:schemeClr val="accent4">
                    <a:lumMod val="50000"/>
                  </a:schemeClr>
                </a:solidFill>
                <a:latin typeface="Verdana" panose="020B0604030504040204" pitchFamily="34" charset="0"/>
              </a:rPr>
              <a:t>ANILLO DE COMPROMISO </a:t>
            </a:r>
            <a:r>
              <a:rPr lang="es-ES" altLang="es-MX" sz="2400" b="1" dirty="0" smtClean="0">
                <a:latin typeface="Verdana" panose="020B0604030504040204" pitchFamily="34" charset="0"/>
              </a:rPr>
              <a:t>…etc</a:t>
            </a:r>
            <a:r>
              <a:rPr lang="es-ES" altLang="es-MX" sz="2400" b="1" dirty="0">
                <a:latin typeface="Verdana" panose="020B0604030504040204" pitchFamily="34" charset="0"/>
              </a:rPr>
              <a:t>.  </a:t>
            </a:r>
          </a:p>
          <a:p>
            <a:pPr algn="just" eaLnBrk="1" hangingPunct="1">
              <a:spcBef>
                <a:spcPts val="600"/>
              </a:spcBef>
            </a:pPr>
            <a:endParaRPr lang="es-ES" altLang="es-MX" sz="2400" dirty="0">
              <a:latin typeface="Verdana" panose="020B0604030504040204" pitchFamily="34" charset="0"/>
            </a:endParaRPr>
          </a:p>
        </p:txBody>
      </p:sp>
      <p:sp>
        <p:nvSpPr>
          <p:cNvPr id="2" name="Cilindro 1"/>
          <p:cNvSpPr/>
          <p:nvPr/>
        </p:nvSpPr>
        <p:spPr>
          <a:xfrm>
            <a:off x="958645" y="1423057"/>
            <a:ext cx="1681316" cy="205756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1188716" y="1961700"/>
            <a:ext cx="1451245" cy="1111109"/>
          </a:xfrm>
          <a:prstGeom prst="rect">
            <a:avLst/>
          </a:prstGeom>
          <a:noFill/>
        </p:spPr>
      </p:pic>
    </p:spTree>
    <p:extLst>
      <p:ext uri="{BB962C8B-B14F-4D97-AF65-F5344CB8AC3E}">
        <p14:creationId xmlns:p14="http://schemas.microsoft.com/office/powerpoint/2010/main" val="32321340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69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1946787" y="165100"/>
            <a:ext cx="6943213"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1843548" y="266700"/>
            <a:ext cx="6957552"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Capacidades de los objetos en la </a:t>
            </a:r>
            <a:r>
              <a:rPr lang="es-ES" sz="3600" b="1" dirty="0" err="1"/>
              <a:t>IoT</a:t>
            </a:r>
            <a:endParaRPr lang="es-ES" sz="3600" b="1" dirty="0"/>
          </a:p>
        </p:txBody>
      </p:sp>
      <p:sp>
        <p:nvSpPr>
          <p:cNvPr id="10" name="3 Rectángulo"/>
          <p:cNvSpPr/>
          <p:nvPr/>
        </p:nvSpPr>
        <p:spPr>
          <a:xfrm>
            <a:off x="1653893" y="1180842"/>
            <a:ext cx="7336862" cy="5016758"/>
          </a:xfrm>
          <a:prstGeom prst="rect">
            <a:avLst/>
          </a:prstGeom>
        </p:spPr>
        <p:txBody>
          <a:bodyPr wrap="square">
            <a:spAutoFit/>
          </a:bodyPr>
          <a:lstStyle/>
          <a:p>
            <a:pPr marL="457200" indent="-457200">
              <a:spcBef>
                <a:spcPts val="1200"/>
              </a:spcBef>
              <a:buFont typeface="Wingdings" pitchFamily="2" charset="2"/>
              <a:buChar char="q"/>
              <a:defRPr/>
            </a:pPr>
            <a:r>
              <a:rPr lang="es-ES" sz="2400" b="1" dirty="0">
                <a:latin typeface="Verdana" pitchFamily="34" charset="0"/>
              </a:rPr>
              <a:t>Identificación</a:t>
            </a:r>
            <a:r>
              <a:rPr lang="es-ES" sz="2400" dirty="0">
                <a:latin typeface="Verdana" pitchFamily="34" charset="0"/>
              </a:rPr>
              <a:t> única global  (….</a:t>
            </a:r>
            <a:r>
              <a:rPr lang="es-ES" sz="2400" dirty="0" err="1">
                <a:latin typeface="Verdana" pitchFamily="34" charset="0"/>
              </a:rPr>
              <a:t>RFIDs</a:t>
            </a:r>
            <a:r>
              <a:rPr lang="es-ES" sz="2400" dirty="0">
                <a:latin typeface="Verdana" pitchFamily="34" charset="0"/>
              </a:rPr>
              <a:t>)</a:t>
            </a:r>
          </a:p>
          <a:p>
            <a:pPr marL="457200" indent="-457200">
              <a:spcBef>
                <a:spcPts val="1200"/>
              </a:spcBef>
              <a:buFont typeface="Wingdings" pitchFamily="2" charset="2"/>
              <a:buChar char="q"/>
              <a:defRPr/>
            </a:pPr>
            <a:r>
              <a:rPr lang="es-ES" sz="2400" dirty="0">
                <a:latin typeface="Verdana" pitchFamily="34" charset="0"/>
              </a:rPr>
              <a:t>Capacidad de </a:t>
            </a:r>
            <a:r>
              <a:rPr lang="es-ES" sz="2400" b="1" dirty="0">
                <a:latin typeface="Verdana" pitchFamily="34" charset="0"/>
              </a:rPr>
              <a:t>direccionamiento</a:t>
            </a:r>
            <a:r>
              <a:rPr lang="es-ES" sz="2400" dirty="0">
                <a:latin typeface="Verdana" pitchFamily="34" charset="0"/>
              </a:rPr>
              <a:t> (IPv6)</a:t>
            </a:r>
          </a:p>
          <a:p>
            <a:pPr marL="457200" indent="-457200">
              <a:spcBef>
                <a:spcPts val="1200"/>
              </a:spcBef>
              <a:buFont typeface="Wingdings" pitchFamily="2" charset="2"/>
              <a:buChar char="q"/>
              <a:defRPr/>
            </a:pPr>
            <a:r>
              <a:rPr lang="es-ES" sz="2400" b="1" dirty="0">
                <a:latin typeface="Verdana" pitchFamily="34" charset="0"/>
              </a:rPr>
              <a:t>La comunicación </a:t>
            </a:r>
            <a:r>
              <a:rPr lang="es-ES" sz="2400" dirty="0">
                <a:latin typeface="Verdana" pitchFamily="34" charset="0"/>
              </a:rPr>
              <a:t>y la cooperación</a:t>
            </a:r>
          </a:p>
          <a:p>
            <a:pPr marL="457200" indent="-457200">
              <a:spcBef>
                <a:spcPts val="1200"/>
              </a:spcBef>
              <a:buFont typeface="Wingdings" pitchFamily="2" charset="2"/>
              <a:buChar char="q"/>
              <a:defRPr/>
            </a:pPr>
            <a:r>
              <a:rPr lang="es-ES" sz="2400" b="1" dirty="0">
                <a:latin typeface="Verdana" pitchFamily="34" charset="0"/>
              </a:rPr>
              <a:t>Percepción del entorno </a:t>
            </a:r>
            <a:r>
              <a:rPr lang="es-ES" sz="2400" dirty="0">
                <a:latin typeface="Verdana" pitchFamily="34" charset="0"/>
              </a:rPr>
              <a:t>(Sensores)</a:t>
            </a:r>
          </a:p>
          <a:p>
            <a:pPr marL="457200" indent="-457200">
              <a:spcBef>
                <a:spcPts val="1200"/>
              </a:spcBef>
              <a:buFont typeface="Wingdings" pitchFamily="2" charset="2"/>
              <a:buChar char="q"/>
              <a:defRPr/>
            </a:pPr>
            <a:r>
              <a:rPr lang="es-ES" sz="2400" b="1" dirty="0">
                <a:latin typeface="Verdana" pitchFamily="34" charset="0"/>
              </a:rPr>
              <a:t>Actuación</a:t>
            </a:r>
          </a:p>
          <a:p>
            <a:pPr marL="457200" indent="-457200">
              <a:spcBef>
                <a:spcPts val="1200"/>
              </a:spcBef>
              <a:buFont typeface="Wingdings" pitchFamily="2" charset="2"/>
              <a:buChar char="q"/>
              <a:defRPr/>
            </a:pPr>
            <a:r>
              <a:rPr lang="es-ES" sz="2400" dirty="0">
                <a:latin typeface="Verdana" pitchFamily="34" charset="0"/>
              </a:rPr>
              <a:t>Procesado de información </a:t>
            </a:r>
            <a:r>
              <a:rPr lang="es-ES" sz="2400" dirty="0" smtClean="0">
                <a:latin typeface="Verdana" pitchFamily="34" charset="0"/>
              </a:rPr>
              <a:t>(</a:t>
            </a:r>
            <a:r>
              <a:rPr lang="es-ES" sz="2400" dirty="0">
                <a:latin typeface="Verdana" pitchFamily="34" charset="0"/>
              </a:rPr>
              <a:t>capacidad de  tomar decisiones)</a:t>
            </a:r>
          </a:p>
          <a:p>
            <a:pPr marL="457200" indent="-457200">
              <a:spcBef>
                <a:spcPts val="1200"/>
              </a:spcBef>
              <a:buFont typeface="Wingdings" pitchFamily="2" charset="2"/>
              <a:buChar char="q"/>
              <a:defRPr/>
            </a:pPr>
            <a:r>
              <a:rPr lang="es-ES" sz="2400" b="1" dirty="0">
                <a:latin typeface="Verdana" pitchFamily="34" charset="0"/>
              </a:rPr>
              <a:t>Localización</a:t>
            </a:r>
            <a:r>
              <a:rPr lang="es-ES" sz="2400" dirty="0">
                <a:latin typeface="Verdana" pitchFamily="34" charset="0"/>
              </a:rPr>
              <a:t> (GPS)</a:t>
            </a:r>
          </a:p>
          <a:p>
            <a:pPr marL="457200" indent="-457200">
              <a:spcBef>
                <a:spcPts val="1200"/>
              </a:spcBef>
              <a:buFont typeface="Wingdings" pitchFamily="2" charset="2"/>
              <a:buChar char="q"/>
              <a:defRPr/>
            </a:pPr>
            <a:r>
              <a:rPr lang="es-ES" sz="2400" dirty="0">
                <a:latin typeface="Verdana" pitchFamily="34" charset="0"/>
              </a:rPr>
              <a:t>Interfaces de usuario</a:t>
            </a:r>
          </a:p>
          <a:p>
            <a:pPr>
              <a:spcBef>
                <a:spcPts val="1200"/>
              </a:spcBef>
              <a:buFont typeface="Wingdings" pitchFamily="2" charset="2"/>
              <a:buChar char="q"/>
              <a:defRPr/>
            </a:pPr>
            <a:endParaRPr lang="es-ES" sz="2400" dirty="0">
              <a:latin typeface="Verdana" pitchFamily="34" charset="0"/>
            </a:endParaRPr>
          </a:p>
        </p:txBody>
      </p:sp>
      <p:sp>
        <p:nvSpPr>
          <p:cNvPr id="11" name="10 Flecha derecha"/>
          <p:cNvSpPr/>
          <p:nvPr/>
        </p:nvSpPr>
        <p:spPr>
          <a:xfrm>
            <a:off x="999460" y="2775098"/>
            <a:ext cx="712382" cy="39340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52665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92300" y="127000"/>
            <a:ext cx="6997700" cy="444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803400" y="215900"/>
            <a:ext cx="6997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Predicción de Dispositivos Conectados</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606" y="1265275"/>
            <a:ext cx="7216758" cy="452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6 Flecha derecha"/>
          <p:cNvSpPr/>
          <p:nvPr/>
        </p:nvSpPr>
        <p:spPr>
          <a:xfrm>
            <a:off x="819519" y="1855683"/>
            <a:ext cx="344375" cy="27147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extLst>
      <p:ext uri="{BB962C8B-B14F-4D97-AF65-F5344CB8AC3E}">
        <p14:creationId xmlns:p14="http://schemas.microsoft.com/office/powerpoint/2010/main" val="4310806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altLang="es-MX" sz="3600" dirty="0" smtClean="0">
                <a:latin typeface="Verdana" panose="020B0604030504040204" pitchFamily="34" charset="0"/>
              </a:rPr>
              <a:t>Niveles </a:t>
            </a:r>
            <a:r>
              <a:rPr lang="es-ES" altLang="es-MX" sz="3600" dirty="0">
                <a:latin typeface="Verdana" panose="020B0604030504040204" pitchFamily="34" charset="0"/>
              </a:rPr>
              <a:t>de inteligencia</a:t>
            </a:r>
            <a:endParaRPr lang="es-ES" sz="3600" dirty="0"/>
          </a:p>
        </p:txBody>
      </p:sp>
      <p:sp>
        <p:nvSpPr>
          <p:cNvPr id="10" name="6 CuadroTexto"/>
          <p:cNvSpPr txBox="1">
            <a:spLocks noChangeArrowheads="1"/>
          </p:cNvSpPr>
          <p:nvPr/>
        </p:nvSpPr>
        <p:spPr bwMode="auto">
          <a:xfrm>
            <a:off x="1259093" y="1228397"/>
            <a:ext cx="763090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pPr>
            <a:r>
              <a:rPr lang="es-ES" altLang="es-MX" sz="2400" dirty="0">
                <a:latin typeface="Verdana" panose="020B0604030504040204" pitchFamily="34" charset="0"/>
              </a:rPr>
              <a:t>Cuatro niveles de </a:t>
            </a:r>
            <a:r>
              <a:rPr lang="es-ES" altLang="es-MX" sz="2400" dirty="0" smtClean="0">
                <a:latin typeface="Verdana" panose="020B0604030504040204" pitchFamily="34" charset="0"/>
              </a:rPr>
              <a:t>inteligencia en los objetos, </a:t>
            </a:r>
            <a:r>
              <a:rPr lang="es-ES" altLang="es-MX" sz="2400" dirty="0">
                <a:latin typeface="Verdana" panose="020B0604030504040204" pitchFamily="34" charset="0"/>
              </a:rPr>
              <a:t>de menor a mayor:</a:t>
            </a:r>
          </a:p>
          <a:p>
            <a:pPr eaLnBrk="1" hangingPunct="1">
              <a:spcBef>
                <a:spcPts val="1200"/>
              </a:spcBef>
            </a:pPr>
            <a:r>
              <a:rPr lang="es-ES" altLang="es-MX" sz="2400" dirty="0">
                <a:latin typeface="Verdana" panose="020B0604030504040204" pitchFamily="34" charset="0"/>
              </a:rPr>
              <a:t>1) </a:t>
            </a:r>
            <a:r>
              <a:rPr lang="es-ES" altLang="es-MX" sz="2400" b="1" dirty="0">
                <a:latin typeface="Verdana" panose="020B0604030504040204" pitchFamily="34" charset="0"/>
              </a:rPr>
              <a:t>Identidad</a:t>
            </a:r>
            <a:r>
              <a:rPr lang="es-ES" altLang="es-MX" sz="2400" dirty="0">
                <a:latin typeface="Verdana" panose="020B0604030504040204" pitchFamily="34" charset="0"/>
              </a:rPr>
              <a:t>: El objeto se identifica de manera única.</a:t>
            </a:r>
          </a:p>
          <a:p>
            <a:pPr algn="just" eaLnBrk="1" hangingPunct="1">
              <a:spcBef>
                <a:spcPts val="1200"/>
              </a:spcBef>
            </a:pPr>
            <a:r>
              <a:rPr lang="es-ES" altLang="es-MX" sz="2400" dirty="0">
                <a:latin typeface="Verdana" panose="020B0604030504040204" pitchFamily="34" charset="0"/>
              </a:rPr>
              <a:t>2) </a:t>
            </a:r>
            <a:r>
              <a:rPr lang="es-ES" altLang="es-MX" sz="2400" b="1" dirty="0">
                <a:latin typeface="Verdana" panose="020B0604030504040204" pitchFamily="34" charset="0"/>
              </a:rPr>
              <a:t>Ubicación</a:t>
            </a:r>
            <a:r>
              <a:rPr lang="es-ES" altLang="es-MX" sz="2400" dirty="0">
                <a:latin typeface="Verdana" panose="020B0604030504040204" pitchFamily="34" charset="0"/>
              </a:rPr>
              <a:t>: Es posible conocer dónde está el objeto o dónde ha estado.</a:t>
            </a:r>
          </a:p>
          <a:p>
            <a:pPr eaLnBrk="1" hangingPunct="1">
              <a:spcBef>
                <a:spcPts val="1200"/>
              </a:spcBef>
            </a:pPr>
            <a:r>
              <a:rPr lang="es-ES" altLang="es-MX" sz="2400" dirty="0">
                <a:latin typeface="Verdana" panose="020B0604030504040204" pitchFamily="34" charset="0"/>
              </a:rPr>
              <a:t>3) </a:t>
            </a:r>
            <a:r>
              <a:rPr lang="es-ES" altLang="es-MX" sz="2400" b="1" dirty="0">
                <a:latin typeface="Verdana" panose="020B0604030504040204" pitchFamily="34" charset="0"/>
              </a:rPr>
              <a:t>Estado</a:t>
            </a:r>
            <a:r>
              <a:rPr lang="es-ES" altLang="es-MX" sz="2400" dirty="0">
                <a:latin typeface="Verdana" panose="020B0604030504040204" pitchFamily="34" charset="0"/>
              </a:rPr>
              <a:t>: El objeto tiene la capacidad de comunicar su estado y sus características.</a:t>
            </a:r>
          </a:p>
          <a:p>
            <a:pPr eaLnBrk="1" hangingPunct="1">
              <a:spcBef>
                <a:spcPts val="1200"/>
              </a:spcBef>
            </a:pPr>
            <a:r>
              <a:rPr lang="es-ES" altLang="es-MX" sz="2400" dirty="0">
                <a:latin typeface="Verdana" panose="020B0604030504040204" pitchFamily="34" charset="0"/>
              </a:rPr>
              <a:t>4) </a:t>
            </a:r>
            <a:r>
              <a:rPr lang="es-ES" altLang="es-MX" sz="2400" b="1" dirty="0">
                <a:latin typeface="Verdana" panose="020B0604030504040204" pitchFamily="34" charset="0"/>
              </a:rPr>
              <a:t>Contexto</a:t>
            </a:r>
            <a:r>
              <a:rPr lang="es-ES" altLang="es-MX" sz="2400" dirty="0">
                <a:latin typeface="Verdana" panose="020B0604030504040204" pitchFamily="34" charset="0"/>
              </a:rPr>
              <a:t>: El objeto es capaz de percibir su entorno</a:t>
            </a:r>
          </a:p>
        </p:txBody>
      </p:sp>
      <p:sp>
        <p:nvSpPr>
          <p:cNvPr id="11" name="10 Flecha derecha"/>
          <p:cNvSpPr/>
          <p:nvPr/>
        </p:nvSpPr>
        <p:spPr>
          <a:xfrm>
            <a:off x="563525" y="4805916"/>
            <a:ext cx="712382" cy="39340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689813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2366963" y="3044031"/>
            <a:ext cx="48879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4400" dirty="0"/>
              <a:t>IDENTIFICACIÓN.</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75" y="1040606"/>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125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6 CuadroTexto"/>
          <p:cNvSpPr txBox="1">
            <a:spLocks noChangeArrowheads="1"/>
          </p:cNvSpPr>
          <p:nvPr/>
        </p:nvSpPr>
        <p:spPr bwMode="auto">
          <a:xfrm>
            <a:off x="1157288" y="1099191"/>
            <a:ext cx="7643812" cy="1938337"/>
          </a:xfrm>
          <a:prstGeom prst="rect">
            <a:avLst/>
          </a:prstGeom>
          <a:noFill/>
          <a:ln w="9525">
            <a:noFill/>
            <a:miter lim="800000"/>
            <a:headEnd/>
            <a:tailEnd/>
          </a:ln>
        </p:spPr>
        <p:txBody>
          <a:bodyPr wrap="square">
            <a:spAutoFit/>
          </a:bodyPr>
          <a:lstStyle/>
          <a:p>
            <a:pPr marL="355600" indent="-355600">
              <a:buFont typeface="Wingdings" pitchFamily="2" charset="2"/>
              <a:buChar char="q"/>
              <a:defRPr/>
            </a:pPr>
            <a:r>
              <a:rPr lang="pt-BR" sz="2400" dirty="0">
                <a:latin typeface="Verdana" panose="020B0604030504040204" pitchFamily="34" charset="0"/>
                <a:ea typeface="Verdana" panose="020B0604030504040204" pitchFamily="34" charset="0"/>
                <a:cs typeface="Verdana" panose="020B0604030504040204" pitchFamily="34" charset="0"/>
              </a:rPr>
              <a:t>Identificador único o UID a </a:t>
            </a:r>
            <a:r>
              <a:rPr lang="es-ES" sz="2400" dirty="0">
                <a:latin typeface="Verdana" panose="020B0604030504040204" pitchFamily="34" charset="0"/>
                <a:ea typeface="Verdana" panose="020B0604030504040204" pitchFamily="34" charset="0"/>
                <a:cs typeface="Verdana" panose="020B0604030504040204" pitchFamily="34" charset="0"/>
              </a:rPr>
              <a:t>una entidad sin que de opción a la ambigüedad. </a:t>
            </a:r>
          </a:p>
          <a:p>
            <a:pPr marL="355600" indent="-355600">
              <a:buFont typeface="Wingdings" pitchFamily="2" charset="2"/>
              <a:buChar char="q"/>
              <a:defRPr/>
            </a:pPr>
            <a:r>
              <a:rPr lang="pt-BR" sz="2400" dirty="0">
                <a:latin typeface="Verdana" panose="020B0604030504040204" pitchFamily="34" charset="0"/>
                <a:ea typeface="Verdana" panose="020B0604030504040204" pitchFamily="34" charset="0"/>
                <a:cs typeface="Verdana" panose="020B0604030504040204" pitchFamily="34" charset="0"/>
              </a:rPr>
              <a:t>ISO 15459, autoridades </a:t>
            </a:r>
            <a:r>
              <a:rPr lang="es-ES" sz="2400" dirty="0">
                <a:latin typeface="Verdana" panose="020B0604030504040204" pitchFamily="34" charset="0"/>
                <a:ea typeface="Verdana" panose="020B0604030504040204" pitchFamily="34" charset="0"/>
                <a:cs typeface="Verdana" panose="020B0604030504040204" pitchFamily="34" charset="0"/>
              </a:rPr>
              <a:t>encargadas de la asignación de identificadores.</a:t>
            </a:r>
          </a:p>
          <a:p>
            <a:pPr>
              <a:defRPr/>
            </a:pPr>
            <a:r>
              <a:rPr lang="es-ES" sz="2400" dirty="0">
                <a:latin typeface="Verdana" panose="020B0604030504040204" pitchFamily="34" charset="0"/>
                <a:ea typeface="Verdana" panose="020B0604030504040204" pitchFamily="34" charset="0"/>
                <a:cs typeface="Verdana" panose="020B0604030504040204" pitchFamily="34" charset="0"/>
              </a:rPr>
              <a:t> </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412" y="3300617"/>
            <a:ext cx="53530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6 Rectángulo"/>
          <p:cNvSpPr>
            <a:spLocks noChangeArrowheads="1"/>
          </p:cNvSpPr>
          <p:nvPr/>
        </p:nvSpPr>
        <p:spPr bwMode="auto">
          <a:xfrm>
            <a:off x="1319904" y="4938489"/>
            <a:ext cx="5614066"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000" b="1" dirty="0">
                <a:latin typeface="Verdana" panose="020B0604030504040204" pitchFamily="34" charset="0"/>
              </a:rPr>
              <a:t>Código Electrónico de Producto (EPC</a:t>
            </a:r>
            <a:r>
              <a:rPr lang="es-ES" altLang="es-MX" sz="2000" b="1" dirty="0" smtClean="0">
                <a:latin typeface="Verdana" panose="020B0604030504040204" pitchFamily="34" charset="0"/>
              </a:rPr>
              <a:t>)</a:t>
            </a:r>
            <a:endParaRPr lang="es-ES" altLang="es-MX" sz="2000" b="1" dirty="0">
              <a:latin typeface="Verdana" panose="020B0604030504040204" pitchFamily="34" charset="0"/>
            </a:endParaRPr>
          </a:p>
        </p:txBody>
      </p:sp>
      <p:sp>
        <p:nvSpPr>
          <p:cNvPr id="13" name="7 CuadroTexto"/>
          <p:cNvSpPr txBox="1">
            <a:spLocks noChangeArrowheads="1"/>
          </p:cNvSpPr>
          <p:nvPr/>
        </p:nvSpPr>
        <p:spPr bwMode="auto">
          <a:xfrm>
            <a:off x="6803462" y="3730035"/>
            <a:ext cx="180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2800" dirty="0">
                <a:latin typeface="Verdana" panose="020B0604030504040204" pitchFamily="34" charset="0"/>
              </a:rPr>
              <a:t>EJEMPLO</a:t>
            </a:r>
          </a:p>
        </p:txBody>
      </p:sp>
    </p:spTree>
    <p:extLst>
      <p:ext uri="{BB962C8B-B14F-4D97-AF65-F5344CB8AC3E}">
        <p14:creationId xmlns:p14="http://schemas.microsoft.com/office/powerpoint/2010/main" val="27537714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2400" i="1" dirty="0">
                <a:latin typeface="Verdana" pitchFamily="34" charset="0"/>
              </a:rPr>
              <a:t>Radio </a:t>
            </a:r>
            <a:r>
              <a:rPr lang="es-ES" sz="2400" i="1" dirty="0" err="1">
                <a:latin typeface="Verdana" pitchFamily="34" charset="0"/>
              </a:rPr>
              <a:t>Frequency</a:t>
            </a:r>
            <a:r>
              <a:rPr lang="es-ES" sz="2400" i="1" dirty="0">
                <a:latin typeface="Verdana" pitchFamily="34" charset="0"/>
              </a:rPr>
              <a:t> </a:t>
            </a:r>
            <a:r>
              <a:rPr lang="es-ES" sz="2400" i="1" dirty="0" err="1">
                <a:latin typeface="Verdana" pitchFamily="34" charset="0"/>
              </a:rPr>
              <a:t>Identification</a:t>
            </a:r>
            <a:r>
              <a:rPr lang="es-ES" sz="2400" i="1" dirty="0">
                <a:latin typeface="Verdana" pitchFamily="34" charset="0"/>
              </a:rPr>
              <a:t> (RFID)</a:t>
            </a:r>
            <a:endParaRPr lang="es-ES" sz="2400" dirty="0"/>
          </a:p>
        </p:txBody>
      </p:sp>
      <p:sp>
        <p:nvSpPr>
          <p:cNvPr id="10" name="3 CuadroTexto"/>
          <p:cNvSpPr txBox="1">
            <a:spLocks noChangeArrowheads="1"/>
          </p:cNvSpPr>
          <p:nvPr/>
        </p:nvSpPr>
        <p:spPr bwMode="auto">
          <a:xfrm>
            <a:off x="4357688" y="4357688"/>
            <a:ext cx="4357687" cy="12001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400" b="1">
                <a:latin typeface="Verdana" panose="020B0604030504040204" pitchFamily="34" charset="0"/>
              </a:rPr>
              <a:t> En 2010 habían 3 mil millones de etiquetas RFID en circulación</a:t>
            </a:r>
          </a:p>
        </p:txBody>
      </p:sp>
      <p:pic>
        <p:nvPicPr>
          <p:cNvPr id="11" name="Picture 6" descr="https://encrypted-tbn2.gstatic.com/images?q=tbn:ANd9GcQ7AYAPPHAf-iDDKhxUk_BEiff1oXGRrzvy_98ogVOo0EEDsK-Oqrxe_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857250"/>
            <a:ext cx="2925762"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RF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1000125"/>
            <a:ext cx="50958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s://encrypted-tbn3.gstatic.com/images?q=tbn:ANd9GcQ24SQxUrhJ1Pc0Cp_-z1ClMVqjunf0RUFeJ7z6mdGNbWUxPFUDp8BpsD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071813"/>
            <a:ext cx="28575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74036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2400" i="1" dirty="0">
                <a:latin typeface="Verdana" pitchFamily="34" charset="0"/>
              </a:rPr>
              <a:t>Radio </a:t>
            </a:r>
            <a:r>
              <a:rPr lang="es-ES" sz="2400" i="1" dirty="0" err="1">
                <a:latin typeface="Verdana" pitchFamily="34" charset="0"/>
              </a:rPr>
              <a:t>Frequency</a:t>
            </a:r>
            <a:r>
              <a:rPr lang="es-ES" sz="2400" i="1" dirty="0">
                <a:latin typeface="Verdana" pitchFamily="34" charset="0"/>
              </a:rPr>
              <a:t> </a:t>
            </a:r>
            <a:r>
              <a:rPr lang="es-ES" sz="2400" i="1" dirty="0" err="1">
                <a:latin typeface="Verdana" pitchFamily="34" charset="0"/>
              </a:rPr>
              <a:t>Identification</a:t>
            </a:r>
            <a:r>
              <a:rPr lang="es-ES" sz="2400" i="1" dirty="0">
                <a:latin typeface="Verdana" pitchFamily="34" charset="0"/>
              </a:rPr>
              <a:t> (RFID)</a:t>
            </a:r>
            <a:endParaRPr lang="es-ES" sz="2400" dirty="0"/>
          </a:p>
        </p:txBody>
      </p:sp>
      <p:pic>
        <p:nvPicPr>
          <p:cNvPr id="10" name="Picture 6" descr="https://encrypted-tbn3.gstatic.com/images?q=tbn:ANd9GcRWZNW5USoKoLdoP-EKfZFev4hQq_NaucqII9bSTyzhfnjwJQhLFFnt1iz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3786188"/>
            <a:ext cx="3500437"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www.epc-rfid.info/sites/default/files/avery-dennison-rfid-inl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4429125"/>
            <a:ext cx="307181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857250"/>
            <a:ext cx="34290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rrowheads="1"/>
          </p:cNvSpPr>
          <p:nvPr/>
        </p:nvSpPr>
        <p:spPr bwMode="auto">
          <a:xfrm>
            <a:off x="5572125" y="3355975"/>
            <a:ext cx="2073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100">
                <a:latin typeface="Verdana" panose="020B0604030504040204" pitchFamily="34" charset="0"/>
                <a:hlinkClick r:id="rId5"/>
              </a:rPr>
              <a:t>http://www.starkrfid.com/</a:t>
            </a:r>
            <a:endParaRPr lang="es-ES" altLang="es-MX" sz="1100">
              <a:latin typeface="Verdana" panose="020B0604030504040204" pitchFamily="34" charset="0"/>
            </a:endParaRPr>
          </a:p>
          <a:p>
            <a:pPr eaLnBrk="1" hangingPunct="1"/>
            <a:endParaRPr lang="es-ES" altLang="es-MX" sz="1100">
              <a:latin typeface="Verdana" panose="020B0604030504040204" pitchFamily="34" charset="0"/>
            </a:endParaRPr>
          </a:p>
        </p:txBody>
      </p:sp>
      <p:pic>
        <p:nvPicPr>
          <p:cNvPr id="14" name="Picture 4" descr="https://encrypted-tbn3.gstatic.com/images?q=tbn:ANd9GcQ1wMTYnpC8FeJ65cSd0spJEbS-1GlO1lw_5l3ln2i8o26va9xTIZWcsrv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1071563"/>
            <a:ext cx="3379787"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8410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2400" i="1" dirty="0">
                <a:latin typeface="Verdana" pitchFamily="34" charset="0"/>
              </a:rPr>
              <a:t>Radio </a:t>
            </a:r>
            <a:r>
              <a:rPr lang="es-ES" sz="2400" i="1" dirty="0" err="1">
                <a:latin typeface="Verdana" pitchFamily="34" charset="0"/>
              </a:rPr>
              <a:t>Frequency</a:t>
            </a:r>
            <a:r>
              <a:rPr lang="es-ES" sz="2400" i="1" dirty="0">
                <a:latin typeface="Verdana" pitchFamily="34" charset="0"/>
              </a:rPr>
              <a:t> </a:t>
            </a:r>
            <a:r>
              <a:rPr lang="es-ES" sz="2400" i="1" dirty="0" err="1">
                <a:latin typeface="Verdana" pitchFamily="34" charset="0"/>
              </a:rPr>
              <a:t>Identification</a:t>
            </a:r>
            <a:r>
              <a:rPr lang="es-ES" sz="2400" i="1" dirty="0">
                <a:latin typeface="Verdana" pitchFamily="34" charset="0"/>
              </a:rPr>
              <a:t> (RFID)</a:t>
            </a:r>
            <a:endParaRPr lang="es-ES" sz="2400" dirty="0"/>
          </a:p>
        </p:txBody>
      </p:sp>
      <p:pic>
        <p:nvPicPr>
          <p:cNvPr id="10" name="Picture 2" descr="http://upload.wikimedia.org/wikipedia/commons/thumb/0/00/RFID_antenna_2007.jpg/220px-RFID_antenna_2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139" y="874688"/>
            <a:ext cx="178593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7 CuadroTexto"/>
          <p:cNvSpPr txBox="1">
            <a:spLocks noChangeArrowheads="1"/>
          </p:cNvSpPr>
          <p:nvPr/>
        </p:nvSpPr>
        <p:spPr bwMode="auto">
          <a:xfrm>
            <a:off x="3027951" y="1623218"/>
            <a:ext cx="1714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dirty="0"/>
              <a:t>Identificación de Vehículos</a:t>
            </a:r>
          </a:p>
        </p:txBody>
      </p:sp>
      <p:sp>
        <p:nvSpPr>
          <p:cNvPr id="12" name="8 Rectángulo"/>
          <p:cNvSpPr>
            <a:spLocks noChangeArrowheads="1"/>
          </p:cNvSpPr>
          <p:nvPr/>
        </p:nvSpPr>
        <p:spPr bwMode="auto">
          <a:xfrm>
            <a:off x="4572000" y="60102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200"/>
              <a:t>http://en.wikipedia.org/wiki/Radio-frequency_identification</a:t>
            </a:r>
          </a:p>
        </p:txBody>
      </p:sp>
      <p:pic>
        <p:nvPicPr>
          <p:cNvPr id="13" name="Picture 4" descr="http://upload.wikimedia.org/wikipedia/commons/thumb/b/b7/Sheep%27s_face%2C_Malta.jpg/170px-Sheep%27s_face%2C_Mal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508" y="3713163"/>
            <a:ext cx="19478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10 CuadroTexto"/>
          <p:cNvSpPr txBox="1">
            <a:spLocks noChangeArrowheads="1"/>
          </p:cNvSpPr>
          <p:nvPr/>
        </p:nvSpPr>
        <p:spPr bwMode="auto">
          <a:xfrm>
            <a:off x="3073195" y="4141788"/>
            <a:ext cx="1857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Identificacion de Animales </a:t>
            </a:r>
          </a:p>
        </p:txBody>
      </p:sp>
      <p:pic>
        <p:nvPicPr>
          <p:cNvPr id="15" name="Picture 2" descr="http://upload.wikimedia.org/wikipedia/commons/thumb/e/e3/RFID_Tags.jpg/220px-RFID_Tag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785813"/>
            <a:ext cx="20955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6 CuadroTexto"/>
          <p:cNvSpPr txBox="1">
            <a:spLocks noChangeArrowheads="1"/>
          </p:cNvSpPr>
          <p:nvPr/>
        </p:nvSpPr>
        <p:spPr bwMode="auto">
          <a:xfrm>
            <a:off x="6858000" y="1428750"/>
            <a:ext cx="1857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t>Identificación </a:t>
            </a:r>
          </a:p>
          <a:p>
            <a:pPr eaLnBrk="1" hangingPunct="1"/>
            <a:r>
              <a:rPr lang="es-ES" altLang="es-MX"/>
              <a:t>de Libros en Bibliotecas </a:t>
            </a:r>
          </a:p>
        </p:txBody>
      </p:sp>
      <p:pic>
        <p:nvPicPr>
          <p:cNvPr id="17" name="Picture 8" descr="http://upload.wikimedia.org/wikipedia/commons/thumb/d/d8/EPC-RFID-TAG.svg/231px-EPC-RFID-TAG.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2" y="4084637"/>
            <a:ext cx="22002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8 CuadroTexto"/>
          <p:cNvSpPr txBox="1">
            <a:spLocks noChangeArrowheads="1"/>
          </p:cNvSpPr>
          <p:nvPr/>
        </p:nvSpPr>
        <p:spPr bwMode="auto">
          <a:xfrm>
            <a:off x="6717890" y="5418932"/>
            <a:ext cx="1266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dirty="0"/>
              <a:t>Wall Mark </a:t>
            </a:r>
          </a:p>
        </p:txBody>
      </p:sp>
      <p:pic>
        <p:nvPicPr>
          <p:cNvPr id="1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8945" y="4713288"/>
            <a:ext cx="1052513"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5936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RFID en Procesos de </a:t>
            </a:r>
            <a:r>
              <a:rPr lang="es-ES" sz="3600" dirty="0" err="1" smtClean="0"/>
              <a:t>Produccion</a:t>
            </a:r>
            <a:endParaRPr lang="es-ES" sz="3600" dirty="0"/>
          </a:p>
        </p:txBody>
      </p:sp>
      <p:pic>
        <p:nvPicPr>
          <p:cNvPr id="10" name="Picture 2" descr="http://www.optelvision.com/sites/default/files/styles/produit-haut/public/Serialization.RFID-Ta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05" y="928688"/>
            <a:ext cx="4060825"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6 Rectángulo"/>
          <p:cNvSpPr>
            <a:spLocks noChangeArrowheads="1"/>
          </p:cNvSpPr>
          <p:nvPr/>
        </p:nvSpPr>
        <p:spPr bwMode="auto">
          <a:xfrm>
            <a:off x="1104743" y="3286125"/>
            <a:ext cx="457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400">
                <a:hlinkClick r:id="rId3"/>
              </a:rPr>
              <a:t>http://www.optelvision.com/es/track-and-trace-serialization/track-trace-con-rfid</a:t>
            </a:r>
            <a:endParaRPr lang="es-ES" altLang="es-MX" sz="1400"/>
          </a:p>
          <a:p>
            <a:pPr eaLnBrk="1" hangingPunct="1"/>
            <a:endParaRPr lang="es-ES" altLang="es-MX" sz="1400"/>
          </a:p>
        </p:txBody>
      </p:sp>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8180" y="928688"/>
            <a:ext cx="2857500"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rrowheads="1"/>
          </p:cNvSpPr>
          <p:nvPr/>
        </p:nvSpPr>
        <p:spPr bwMode="auto">
          <a:xfrm>
            <a:off x="5846605" y="3449638"/>
            <a:ext cx="2578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400">
                <a:latin typeface="Verdana" panose="020B0604030504040204" pitchFamily="34" charset="0"/>
                <a:hlinkClick r:id="rId5"/>
              </a:rPr>
              <a:t>http://www.starkrfid.com/</a:t>
            </a:r>
            <a:endParaRPr lang="es-ES" altLang="es-MX" sz="1400">
              <a:latin typeface="Verdana" panose="020B0604030504040204" pitchFamily="34" charset="0"/>
            </a:endParaRPr>
          </a:p>
          <a:p>
            <a:pPr eaLnBrk="1" hangingPunct="1"/>
            <a:endParaRPr lang="es-ES" altLang="es-MX" sz="1400">
              <a:latin typeface="Verdana" panose="020B0604030504040204" pitchFamily="34" charset="0"/>
            </a:endParaRPr>
          </a:p>
        </p:txBody>
      </p:sp>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243" y="4013200"/>
            <a:ext cx="17859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6 Rectángulo"/>
          <p:cNvSpPr>
            <a:spLocks noChangeArrowheads="1"/>
          </p:cNvSpPr>
          <p:nvPr/>
        </p:nvSpPr>
        <p:spPr bwMode="auto">
          <a:xfrm>
            <a:off x="3462180" y="4227513"/>
            <a:ext cx="45720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latin typeface="Verdana" panose="020B0604030504040204" pitchFamily="34" charset="0"/>
              </a:rPr>
              <a:t>“BOTON”…RFID  "pasivo" encapsulado para uso en uniformes y sector textil. Especial resistencia para lavanderías.</a:t>
            </a:r>
          </a:p>
          <a:p>
            <a:pPr eaLnBrk="1" hangingPunct="1"/>
            <a:r>
              <a:rPr lang="es-ES" altLang="es-MX" sz="1400">
                <a:latin typeface="Verdana" panose="020B0604030504040204" pitchFamily="34" charset="0"/>
                <a:hlinkClick r:id="rId7"/>
              </a:rPr>
              <a:t>http://es.wikipedia.org/wiki/RFID</a:t>
            </a:r>
            <a:endParaRPr lang="es-ES" altLang="es-MX" sz="1400">
              <a:latin typeface="Verdana" panose="020B0604030504040204" pitchFamily="34" charset="0"/>
            </a:endParaRPr>
          </a:p>
          <a:p>
            <a:pPr eaLnBrk="1" hangingPunct="1"/>
            <a:r>
              <a:rPr lang="es-ES" altLang="es-MX">
                <a:latin typeface="Verdana" panose="020B0604030504040204" pitchFamily="34" charset="0"/>
              </a:rPr>
              <a:t> </a:t>
            </a:r>
          </a:p>
        </p:txBody>
      </p:sp>
      <p:sp>
        <p:nvSpPr>
          <p:cNvPr id="16" name="12 CuadroTexto"/>
          <p:cNvSpPr txBox="1">
            <a:spLocks noChangeArrowheads="1"/>
          </p:cNvSpPr>
          <p:nvPr/>
        </p:nvSpPr>
        <p:spPr bwMode="auto">
          <a:xfrm>
            <a:off x="574675" y="5715563"/>
            <a:ext cx="8315325"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a:solidFill>
                  <a:schemeClr val="bg1"/>
                </a:solidFill>
              </a:rPr>
              <a:t>CAMBIO SUSTANCIAL EN LOS PROCESOS DE FABRICACION INDUSTRIAL</a:t>
            </a:r>
          </a:p>
        </p:txBody>
      </p:sp>
    </p:spTree>
    <p:extLst>
      <p:ext uri="{BB962C8B-B14F-4D97-AF65-F5344CB8AC3E}">
        <p14:creationId xmlns:p14="http://schemas.microsoft.com/office/powerpoint/2010/main" val="40037218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RFID..Implantes</a:t>
            </a:r>
            <a:r>
              <a:rPr lang="es-ES" sz="3600" dirty="0" smtClean="0"/>
              <a:t> Humanos</a:t>
            </a:r>
            <a:endParaRPr lang="es-ES" sz="36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8" y="1357313"/>
            <a:ext cx="29400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7313"/>
            <a:ext cx="29289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8 Rectángulo"/>
          <p:cNvSpPr>
            <a:spLocks noChangeArrowheads="1"/>
          </p:cNvSpPr>
          <p:nvPr/>
        </p:nvSpPr>
        <p:spPr bwMode="auto">
          <a:xfrm>
            <a:off x="6572250" y="6000750"/>
            <a:ext cx="25717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1100">
                <a:latin typeface="Verdana" panose="020B0604030504040204" pitchFamily="34" charset="0"/>
              </a:rPr>
              <a:t>http://es.wikipedia.org/wiki/RFID</a:t>
            </a:r>
          </a:p>
        </p:txBody>
      </p:sp>
      <p:sp>
        <p:nvSpPr>
          <p:cNvPr id="13" name="9 Rectángulo"/>
          <p:cNvSpPr>
            <a:spLocks noChangeArrowheads="1"/>
          </p:cNvSpPr>
          <p:nvPr/>
        </p:nvSpPr>
        <p:spPr bwMode="auto">
          <a:xfrm>
            <a:off x="840658" y="3786188"/>
            <a:ext cx="787471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sz="2000" dirty="0">
                <a:latin typeface="Verdana" panose="020B0604030504040204" pitchFamily="34" charset="0"/>
              </a:rPr>
              <a:t>Los chips RFID </a:t>
            </a:r>
            <a:r>
              <a:rPr lang="es-ES" altLang="es-MX" sz="2000" dirty="0" err="1">
                <a:latin typeface="Verdana" panose="020B0604030504040204" pitchFamily="34" charset="0"/>
              </a:rPr>
              <a:t>implantables</a:t>
            </a:r>
            <a:r>
              <a:rPr lang="es-ES" altLang="es-MX" sz="2000" dirty="0">
                <a:latin typeface="Verdana" panose="020B0604030504040204" pitchFamily="34" charset="0"/>
              </a:rPr>
              <a:t>, diseñados originalmente para el etiquetado de animales se están utilizando y se está contemplando </a:t>
            </a:r>
            <a:r>
              <a:rPr lang="es-ES" altLang="es-MX" sz="2000" b="1" dirty="0">
                <a:latin typeface="Verdana" panose="020B0604030504040204" pitchFamily="34" charset="0"/>
              </a:rPr>
              <a:t>también para los seres humanos</a:t>
            </a:r>
            <a:r>
              <a:rPr lang="es-ES" altLang="es-MX" sz="2000" dirty="0">
                <a:latin typeface="Verdana" panose="020B0604030504040204" pitchFamily="34" charset="0"/>
              </a:rPr>
              <a:t>, como solución a la usurpación de la identidad, al acceso seguro a un edificio, al acceso a un ordenador, al almacenamiento de expedientes médicos, a iniciativas de anti-secuestro y a una variedad de aplicaciones</a:t>
            </a:r>
          </a:p>
        </p:txBody>
      </p:sp>
      <p:pic>
        <p:nvPicPr>
          <p:cNvPr id="14" name="Picture 2" descr="http://upload.wikimedia.org/wikipedia/commons/thumb/a/af/Stoprfid-logo.svg/220px-Stoprfid-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0" y="857250"/>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0267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RFID…. Estándares ISO (I)</a:t>
            </a:r>
            <a:endParaRPr lang="es-ES" sz="3600" dirty="0"/>
          </a:p>
        </p:txBody>
      </p:sp>
      <p:sp>
        <p:nvSpPr>
          <p:cNvPr id="10" name="6 CuadroTexto"/>
          <p:cNvSpPr txBox="1">
            <a:spLocks noChangeArrowheads="1"/>
          </p:cNvSpPr>
          <p:nvPr/>
        </p:nvSpPr>
        <p:spPr bwMode="auto">
          <a:xfrm>
            <a:off x="1040222" y="901571"/>
            <a:ext cx="7760878"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600"/>
              </a:spcBef>
              <a:buFont typeface="Wingdings" panose="05000000000000000000" pitchFamily="2" charset="2"/>
              <a:buChar char="q"/>
            </a:pPr>
            <a:r>
              <a:rPr lang="es-ES" altLang="es-MX" sz="2000" b="1" dirty="0">
                <a:latin typeface="Verdana" panose="020B0604030504040204" pitchFamily="34" charset="0"/>
              </a:rPr>
              <a:t>ISO/IEC 11784-11785, ISO 10536, ISO 18000</a:t>
            </a:r>
            <a:r>
              <a:rPr lang="es-ES" altLang="es-MX" sz="2000" dirty="0">
                <a:latin typeface="Verdana" panose="020B0604030504040204" pitchFamily="34" charset="0"/>
              </a:rPr>
              <a:t>: sobre privacidad y </a:t>
            </a:r>
            <a:r>
              <a:rPr lang="es-ES" altLang="es-MX" sz="2000" b="1" dirty="0">
                <a:latin typeface="Verdana" panose="020B0604030504040204" pitchFamily="34" charset="0"/>
              </a:rPr>
              <a:t>seguridad</a:t>
            </a:r>
            <a:r>
              <a:rPr lang="es-ES" altLang="es-MX" sz="2000" dirty="0">
                <a:latin typeface="Verdana" panose="020B0604030504040204" pitchFamily="34" charset="0"/>
              </a:rPr>
              <a:t> de los datos. </a:t>
            </a:r>
          </a:p>
          <a:p>
            <a:pPr algn="just" eaLnBrk="1" hangingPunct="1">
              <a:spcBef>
                <a:spcPts val="600"/>
              </a:spcBef>
              <a:buFont typeface="Wingdings" panose="05000000000000000000" pitchFamily="2" charset="2"/>
              <a:buChar char="q"/>
            </a:pPr>
            <a:r>
              <a:rPr lang="es-ES" altLang="es-MX" sz="2000" b="1" dirty="0">
                <a:latin typeface="Verdana" panose="020B0604030504040204" pitchFamily="34" charset="0"/>
              </a:rPr>
              <a:t>ISO 14223/1</a:t>
            </a:r>
            <a:r>
              <a:rPr lang="es-ES" altLang="es-MX" sz="2000" dirty="0">
                <a:latin typeface="Verdana" panose="020B0604030504040204" pitchFamily="34" charset="0"/>
              </a:rPr>
              <a:t>: identificación por radiofrecuencia de animales, </a:t>
            </a:r>
            <a:r>
              <a:rPr lang="pt-BR" altLang="es-MX" sz="2000" b="1" dirty="0" err="1">
                <a:latin typeface="Verdana" panose="020B0604030504040204" pitchFamily="34" charset="0"/>
              </a:rPr>
              <a:t>transpondedores</a:t>
            </a:r>
            <a:r>
              <a:rPr lang="pt-BR" altLang="es-MX" sz="2000" b="1" dirty="0">
                <a:latin typeface="Verdana" panose="020B0604030504040204" pitchFamily="34" charset="0"/>
              </a:rPr>
              <a:t> </a:t>
            </a:r>
            <a:r>
              <a:rPr lang="pt-BR" altLang="es-MX" sz="2000" b="1" dirty="0" err="1">
                <a:latin typeface="Verdana" panose="020B0604030504040204" pitchFamily="34" charset="0"/>
              </a:rPr>
              <a:t>avanzados</a:t>
            </a:r>
            <a:r>
              <a:rPr lang="pt-BR" altLang="es-MX" sz="2000" b="1" dirty="0">
                <a:latin typeface="Verdana" panose="020B0604030504040204" pitchFamily="34" charset="0"/>
              </a:rPr>
              <a:t> </a:t>
            </a:r>
            <a:r>
              <a:rPr lang="pt-BR" altLang="es-MX" sz="2000" dirty="0">
                <a:latin typeface="Verdana" panose="020B0604030504040204" pitchFamily="34" charset="0"/>
              </a:rPr>
              <a:t>e </a:t>
            </a:r>
            <a:r>
              <a:rPr lang="pt-BR" altLang="es-MX" sz="2000" dirty="0" err="1">
                <a:latin typeface="Verdana" panose="020B0604030504040204" pitchFamily="34" charset="0"/>
              </a:rPr>
              <a:t>interfaz</a:t>
            </a:r>
            <a:r>
              <a:rPr lang="pt-BR" altLang="es-MX" sz="2000" dirty="0">
                <a:latin typeface="Verdana" panose="020B0604030504040204" pitchFamily="34" charset="0"/>
              </a:rPr>
              <a:t> radio. </a:t>
            </a:r>
          </a:p>
          <a:p>
            <a:pPr algn="just" eaLnBrk="1" hangingPunct="1">
              <a:spcBef>
                <a:spcPts val="600"/>
              </a:spcBef>
              <a:buFont typeface="Wingdings" panose="05000000000000000000" pitchFamily="2" charset="2"/>
              <a:buChar char="q"/>
            </a:pPr>
            <a:r>
              <a:rPr lang="es-ES" altLang="es-MX" sz="2000" b="1" dirty="0">
                <a:latin typeface="Verdana" panose="020B0604030504040204" pitchFamily="34" charset="0"/>
              </a:rPr>
              <a:t>ISO 14443</a:t>
            </a:r>
            <a:r>
              <a:rPr lang="es-ES" altLang="es-MX" sz="2000" dirty="0">
                <a:latin typeface="Verdana" panose="020B0604030504040204" pitchFamily="34" charset="0"/>
              </a:rPr>
              <a:t>: orientadas a los sistemas de pago electrónico y documentación personal. Es muy popular el estándar HF, que es el que se está utilizando como base para el desarrollo de </a:t>
            </a:r>
            <a:r>
              <a:rPr lang="es-ES" altLang="es-MX" sz="2000" b="1" dirty="0">
                <a:latin typeface="Verdana" panose="020B0604030504040204" pitchFamily="34" charset="0"/>
              </a:rPr>
              <a:t>pasaportes</a:t>
            </a:r>
            <a:r>
              <a:rPr lang="es-ES" altLang="es-MX" sz="2000" dirty="0">
                <a:latin typeface="Verdana" panose="020B0604030504040204" pitchFamily="34" charset="0"/>
              </a:rPr>
              <a:t> que incorporan RFID. </a:t>
            </a:r>
          </a:p>
          <a:p>
            <a:pPr algn="just" eaLnBrk="1" hangingPunct="1">
              <a:spcBef>
                <a:spcPts val="600"/>
              </a:spcBef>
              <a:buFont typeface="Wingdings" panose="05000000000000000000" pitchFamily="2" charset="2"/>
              <a:buChar char="q"/>
            </a:pPr>
            <a:r>
              <a:rPr lang="es-ES" altLang="es-MX" sz="2000" b="1" dirty="0">
                <a:latin typeface="Verdana" panose="020B0604030504040204" pitchFamily="34" charset="0"/>
              </a:rPr>
              <a:t>ISO 15693</a:t>
            </a:r>
            <a:r>
              <a:rPr lang="es-ES" altLang="es-MX" sz="2000" dirty="0">
                <a:latin typeface="Verdana" panose="020B0604030504040204" pitchFamily="34" charset="0"/>
              </a:rPr>
              <a:t>: estándar HF, también muy extendido, se utiliza en </a:t>
            </a:r>
            <a:r>
              <a:rPr lang="es-ES" altLang="es-MX" sz="2000" b="1" dirty="0">
                <a:latin typeface="Verdana" panose="020B0604030504040204" pitchFamily="34" charset="0"/>
              </a:rPr>
              <a:t>tarjetas sin contacto de crédito y débito</a:t>
            </a:r>
            <a:r>
              <a:rPr lang="es-ES" altLang="es-MX" sz="2000" dirty="0">
                <a:latin typeface="Verdana" panose="020B0604030504040204" pitchFamily="34" charset="0"/>
              </a:rPr>
              <a:t>. </a:t>
            </a:r>
          </a:p>
          <a:p>
            <a:pPr algn="just" eaLnBrk="1" hangingPunct="1">
              <a:spcBef>
                <a:spcPts val="600"/>
              </a:spcBef>
              <a:buFont typeface="Wingdings" panose="05000000000000000000" pitchFamily="2" charset="2"/>
              <a:buChar char="q"/>
            </a:pPr>
            <a:r>
              <a:rPr lang="es-ES" altLang="es-MX" sz="2000" b="1" dirty="0">
                <a:latin typeface="Verdana" panose="020B0604030504040204" pitchFamily="34" charset="0"/>
              </a:rPr>
              <a:t>ISO 18000-7:</a:t>
            </a:r>
            <a:r>
              <a:rPr lang="es-ES" altLang="es-MX" sz="2000" dirty="0">
                <a:latin typeface="Verdana" panose="020B0604030504040204" pitchFamily="34" charset="0"/>
              </a:rPr>
              <a:t> estándar industrial para UHF (para todos los productos basados en RFID activa) es promovido por el Departamento de Defensa de EEUU, la OTAN y otros usuarios comerciales de RFID activa. </a:t>
            </a:r>
          </a:p>
        </p:txBody>
      </p:sp>
    </p:spTree>
    <p:extLst>
      <p:ext uri="{BB962C8B-B14F-4D97-AF65-F5344CB8AC3E}">
        <p14:creationId xmlns:p14="http://schemas.microsoft.com/office/powerpoint/2010/main" val="2065277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79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RFID…. Estándares ISO (II)</a:t>
            </a:r>
            <a:endParaRPr lang="es-ES" sz="3600" dirty="0"/>
          </a:p>
        </p:txBody>
      </p:sp>
      <p:sp>
        <p:nvSpPr>
          <p:cNvPr id="11" name="6 CuadroTexto"/>
          <p:cNvSpPr txBox="1">
            <a:spLocks noChangeArrowheads="1"/>
          </p:cNvSpPr>
          <p:nvPr/>
        </p:nvSpPr>
        <p:spPr bwMode="auto">
          <a:xfrm>
            <a:off x="1076633" y="747037"/>
            <a:ext cx="7813368"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 18185</a:t>
            </a:r>
            <a:r>
              <a:rPr lang="es-ES" altLang="es-MX" sz="2000" dirty="0">
                <a:latin typeface="Verdana" panose="020B0604030504040204" pitchFamily="34" charset="0"/>
                <a:ea typeface="Verdana" panose="020B0604030504040204" pitchFamily="34" charset="0"/>
                <a:cs typeface="Verdana" panose="020B0604030504040204" pitchFamily="34" charset="0"/>
              </a:rPr>
              <a:t>: estándar industrial para el </a:t>
            </a:r>
            <a:r>
              <a:rPr lang="es-ES" altLang="es-MX" sz="20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seguimiento de contenedores</a:t>
            </a:r>
            <a:r>
              <a:rPr lang="es-ES" altLang="es-MX" sz="2000" dirty="0">
                <a:latin typeface="Verdana" panose="020B0604030504040204" pitchFamily="34" charset="0"/>
                <a:ea typeface="Verdana" panose="020B0604030504040204" pitchFamily="34" charset="0"/>
                <a:cs typeface="Verdana" panose="020B0604030504040204" pitchFamily="34" charset="0"/>
              </a:rPr>
              <a:t>, a frecuencias de 433 MHz y 2,4 GHz.</a:t>
            </a:r>
          </a:p>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ISO/IEC 15962</a:t>
            </a:r>
            <a:r>
              <a:rPr lang="es-ES" altLang="es-MX" sz="2000" dirty="0">
                <a:latin typeface="Verdana" panose="020B0604030504040204" pitchFamily="34" charset="0"/>
                <a:ea typeface="Verdana" panose="020B0604030504040204" pitchFamily="34" charset="0"/>
                <a:cs typeface="Verdana" panose="020B0604030504040204" pitchFamily="34" charset="0"/>
              </a:rPr>
              <a:t>: sobre el protocolo de codificación de datos y funcionalidades de la memoria de la etiqueta RFID. </a:t>
            </a:r>
          </a:p>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ISO/IEC 15963</a:t>
            </a:r>
            <a:r>
              <a:rPr lang="es-ES" altLang="es-MX" sz="2000" dirty="0">
                <a:latin typeface="Verdana" panose="020B0604030504040204" pitchFamily="34" charset="0"/>
                <a:ea typeface="Verdana" panose="020B0604030504040204" pitchFamily="34" charset="0"/>
                <a:cs typeface="Verdana" panose="020B0604030504040204" pitchFamily="34" charset="0"/>
              </a:rPr>
              <a:t>: sobre el sistema de trazado y monitorización que afecta a la etiqueta RFID. </a:t>
            </a:r>
          </a:p>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 19762-3</a:t>
            </a:r>
            <a:r>
              <a:rPr lang="es-ES" altLang="es-MX" sz="2000" dirty="0">
                <a:latin typeface="Verdana" panose="020B0604030504040204" pitchFamily="34" charset="0"/>
                <a:ea typeface="Verdana" panose="020B0604030504040204" pitchFamily="34" charset="0"/>
                <a:cs typeface="Verdana" panose="020B0604030504040204" pitchFamily="34" charset="0"/>
              </a:rPr>
              <a:t>: establece los términos y definiciones únicas de identificación por radiofrecuencia (RFID) en el campo de la identificación automática y captura de datos técnicos. </a:t>
            </a:r>
          </a:p>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 23389: </a:t>
            </a:r>
            <a:r>
              <a:rPr lang="es-ES" altLang="es-MX" sz="20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estándar para los contenedores </a:t>
            </a:r>
            <a:r>
              <a:rPr lang="es-ES" altLang="es-MX" sz="2000" dirty="0">
                <a:latin typeface="Verdana" panose="020B0604030504040204" pitchFamily="34" charset="0"/>
                <a:ea typeface="Verdana" panose="020B0604030504040204" pitchFamily="34" charset="0"/>
                <a:cs typeface="Verdana" panose="020B0604030504040204" pitchFamily="34" charset="0"/>
              </a:rPr>
              <a:t>(normas de lectura/escritura). </a:t>
            </a:r>
          </a:p>
          <a:p>
            <a:pPr algn="just" eaLnBrk="1" hangingPunct="1">
              <a:spcBef>
                <a:spcPts val="1200"/>
              </a:spcBef>
              <a:buFont typeface="Wingdings" panose="05000000000000000000" pitchFamily="2" charset="2"/>
              <a:buChar char="q"/>
            </a:pPr>
            <a:r>
              <a:rPr lang="es-ES" altLang="es-MX" sz="2000" b="1" dirty="0">
                <a:latin typeface="Verdana" panose="020B0604030504040204" pitchFamily="34" charset="0"/>
                <a:ea typeface="Verdana" panose="020B0604030504040204" pitchFamily="34" charset="0"/>
                <a:cs typeface="Verdana" panose="020B0604030504040204" pitchFamily="34" charset="0"/>
              </a:rPr>
              <a:t>ISO 24710: </a:t>
            </a:r>
            <a:r>
              <a:rPr lang="es-ES" altLang="es-MX" sz="2000" dirty="0">
                <a:latin typeface="Verdana" panose="020B0604030504040204" pitchFamily="34" charset="0"/>
                <a:ea typeface="Verdana" panose="020B0604030504040204" pitchFamily="34" charset="0"/>
                <a:cs typeface="Verdana" panose="020B0604030504040204" pitchFamily="34" charset="0"/>
              </a:rPr>
              <a:t>técnicas AIDC para gestión de objetos con interfaz ISO</a:t>
            </a:r>
          </a:p>
        </p:txBody>
      </p:sp>
    </p:spTree>
    <p:extLst>
      <p:ext uri="{BB962C8B-B14F-4D97-AF65-F5344CB8AC3E}">
        <p14:creationId xmlns:p14="http://schemas.microsoft.com/office/powerpoint/2010/main" val="1411712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92300" y="127000"/>
            <a:ext cx="6997700" cy="444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803400" y="215900"/>
            <a:ext cx="6997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2800" dirty="0" smtClean="0">
                <a:latin typeface="Verdana" panose="020B0604030504040204" pitchFamily="34" charset="0"/>
                <a:ea typeface="Verdana" panose="020B0604030504040204" pitchFamily="34" charset="0"/>
                <a:cs typeface="Verdana" panose="020B0604030504040204" pitchFamily="34" charset="0"/>
              </a:rPr>
              <a:t>Predicción de Dispositivos Conectados</a:t>
            </a: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3"/>
          <a:stretch>
            <a:fillRect/>
          </a:stretch>
        </p:blipFill>
        <p:spPr>
          <a:xfrm>
            <a:off x="2186172" y="1020724"/>
            <a:ext cx="5822201" cy="4734439"/>
          </a:xfrm>
          <a:prstGeom prst="rect">
            <a:avLst/>
          </a:prstGeom>
        </p:spPr>
      </p:pic>
      <p:sp>
        <p:nvSpPr>
          <p:cNvPr id="3" name="Rectángulo 2"/>
          <p:cNvSpPr/>
          <p:nvPr/>
        </p:nvSpPr>
        <p:spPr>
          <a:xfrm>
            <a:off x="3205526" y="5946740"/>
            <a:ext cx="5688781" cy="338554"/>
          </a:xfrm>
          <a:prstGeom prst="rect">
            <a:avLst/>
          </a:prstGeom>
        </p:spPr>
        <p:txBody>
          <a:bodyPr wrap="square">
            <a:spAutoFit/>
          </a:bodyPr>
          <a:lstStyle/>
          <a:p>
            <a:pPr algn="just"/>
            <a:r>
              <a:rPr lang="es-ES" sz="800" b="1"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Internet of </a:t>
            </a:r>
            <a:r>
              <a:rPr lang="es-ES" sz="800" b="1"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Things</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making</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most</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of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Second</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Digital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Revolution</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report</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by</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es-ES" sz="8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UK </a:t>
            </a:r>
            <a:r>
              <a:rPr lang="es-ES" sz="800" b="1"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Government</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b="1"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Chief</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b="1"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Scientific</a:t>
            </a:r>
            <a:r>
              <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s-ES" sz="800" b="1"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Adviser.2014</a:t>
            </a:r>
            <a:endParaRPr lang="es-ES" sz="8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043728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138516" y="165100"/>
            <a:ext cx="6751484"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9" name="Rectángulo 8"/>
          <p:cNvSpPr/>
          <p:nvPr/>
        </p:nvSpPr>
        <p:spPr>
          <a:xfrm>
            <a:off x="2005781" y="266700"/>
            <a:ext cx="6795319"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pt-BR" sz="3200" dirty="0"/>
              <a:t>ISO 18000-6C RFID o </a:t>
            </a:r>
            <a:r>
              <a:rPr lang="pt-BR" sz="3200" dirty="0" err="1"/>
              <a:t>EPCglobal</a:t>
            </a:r>
            <a:r>
              <a:rPr lang="pt-BR" sz="3200" dirty="0"/>
              <a:t> </a:t>
            </a:r>
            <a:r>
              <a:rPr lang="es-ES" sz="3200" dirty="0"/>
              <a:t>Gen2</a:t>
            </a:r>
          </a:p>
        </p:txBody>
      </p:sp>
      <p:sp>
        <p:nvSpPr>
          <p:cNvPr id="10" name="9 CuadroTexto"/>
          <p:cNvSpPr txBox="1"/>
          <p:nvPr/>
        </p:nvSpPr>
        <p:spPr>
          <a:xfrm>
            <a:off x="825910" y="959868"/>
            <a:ext cx="8103778" cy="5632311"/>
          </a:xfrm>
          <a:prstGeom prst="rect">
            <a:avLst/>
          </a:prstGeom>
          <a:noFill/>
        </p:spPr>
        <p:txBody>
          <a:bodyPr wrap="square">
            <a:spAutoFit/>
          </a:bodyPr>
          <a:lstStyle/>
          <a:p>
            <a:pPr marL="355600" indent="-355600" algn="just">
              <a:spcBef>
                <a:spcPts val="600"/>
              </a:spcBef>
              <a:buFont typeface="Wingdings" pitchFamily="2" charset="2"/>
              <a:buChar char="q"/>
              <a:defRPr/>
            </a:pPr>
            <a:r>
              <a:rPr lang="pt-BR" sz="2000" b="1" dirty="0">
                <a:latin typeface="Verdana" pitchFamily="34" charset="0"/>
              </a:rPr>
              <a:t> Protocolo ISO 18000-6C RFID o </a:t>
            </a:r>
            <a:r>
              <a:rPr lang="pt-BR" sz="2000" b="1" dirty="0" err="1">
                <a:latin typeface="Verdana" pitchFamily="34" charset="0"/>
              </a:rPr>
              <a:t>EPCglobal</a:t>
            </a:r>
            <a:r>
              <a:rPr lang="pt-BR" sz="2000" b="1" dirty="0">
                <a:latin typeface="Verdana" pitchFamily="34" charset="0"/>
              </a:rPr>
              <a:t> </a:t>
            </a:r>
            <a:r>
              <a:rPr lang="es-ES" sz="2000" b="1" dirty="0">
                <a:latin typeface="Verdana" pitchFamily="34" charset="0"/>
              </a:rPr>
              <a:t>Gen2 </a:t>
            </a:r>
            <a:r>
              <a:rPr lang="es-ES" sz="2000" dirty="0">
                <a:latin typeface="Verdana" pitchFamily="34" charset="0"/>
              </a:rPr>
              <a:t>(ISO 18000-6C) fue diseñado en base a los requisitos de rendimiento y otros aportes de la comunidad de usuarios finales, incluidos los </a:t>
            </a:r>
            <a:r>
              <a:rPr lang="es-ES" sz="2000" b="1" dirty="0">
                <a:solidFill>
                  <a:schemeClr val="accent2">
                    <a:lumMod val="75000"/>
                  </a:schemeClr>
                </a:solidFill>
                <a:latin typeface="Verdana" pitchFamily="34" charset="0"/>
              </a:rPr>
              <a:t>minoristas y los fabricantes de bienes de consumo. </a:t>
            </a:r>
          </a:p>
          <a:p>
            <a:pPr marL="355600" indent="-355600" algn="just">
              <a:spcBef>
                <a:spcPts val="600"/>
              </a:spcBef>
              <a:buFont typeface="Wingdings" pitchFamily="2" charset="2"/>
              <a:buChar char="q"/>
              <a:defRPr/>
            </a:pPr>
            <a:r>
              <a:rPr lang="es-ES" sz="2000" dirty="0">
                <a:latin typeface="Verdana" pitchFamily="34" charset="0"/>
              </a:rPr>
              <a:t>En ISO 18000-6C se especifican los parámetros que deben tener los dispositivos que envían y reciben datos desde etiquetas </a:t>
            </a:r>
            <a:r>
              <a:rPr lang="es-ES" sz="2000" b="1" dirty="0">
                <a:latin typeface="Verdana" pitchFamily="34" charset="0"/>
              </a:rPr>
              <a:t>UHF (Ultra </a:t>
            </a:r>
            <a:r>
              <a:rPr lang="es-ES" sz="2000" b="1" dirty="0" err="1">
                <a:latin typeface="Verdana" pitchFamily="34" charset="0"/>
              </a:rPr>
              <a:t>High</a:t>
            </a:r>
            <a:r>
              <a:rPr lang="es-ES" sz="2000" b="1" dirty="0">
                <a:latin typeface="Verdana" pitchFamily="34" charset="0"/>
              </a:rPr>
              <a:t> </a:t>
            </a:r>
            <a:r>
              <a:rPr lang="es-ES" sz="2000" b="1" dirty="0" err="1">
                <a:latin typeface="Verdana" pitchFamily="34" charset="0"/>
              </a:rPr>
              <a:t>Frequency</a:t>
            </a:r>
            <a:r>
              <a:rPr lang="es-ES" sz="2000" dirty="0">
                <a:latin typeface="Verdana" pitchFamily="34" charset="0"/>
              </a:rPr>
              <a:t>).</a:t>
            </a:r>
          </a:p>
          <a:p>
            <a:pPr marL="355600" indent="-355600" algn="just">
              <a:spcBef>
                <a:spcPts val="600"/>
              </a:spcBef>
              <a:buFont typeface="Wingdings" pitchFamily="2" charset="2"/>
              <a:buChar char="q"/>
              <a:defRPr/>
            </a:pPr>
            <a:r>
              <a:rPr lang="es-ES" sz="2000" dirty="0">
                <a:latin typeface="Verdana" pitchFamily="34" charset="0"/>
              </a:rPr>
              <a:t>También se determina cómo deben utilizarse los canales y las frecuencias así como el ancho de banda y otros aspectos técnicos. </a:t>
            </a:r>
          </a:p>
          <a:p>
            <a:pPr marL="355600" indent="-355600" algn="just">
              <a:spcBef>
                <a:spcPts val="600"/>
              </a:spcBef>
              <a:buFont typeface="Wingdings" pitchFamily="2" charset="2"/>
              <a:buChar char="q"/>
              <a:defRPr/>
            </a:pPr>
            <a:r>
              <a:rPr lang="es-ES" sz="2000" dirty="0">
                <a:latin typeface="Verdana" pitchFamily="34" charset="0"/>
              </a:rPr>
              <a:t>El principal objetivo de este protocolo es permitir que todos los participantes en una misma cadena de suministro </a:t>
            </a:r>
            <a:r>
              <a:rPr lang="es-ES" sz="2000" b="1" dirty="0">
                <a:latin typeface="Verdana" pitchFamily="34" charset="0"/>
              </a:rPr>
              <a:t>codifiquen sus etiquetas de la misma forma</a:t>
            </a:r>
            <a:r>
              <a:rPr lang="es-ES" sz="2000" dirty="0">
                <a:latin typeface="Verdana" pitchFamily="34" charset="0"/>
              </a:rPr>
              <a:t>, garantizando la interoperabilidad para poder compartir la misma infraestructura tecnológica</a:t>
            </a:r>
          </a:p>
          <a:p>
            <a:pPr algn="just">
              <a:spcBef>
                <a:spcPts val="600"/>
              </a:spcBef>
              <a:buFont typeface="Wingdings" pitchFamily="2" charset="2"/>
              <a:buChar char="q"/>
              <a:defRPr/>
            </a:pPr>
            <a:endParaRPr lang="es-ES" sz="2000" dirty="0">
              <a:latin typeface="Verdana" pitchFamily="34" charset="0"/>
            </a:endParaRPr>
          </a:p>
        </p:txBody>
      </p:sp>
    </p:spTree>
    <p:extLst>
      <p:ext uri="{BB962C8B-B14F-4D97-AF65-F5344CB8AC3E}">
        <p14:creationId xmlns:p14="http://schemas.microsoft.com/office/powerpoint/2010/main" val="20366692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latin typeface="Verdana" panose="020B0604030504040204" pitchFamily="34" charset="0"/>
                <a:ea typeface="Verdana" panose="020B0604030504040204" pitchFamily="34" charset="0"/>
                <a:cs typeface="Verdana" panose="020B0604030504040204" pitchFamily="34" charset="0"/>
              </a:rPr>
              <a:t>Direccionamiento…IPv6</a:t>
            </a:r>
            <a:endParaRPr lang="es-ES" sz="3600" dirty="0">
              <a:latin typeface="Verdana" panose="020B0604030504040204" pitchFamily="34" charset="0"/>
              <a:ea typeface="Verdana" panose="020B0604030504040204" pitchFamily="34" charset="0"/>
              <a:cs typeface="Verdana" panose="020B0604030504040204" pitchFamily="34" charset="0"/>
            </a:endParaRPr>
          </a:p>
        </p:txBody>
      </p:sp>
      <p:sp>
        <p:nvSpPr>
          <p:cNvPr id="10" name="7 CuadroTexto"/>
          <p:cNvSpPr txBox="1"/>
          <p:nvPr/>
        </p:nvSpPr>
        <p:spPr>
          <a:xfrm>
            <a:off x="764649" y="3375322"/>
            <a:ext cx="7820551" cy="3170099"/>
          </a:xfrm>
          <a:prstGeom prst="rect">
            <a:avLst/>
          </a:prstGeom>
          <a:noFill/>
        </p:spPr>
        <p:txBody>
          <a:bodyPr wrap="square">
            <a:spAutoFit/>
          </a:bodyPr>
          <a:lstStyle/>
          <a:p>
            <a:pPr marL="265113" indent="-265113" algn="just">
              <a:spcBef>
                <a:spcPts val="1200"/>
              </a:spcBef>
              <a:buFont typeface="Wingdings" pitchFamily="2" charset="2"/>
              <a:buChar char="q"/>
              <a:defRPr/>
            </a:pPr>
            <a:r>
              <a:rPr lang="es-ES" sz="2000" dirty="0">
                <a:latin typeface="Verdana" pitchFamily="34" charset="0"/>
              </a:rPr>
              <a:t>El protocolo </a:t>
            </a:r>
            <a:r>
              <a:rPr lang="es-ES" sz="2000" b="1" dirty="0">
                <a:latin typeface="Verdana" pitchFamily="34" charset="0"/>
              </a:rPr>
              <a:t>IPv6</a:t>
            </a:r>
            <a:r>
              <a:rPr lang="es-ES" sz="2000" dirty="0">
                <a:latin typeface="Verdana" pitchFamily="34" charset="0"/>
              </a:rPr>
              <a:t> será un factor clave en el desarrollo del Internet de las Cosas. Se podría asignar una dirección IPv6 a cada átomo en la superficie de la Tierra, y aún así existirán suficientes direcciones para cada “cosa” de este planeta y para otras 100 Tierras más. </a:t>
            </a:r>
          </a:p>
          <a:p>
            <a:pPr marL="265113" indent="-265113" algn="just">
              <a:spcBef>
                <a:spcPts val="1200"/>
              </a:spcBef>
              <a:buFont typeface="Wingdings" pitchFamily="2" charset="2"/>
              <a:buChar char="q"/>
              <a:defRPr/>
            </a:pPr>
            <a:r>
              <a:rPr lang="es-ES" sz="2000" b="1" dirty="0" smtClean="0">
                <a:latin typeface="Verdana" pitchFamily="34" charset="0"/>
              </a:rPr>
              <a:t>2020 </a:t>
            </a:r>
            <a:r>
              <a:rPr lang="es-ES" sz="2000" b="1" dirty="0">
                <a:latin typeface="Verdana" pitchFamily="34" charset="0"/>
              </a:rPr>
              <a:t>habrá 50 mil millones de dispositivos conectados con direcciones IP únicas, la mayoría de los cuales serán producto</a:t>
            </a:r>
            <a:r>
              <a:rPr lang="es-ES" sz="2000" dirty="0">
                <a:latin typeface="Verdana" pitchFamily="34" charset="0"/>
              </a:rPr>
              <a:t>s.</a:t>
            </a:r>
          </a:p>
          <a:p>
            <a:pPr algn="just">
              <a:spcBef>
                <a:spcPts val="1200"/>
              </a:spcBef>
              <a:defRPr/>
            </a:pPr>
            <a:endParaRPr lang="es-ES" sz="2000" dirty="0">
              <a:latin typeface="Verdana" pitchFamily="34" charset="0"/>
            </a:endParaRPr>
          </a:p>
        </p:txBody>
      </p:sp>
      <p:pic>
        <p:nvPicPr>
          <p:cNvPr id="2" name="Imagen 1"/>
          <p:cNvPicPr>
            <a:picLocks noChangeAspect="1"/>
          </p:cNvPicPr>
          <p:nvPr/>
        </p:nvPicPr>
        <p:blipFill>
          <a:blip r:embed="rId2"/>
          <a:stretch>
            <a:fillRect/>
          </a:stretch>
        </p:blipFill>
        <p:spPr>
          <a:xfrm>
            <a:off x="764649" y="825500"/>
            <a:ext cx="6460690" cy="2403978"/>
          </a:xfrm>
          <a:prstGeom prst="rect">
            <a:avLst/>
          </a:prstGeom>
        </p:spPr>
      </p:pic>
      <p:sp>
        <p:nvSpPr>
          <p:cNvPr id="3" name="CuadroTexto 2"/>
          <p:cNvSpPr txBox="1"/>
          <p:nvPr/>
        </p:nvSpPr>
        <p:spPr>
          <a:xfrm>
            <a:off x="7586336" y="2198427"/>
            <a:ext cx="1428596" cy="461665"/>
          </a:xfrm>
          <a:prstGeom prst="rect">
            <a:avLst/>
          </a:prstGeom>
          <a:solidFill>
            <a:schemeClr val="accent6">
              <a:lumMod val="75000"/>
            </a:schemeClr>
          </a:solidFill>
        </p:spPr>
        <p:txBody>
          <a:bodyPr wrap="none" rtlCol="0">
            <a:spAutoFit/>
          </a:bodyPr>
          <a:lstStyle/>
          <a:p>
            <a:r>
              <a:rPr lang="es-ES" sz="24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128 Bit</a:t>
            </a:r>
            <a:endParaRPr lang="es-E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630990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419100" y="3125224"/>
            <a:ext cx="87360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s-ES" altLang="es-MX" sz="3600" dirty="0">
                <a:latin typeface="Verdana" panose="020B0604030504040204" pitchFamily="34" charset="0"/>
              </a:rPr>
              <a:t>“REDES INALAMBRICAS </a:t>
            </a:r>
          </a:p>
          <a:p>
            <a:pPr algn="ctr" eaLnBrk="1" hangingPunct="1"/>
            <a:r>
              <a:rPr lang="es-ES" altLang="es-MX" sz="3600" dirty="0">
                <a:latin typeface="Verdana" panose="020B0604030504040204" pitchFamily="34" charset="0"/>
              </a:rPr>
              <a:t>LOCALES Y PERSONALES”</a:t>
            </a:r>
          </a:p>
          <a:p>
            <a:pPr algn="ctr" eaLnBrk="1" hangingPunct="1"/>
            <a:r>
              <a:rPr lang="es-ES" altLang="es-MX" sz="3600" dirty="0">
                <a:latin typeface="Verdana" panose="020B0604030504040204" pitchFamily="34" charset="0"/>
              </a:rPr>
              <a:t>(WLAN, WPAN)</a:t>
            </a: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1396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IEEE 802.11  (</a:t>
            </a:r>
            <a:r>
              <a:rPr lang="es-ES" sz="3600" dirty="0" err="1" smtClean="0"/>
              <a:t>WiFi</a:t>
            </a:r>
            <a:r>
              <a:rPr lang="es-ES" sz="3600" dirty="0" smtClean="0"/>
              <a:t>)</a:t>
            </a:r>
            <a:endParaRPr lang="es-ES" sz="3600" dirty="0"/>
          </a:p>
        </p:txBody>
      </p:sp>
      <p:pic>
        <p:nvPicPr>
          <p:cNvPr id="10" name="10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90" y="1533832"/>
            <a:ext cx="8006960" cy="403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lipse 1"/>
          <p:cNvSpPr/>
          <p:nvPr/>
        </p:nvSpPr>
        <p:spPr>
          <a:xfrm>
            <a:off x="4999703" y="4793225"/>
            <a:ext cx="1578078" cy="7788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Flecha abajo 2"/>
          <p:cNvSpPr/>
          <p:nvPr/>
        </p:nvSpPr>
        <p:spPr>
          <a:xfrm flipV="1">
            <a:off x="5656621" y="5633322"/>
            <a:ext cx="324464" cy="42770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534421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IEEE 802.15.1 Bluetooth</a:t>
            </a:r>
          </a:p>
        </p:txBody>
      </p:sp>
      <p:sp>
        <p:nvSpPr>
          <p:cNvPr id="10" name="6 Rectángulo"/>
          <p:cNvSpPr>
            <a:spLocks noChangeArrowheads="1"/>
          </p:cNvSpPr>
          <p:nvPr/>
        </p:nvSpPr>
        <p:spPr bwMode="auto">
          <a:xfrm>
            <a:off x="707923" y="3754438"/>
            <a:ext cx="807889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a:latin typeface="Verdana" panose="020B0604030504040204" pitchFamily="34" charset="0"/>
              </a:rPr>
              <a:t>Bluetooth es un una tecnología que, después de haber sido desarrollada por el </a:t>
            </a:r>
            <a:r>
              <a:rPr lang="es-ES" altLang="es-MX" b="1" i="1">
                <a:latin typeface="Verdana" panose="020B0604030504040204" pitchFamily="34" charset="0"/>
              </a:rPr>
              <a:t>Bluetooth Special Interest Group </a:t>
            </a:r>
            <a:r>
              <a:rPr lang="es-ES" altLang="es-MX">
                <a:latin typeface="Verdana" panose="020B0604030504040204" pitchFamily="34" charset="0"/>
              </a:rPr>
              <a:t>(SIG), ha sido convertida en la norma </a:t>
            </a:r>
            <a:r>
              <a:rPr lang="es-ES" altLang="es-MX" b="1">
                <a:latin typeface="Verdana" panose="020B0604030504040204" pitchFamily="34" charset="0"/>
              </a:rPr>
              <a:t>IEEE 802.15.1 </a:t>
            </a:r>
            <a:r>
              <a:rPr lang="es-ES" altLang="es-MX">
                <a:latin typeface="Verdana" panose="020B0604030504040204" pitchFamily="34" charset="0"/>
              </a:rPr>
              <a:t>que define un estándar global de comunicación inalámbrica de área personal (WPAN) para la transmisión de voz y datos entre diferentes equipos mediante un enlace por radiofrecuencia. La tecnología Bluetooth comprende hardware, software y requerimientos de interoperabilidad</a:t>
            </a:r>
          </a:p>
        </p:txBody>
      </p:sp>
      <p:sp>
        <p:nvSpPr>
          <p:cNvPr id="11" name="7 Rectángulo"/>
          <p:cNvSpPr>
            <a:spLocks noChangeArrowheads="1"/>
          </p:cNvSpPr>
          <p:nvPr/>
        </p:nvSpPr>
        <p:spPr bwMode="auto">
          <a:xfrm>
            <a:off x="4818131" y="1354931"/>
            <a:ext cx="4182993" cy="17541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 altLang="es-MX" dirty="0">
                <a:latin typeface="Verdana" panose="020B0604030504040204" pitchFamily="34" charset="0"/>
              </a:rPr>
              <a:t>El logo de Bluetooth combina la representación de las runas nórdicas </a:t>
            </a:r>
            <a:r>
              <a:rPr lang="es-ES" altLang="es-MX" dirty="0" err="1">
                <a:latin typeface="Verdana" panose="020B0604030504040204" pitchFamily="34" charset="0"/>
              </a:rPr>
              <a:t>Hagalaz</a:t>
            </a:r>
            <a:r>
              <a:rPr lang="es-ES" altLang="es-MX" dirty="0">
                <a:latin typeface="Verdana" panose="020B0604030504040204" pitchFamily="34" charset="0"/>
              </a:rPr>
              <a:t> (trascrito por ‘H’) y </a:t>
            </a:r>
            <a:r>
              <a:rPr lang="es-ES" altLang="es-MX" dirty="0" err="1">
                <a:latin typeface="Verdana" panose="020B0604030504040204" pitchFamily="34" charset="0"/>
              </a:rPr>
              <a:t>Berkana</a:t>
            </a:r>
            <a:r>
              <a:rPr lang="es-ES" altLang="es-MX" dirty="0">
                <a:latin typeface="Verdana" panose="020B0604030504040204" pitchFamily="34" charset="0"/>
              </a:rPr>
              <a:t> (trascrito por ‘B’) en un mismo símbolo, es decir, las </a:t>
            </a:r>
            <a:r>
              <a:rPr lang="es-ES" altLang="es-MX" b="1" dirty="0">
                <a:latin typeface="Verdana" panose="020B0604030504040204" pitchFamily="34" charset="0"/>
              </a:rPr>
              <a:t>iniciales del rey </a:t>
            </a:r>
            <a:r>
              <a:rPr lang="es-ES" altLang="es-MX" b="1" dirty="0" err="1">
                <a:latin typeface="Verdana" panose="020B0604030504040204" pitchFamily="34" charset="0"/>
              </a:rPr>
              <a:t>Harald</a:t>
            </a:r>
            <a:r>
              <a:rPr lang="es-ES" altLang="es-MX" b="1" dirty="0">
                <a:latin typeface="Verdana" panose="020B0604030504040204" pitchFamily="34" charset="0"/>
              </a:rPr>
              <a:t> I.</a:t>
            </a: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58" y="1566069"/>
            <a:ext cx="398771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1976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IEEE 802.15.1 Bluetooth</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463" y="1747838"/>
            <a:ext cx="27051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06" y="1285875"/>
            <a:ext cx="57467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11 Conector recto"/>
          <p:cNvCxnSpPr/>
          <p:nvPr/>
        </p:nvCxnSpPr>
        <p:spPr>
          <a:xfrm>
            <a:off x="6266656" y="1420812"/>
            <a:ext cx="234157" cy="365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3 Conector recto"/>
          <p:cNvCxnSpPr/>
          <p:nvPr/>
        </p:nvCxnSpPr>
        <p:spPr>
          <a:xfrm flipV="1">
            <a:off x="6367462" y="5214938"/>
            <a:ext cx="204788" cy="357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8920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IEEE 802.15.4 </a:t>
            </a:r>
            <a:r>
              <a:rPr lang="es-ES" sz="3600" dirty="0" smtClean="0">
                <a:latin typeface="Verdana" pitchFamily="34" charset="0"/>
              </a:rPr>
              <a:t>(1)</a:t>
            </a:r>
            <a:endParaRPr lang="es-ES" sz="3600" dirty="0">
              <a:latin typeface="Verdana" pitchFamily="34" charset="0"/>
            </a:endParaRPr>
          </a:p>
        </p:txBody>
      </p:sp>
      <p:sp>
        <p:nvSpPr>
          <p:cNvPr id="10" name="6 Rectángulo"/>
          <p:cNvSpPr>
            <a:spLocks noChangeArrowheads="1"/>
          </p:cNvSpPr>
          <p:nvPr/>
        </p:nvSpPr>
        <p:spPr bwMode="auto">
          <a:xfrm>
            <a:off x="1091381" y="1120775"/>
            <a:ext cx="7709719"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b="1" dirty="0">
                <a:latin typeface="Verdana" panose="020B0604030504040204" pitchFamily="34" charset="0"/>
              </a:rPr>
              <a:t> Protocolo IEEE 802.15.4  fue </a:t>
            </a:r>
            <a:r>
              <a:rPr lang="es-ES" altLang="es-MX" sz="2400" dirty="0">
                <a:latin typeface="Verdana" panose="020B0604030504040204" pitchFamily="34" charset="0"/>
              </a:rPr>
              <a:t>creado en 2003 por el grupo de trabajo de IEEE LR-WPAN </a:t>
            </a:r>
            <a:r>
              <a:rPr lang="en-US" altLang="es-MX" sz="2400" dirty="0">
                <a:latin typeface="Verdana" panose="020B0604030504040204" pitchFamily="34" charset="0"/>
              </a:rPr>
              <a:t>(Low Rate Wireless Personal Area Network)</a:t>
            </a:r>
          </a:p>
          <a:p>
            <a:pPr algn="just" eaLnBrk="1" hangingPunct="1">
              <a:spcBef>
                <a:spcPts val="1200"/>
              </a:spcBef>
              <a:buFont typeface="Wingdings" panose="05000000000000000000" pitchFamily="2" charset="2"/>
              <a:buChar char="q"/>
            </a:pPr>
            <a:r>
              <a:rPr lang="en-US" altLang="es-MX" sz="2400" dirty="0">
                <a:latin typeface="Verdana" panose="020B0604030504040204" pitchFamily="34" charset="0"/>
              </a:rPr>
              <a:t> </a:t>
            </a:r>
            <a:r>
              <a:rPr lang="es-ES" altLang="es-MX" sz="2400" dirty="0">
                <a:latin typeface="Verdana" panose="020B0604030504040204" pitchFamily="34" charset="0"/>
              </a:rPr>
              <a:t>Bajo consumo energético, bajo coste y una baja tasa de transmisión de datos.</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 </a:t>
            </a:r>
            <a:r>
              <a:rPr lang="es-ES" altLang="es-MX" sz="2400" b="1" dirty="0">
                <a:latin typeface="Verdana" panose="020B0604030504040204" pitchFamily="34" charset="0"/>
              </a:rPr>
              <a:t>Capa Física (PHY): </a:t>
            </a:r>
            <a:r>
              <a:rPr lang="es-ES" altLang="es-MX" sz="2400" dirty="0">
                <a:latin typeface="Verdana" panose="020B0604030504040204" pitchFamily="34" charset="0"/>
              </a:rPr>
              <a:t>formada en realidad por dos capas físicas, cada una de ellas operando en un rango de frecuencias: </a:t>
            </a:r>
            <a:r>
              <a:rPr lang="es-ES" altLang="es-MX" sz="2400" b="1" dirty="0">
                <a:latin typeface="Verdana" panose="020B0604030504040204" pitchFamily="34" charset="0"/>
              </a:rPr>
              <a:t>868/915 MHz y 2.4 GHz</a:t>
            </a:r>
            <a:r>
              <a:rPr lang="es-ES" altLang="es-MX" sz="2400" dirty="0">
                <a:latin typeface="Verdana" panose="020B0604030504040204" pitchFamily="34" charset="0"/>
              </a:rPr>
              <a:t>. De esta forma ofrecen tasas de transmisión de datos de </a:t>
            </a:r>
            <a:r>
              <a:rPr lang="es-ES" altLang="es-MX" sz="2400" b="1" dirty="0">
                <a:latin typeface="Verdana" panose="020B0604030504040204" pitchFamily="34" charset="0"/>
              </a:rPr>
              <a:t>20/40 kbps y hasta 250 kbps </a:t>
            </a:r>
            <a:r>
              <a:rPr lang="es-ES" altLang="es-MX" sz="2400" dirty="0">
                <a:latin typeface="Verdana" panose="020B0604030504040204" pitchFamily="34" charset="0"/>
              </a:rPr>
              <a:t>respectivamente.</a:t>
            </a:r>
            <a:endParaRPr lang="es-ES" altLang="es-MX" sz="2400" b="1" dirty="0">
              <a:latin typeface="Verdana" panose="020B0604030504040204" pitchFamily="34" charset="0"/>
            </a:endParaRPr>
          </a:p>
          <a:p>
            <a:pPr algn="just" eaLnBrk="1" hangingPunct="1">
              <a:spcBef>
                <a:spcPts val="1200"/>
              </a:spcBef>
              <a:buFont typeface="Wingdings" panose="05000000000000000000" pitchFamily="2" charset="2"/>
              <a:buChar char="q"/>
            </a:pPr>
            <a:endParaRPr lang="es-ES" altLang="es-MX" sz="2400" dirty="0">
              <a:latin typeface="Verdana" panose="020B0604030504040204" pitchFamily="34" charset="0"/>
            </a:endParaRPr>
          </a:p>
        </p:txBody>
      </p:sp>
    </p:spTree>
    <p:extLst>
      <p:ext uri="{BB962C8B-B14F-4D97-AF65-F5344CB8AC3E}">
        <p14:creationId xmlns:p14="http://schemas.microsoft.com/office/powerpoint/2010/main" val="2921532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latin typeface="Verdana" pitchFamily="34" charset="0"/>
              </a:rPr>
              <a:t>IEEE 802.15.4 (2)</a:t>
            </a:r>
          </a:p>
        </p:txBody>
      </p:sp>
      <p:sp>
        <p:nvSpPr>
          <p:cNvPr id="10" name="6 Rectángulo"/>
          <p:cNvSpPr>
            <a:spLocks noChangeArrowheads="1"/>
          </p:cNvSpPr>
          <p:nvPr/>
        </p:nvSpPr>
        <p:spPr bwMode="auto">
          <a:xfrm>
            <a:off x="1209368" y="1120775"/>
            <a:ext cx="7591732"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400" b="1" dirty="0">
                <a:latin typeface="Verdana" panose="020B0604030504040204" pitchFamily="34" charset="0"/>
              </a:rPr>
              <a:t> </a:t>
            </a:r>
            <a:r>
              <a:rPr lang="es-ES" altLang="es-MX" sz="2400" dirty="0">
                <a:latin typeface="Verdana" panose="020B0604030504040204" pitchFamily="34" charset="0"/>
              </a:rPr>
              <a:t>Capa de Control de Acceso al Medio </a:t>
            </a:r>
            <a:r>
              <a:rPr lang="es-ES" altLang="es-MX" sz="2400" b="1" dirty="0">
                <a:latin typeface="Verdana" panose="020B0604030504040204" pitchFamily="34" charset="0"/>
              </a:rPr>
              <a:t>(MAC): </a:t>
            </a:r>
            <a:r>
              <a:rPr lang="es-ES" altLang="es-MX" sz="2400" dirty="0">
                <a:latin typeface="Verdana" panose="020B0604030504040204" pitchFamily="34" charset="0"/>
              </a:rPr>
              <a:t>CSMA/CA (</a:t>
            </a:r>
            <a:r>
              <a:rPr lang="es-ES" altLang="es-MX" sz="2400" i="1" dirty="0" err="1">
                <a:solidFill>
                  <a:srgbClr val="002060"/>
                </a:solidFill>
                <a:latin typeface="Verdana" panose="020B0604030504040204" pitchFamily="34" charset="0"/>
              </a:rPr>
              <a:t>Carrier</a:t>
            </a:r>
            <a:r>
              <a:rPr lang="es-ES" altLang="es-MX" sz="2400" i="1" dirty="0">
                <a:solidFill>
                  <a:srgbClr val="002060"/>
                </a:solidFill>
                <a:latin typeface="Verdana" panose="020B0604030504040204" pitchFamily="34" charset="0"/>
              </a:rPr>
              <a:t> </a:t>
            </a:r>
            <a:r>
              <a:rPr lang="es-ES" altLang="es-MX" sz="2400" i="1" dirty="0" err="1">
                <a:solidFill>
                  <a:srgbClr val="002060"/>
                </a:solidFill>
                <a:latin typeface="Verdana" panose="020B0604030504040204" pitchFamily="34" charset="0"/>
              </a:rPr>
              <a:t>Sense</a:t>
            </a:r>
            <a:r>
              <a:rPr lang="es-ES" altLang="es-MX" sz="2400" i="1" dirty="0">
                <a:solidFill>
                  <a:srgbClr val="002060"/>
                </a:solidFill>
                <a:latin typeface="Verdana" panose="020B0604030504040204" pitchFamily="34" charset="0"/>
              </a:rPr>
              <a:t> </a:t>
            </a:r>
            <a:r>
              <a:rPr lang="es-ES" altLang="es-MX" sz="2400" i="1" dirty="0" err="1">
                <a:solidFill>
                  <a:srgbClr val="002060"/>
                </a:solidFill>
                <a:latin typeface="Verdana" panose="020B0604030504040204" pitchFamily="34" charset="0"/>
              </a:rPr>
              <a:t>Multiple</a:t>
            </a:r>
            <a:r>
              <a:rPr lang="es-ES" altLang="es-MX" sz="2400" i="1" dirty="0">
                <a:solidFill>
                  <a:srgbClr val="002060"/>
                </a:solidFill>
                <a:latin typeface="Verdana" panose="020B0604030504040204" pitchFamily="34" charset="0"/>
              </a:rPr>
              <a:t> </a:t>
            </a:r>
            <a:r>
              <a:rPr lang="es-ES" altLang="es-MX" sz="2400" i="1" dirty="0" err="1">
                <a:solidFill>
                  <a:srgbClr val="002060"/>
                </a:solidFill>
                <a:latin typeface="Verdana" panose="020B0604030504040204" pitchFamily="34" charset="0"/>
              </a:rPr>
              <a:t>Acces</a:t>
            </a:r>
            <a:r>
              <a:rPr lang="es-ES" altLang="es-MX" sz="2400" i="1" dirty="0">
                <a:solidFill>
                  <a:srgbClr val="002060"/>
                </a:solidFill>
                <a:latin typeface="Verdana" panose="020B0604030504040204" pitchFamily="34" charset="0"/>
              </a:rPr>
              <a:t> /</a:t>
            </a:r>
            <a:r>
              <a:rPr lang="es-ES" altLang="es-MX" sz="2400" i="1" dirty="0" err="1">
                <a:solidFill>
                  <a:srgbClr val="002060"/>
                </a:solidFill>
                <a:latin typeface="Verdana" panose="020B0604030504040204" pitchFamily="34" charset="0"/>
              </a:rPr>
              <a:t>Collision</a:t>
            </a:r>
            <a:r>
              <a:rPr lang="es-ES" altLang="es-MX" sz="2400" i="1" dirty="0">
                <a:solidFill>
                  <a:srgbClr val="002060"/>
                </a:solidFill>
                <a:latin typeface="Verdana" panose="020B0604030504040204" pitchFamily="34" charset="0"/>
              </a:rPr>
              <a:t> </a:t>
            </a:r>
            <a:r>
              <a:rPr lang="es-ES" altLang="es-MX" sz="2400" i="1" dirty="0" err="1">
                <a:solidFill>
                  <a:srgbClr val="002060"/>
                </a:solidFill>
                <a:latin typeface="Verdana" panose="020B0604030504040204" pitchFamily="34" charset="0"/>
              </a:rPr>
              <a:t>Avoidance</a:t>
            </a:r>
            <a:r>
              <a:rPr lang="es-ES" altLang="es-MX" sz="2400" dirty="0">
                <a:latin typeface="Verdana" panose="020B0604030504040204" pitchFamily="34" charset="0"/>
              </a:rPr>
              <a:t>) proceso de tres fases en las que el emisor primero escucha para ver si la red está libre, en caso de que lo esté transmite el dato y tras la transmisión espera un mensaje de reconocimiento por parte del receptor. </a:t>
            </a:r>
          </a:p>
          <a:p>
            <a:pPr algn="just" eaLnBrk="1" hangingPunct="1">
              <a:spcBef>
                <a:spcPts val="1200"/>
              </a:spcBef>
              <a:buFont typeface="Wingdings" panose="05000000000000000000" pitchFamily="2" charset="2"/>
              <a:buChar char="q"/>
            </a:pPr>
            <a:r>
              <a:rPr lang="es-ES" altLang="es-MX" sz="2400" dirty="0">
                <a:latin typeface="Verdana" panose="020B0604030504040204" pitchFamily="34" charset="0"/>
              </a:rPr>
              <a:t> La capa MAC proporciona soporte para la sincronización de red y confiabilidad en la transmisión utilizando códigos de redundancia cíclica </a:t>
            </a:r>
            <a:r>
              <a:rPr lang="es-ES" altLang="es-MX" sz="2400" b="1" dirty="0">
                <a:latin typeface="Verdana" panose="020B0604030504040204" pitchFamily="34" charset="0"/>
              </a:rPr>
              <a:t>(CRC) </a:t>
            </a:r>
            <a:r>
              <a:rPr lang="es-ES" altLang="es-MX" sz="2400" dirty="0">
                <a:latin typeface="Verdana" panose="020B0604030504040204" pitchFamily="34" charset="0"/>
              </a:rPr>
              <a:t>para la detección de errores.</a:t>
            </a:r>
          </a:p>
        </p:txBody>
      </p:sp>
    </p:spTree>
    <p:extLst>
      <p:ext uri="{BB962C8B-B14F-4D97-AF65-F5344CB8AC3E}">
        <p14:creationId xmlns:p14="http://schemas.microsoft.com/office/powerpoint/2010/main" val="3821834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a:latin typeface="Verdana" pitchFamily="34" charset="0"/>
              </a:rPr>
              <a:t>Zigbee</a:t>
            </a:r>
            <a:endParaRPr lang="es-ES" sz="3600" dirty="0">
              <a:latin typeface="Verdana"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79" y="971550"/>
            <a:ext cx="3728309"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3786188"/>
            <a:ext cx="44370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12" name="7 Rectángulo"/>
          <p:cNvSpPr>
            <a:spLocks noChangeArrowheads="1"/>
          </p:cNvSpPr>
          <p:nvPr/>
        </p:nvSpPr>
        <p:spPr bwMode="auto">
          <a:xfrm>
            <a:off x="4460875" y="1229340"/>
            <a:ext cx="4429125" cy="1077912"/>
          </a:xfrm>
          <a:prstGeom prst="rect">
            <a:avLst/>
          </a:prstGeom>
          <a:solidFill>
            <a:srgbClr val="00B0F0"/>
          </a:solidFill>
          <a:ln w="9525">
            <a:solidFill>
              <a:schemeClr val="accent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ES_tradnl" altLang="es-MX" sz="1600" b="1">
                <a:latin typeface="Verdana" panose="020B0604030504040204" pitchFamily="34" charset="0"/>
              </a:rPr>
              <a:t>"ZigBee" se deriva de los patrones erráticos comunicativos que hacen muchas abejas entre las flores durante la recogida de polen</a:t>
            </a:r>
            <a:endParaRPr lang="es-ES" altLang="es-MX" sz="1600" b="1">
              <a:latin typeface="Verdana" panose="020B0604030504040204" pitchFamily="34" charset="0"/>
            </a:endParaRPr>
          </a:p>
        </p:txBody>
      </p:sp>
      <p:sp>
        <p:nvSpPr>
          <p:cNvPr id="13" name="9 CuadroTexto"/>
          <p:cNvSpPr txBox="1">
            <a:spLocks noChangeArrowheads="1"/>
          </p:cNvSpPr>
          <p:nvPr/>
        </p:nvSpPr>
        <p:spPr bwMode="auto">
          <a:xfrm>
            <a:off x="5000625" y="2571750"/>
            <a:ext cx="3346450" cy="6461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MX" sz="3600">
                <a:solidFill>
                  <a:schemeClr val="bg1"/>
                </a:solidFill>
                <a:latin typeface="Verdana" panose="020B0604030504040204" pitchFamily="34" charset="0"/>
              </a:rPr>
              <a:t>!! NO ES IP !!</a:t>
            </a:r>
          </a:p>
        </p:txBody>
      </p:sp>
      <p:sp>
        <p:nvSpPr>
          <p:cNvPr id="14" name="8 CuadroTexto"/>
          <p:cNvSpPr txBox="1">
            <a:spLocks noChangeArrowheads="1"/>
          </p:cNvSpPr>
          <p:nvPr/>
        </p:nvSpPr>
        <p:spPr bwMode="auto">
          <a:xfrm>
            <a:off x="4143375" y="5500688"/>
            <a:ext cx="4786313" cy="6461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MX">
                <a:solidFill>
                  <a:schemeClr val="bg1"/>
                </a:solidFill>
                <a:latin typeface="Verdana" panose="020B0604030504040204" pitchFamily="34" charset="0"/>
              </a:rPr>
              <a:t>20 kB/s y 250 kB/s. </a:t>
            </a:r>
            <a:r>
              <a:rPr lang="es-ES_tradnl" altLang="es-MX">
                <a:solidFill>
                  <a:schemeClr val="bg1"/>
                </a:solidFill>
                <a:latin typeface="Verdana" panose="020B0604030504040204" pitchFamily="34" charset="0"/>
                <a:sym typeface="Wingdings" panose="05000000000000000000" pitchFamily="2" charset="2"/>
              </a:rPr>
              <a:t> </a:t>
            </a:r>
            <a:r>
              <a:rPr lang="es-ES_tradnl" altLang="es-MX">
                <a:solidFill>
                  <a:schemeClr val="bg1"/>
                </a:solidFill>
                <a:latin typeface="Verdana" panose="020B0604030504040204" pitchFamily="34" charset="0"/>
              </a:rPr>
              <a:t>Los rangos de alcance son de 10 m a 75 m.</a:t>
            </a:r>
            <a:endParaRPr lang="es-ES" altLang="es-MX">
              <a:solidFill>
                <a:schemeClr val="bg1"/>
              </a:solidFill>
              <a:latin typeface="Verdana" panose="020B0604030504040204" pitchFamily="34" charset="0"/>
            </a:endParaRPr>
          </a:p>
        </p:txBody>
      </p:sp>
    </p:spTree>
    <p:extLst>
      <p:ext uri="{BB962C8B-B14F-4D97-AF65-F5344CB8AC3E}">
        <p14:creationId xmlns:p14="http://schemas.microsoft.com/office/powerpoint/2010/main" val="12801827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89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a:latin typeface="Verdana" pitchFamily="34" charset="0"/>
              </a:rPr>
              <a:t>Zigbee</a:t>
            </a:r>
            <a:endParaRPr lang="es-ES" sz="3600" dirty="0">
              <a:latin typeface="Verdana" pitchFamily="34" charset="0"/>
            </a:endParaRPr>
          </a:p>
        </p:txBody>
      </p:sp>
      <p:sp>
        <p:nvSpPr>
          <p:cNvPr id="10" name="6 Rectángulo"/>
          <p:cNvSpPr>
            <a:spLocks noChangeArrowheads="1"/>
          </p:cNvSpPr>
          <p:nvPr/>
        </p:nvSpPr>
        <p:spPr bwMode="auto">
          <a:xfrm>
            <a:off x="530942" y="854790"/>
            <a:ext cx="8327307"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2913" indent="-44291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ts val="1200"/>
              </a:spcBef>
              <a:buFont typeface="Wingdings" panose="05000000000000000000" pitchFamily="2" charset="2"/>
              <a:buChar char="q"/>
            </a:pPr>
            <a:r>
              <a:rPr lang="es-ES" altLang="es-MX" sz="2300" dirty="0" err="1">
                <a:latin typeface="Verdana" panose="020B0604030504040204" pitchFamily="34" charset="0"/>
              </a:rPr>
              <a:t>Zigbee</a:t>
            </a:r>
            <a:r>
              <a:rPr lang="es-ES" altLang="es-MX" sz="2300" dirty="0">
                <a:latin typeface="Verdana" panose="020B0604030504040204" pitchFamily="34" charset="0"/>
              </a:rPr>
              <a:t> fue desarrollado por </a:t>
            </a:r>
            <a:r>
              <a:rPr lang="es-ES" altLang="es-MX" sz="2300" b="1" dirty="0" err="1">
                <a:latin typeface="Verdana" panose="020B0604030504040204" pitchFamily="34" charset="0"/>
              </a:rPr>
              <a:t>Zigbee</a:t>
            </a:r>
            <a:r>
              <a:rPr lang="es-ES" altLang="es-MX" sz="2300" b="1" dirty="0">
                <a:latin typeface="Verdana" panose="020B0604030504040204" pitchFamily="34" charset="0"/>
              </a:rPr>
              <a:t> Alliance </a:t>
            </a:r>
            <a:r>
              <a:rPr lang="es-ES" altLang="es-MX" sz="2300" dirty="0">
                <a:latin typeface="Verdana" panose="020B0604030504040204" pitchFamily="34" charset="0"/>
              </a:rPr>
              <a:t>en 2004 con el objetivo de ser utilizado en aplicaciones que precisan de comunicaciones seguras con baja tasa de envío de datos, maximizando de esta forma la vida útil de sus baterías. </a:t>
            </a:r>
          </a:p>
          <a:p>
            <a:pPr algn="just" eaLnBrk="1" hangingPunct="1">
              <a:spcBef>
                <a:spcPts val="1200"/>
              </a:spcBef>
              <a:buFont typeface="Wingdings" panose="05000000000000000000" pitchFamily="2" charset="2"/>
              <a:buChar char="q"/>
            </a:pPr>
            <a:r>
              <a:rPr lang="es-ES" altLang="es-MX" sz="2300" b="1" dirty="0" err="1">
                <a:latin typeface="Verdana" panose="020B0604030504040204" pitchFamily="34" charset="0"/>
              </a:rPr>
              <a:t>Zigbee</a:t>
            </a:r>
            <a:r>
              <a:rPr lang="es-ES" altLang="es-MX" sz="2300" b="1" dirty="0">
                <a:latin typeface="Verdana" panose="020B0604030504040204" pitchFamily="34" charset="0"/>
              </a:rPr>
              <a:t> se basa en el estándar IEEE 802.15.4 </a:t>
            </a:r>
            <a:r>
              <a:rPr lang="es-ES" altLang="es-MX" sz="2300" dirty="0">
                <a:latin typeface="Verdana" panose="020B0604030504040204" pitchFamily="34" charset="0"/>
              </a:rPr>
              <a:t>al que incorpora nuevas capas de nivel superior ampliando así sus funcionalidades para su uso en redes inalámbricas  de sensores (WSN).</a:t>
            </a:r>
          </a:p>
          <a:p>
            <a:pPr algn="just" eaLnBrk="1" hangingPunct="1">
              <a:spcBef>
                <a:spcPts val="1200"/>
              </a:spcBef>
              <a:buFont typeface="Wingdings" panose="05000000000000000000" pitchFamily="2" charset="2"/>
              <a:buChar char="q"/>
            </a:pPr>
            <a:r>
              <a:rPr lang="es-ES_tradnl" altLang="es-MX" sz="2300" dirty="0">
                <a:latin typeface="Verdana" panose="020B0604030504040204" pitchFamily="34" charset="0"/>
              </a:rPr>
              <a:t>Se pueden formar redes inalámbricas que podrían cubrir un área relativamente grande gracias a que los nodos se pueden configurar como repetidores. También se podrían establecer varias redes (hasta 255) enlazadas por enrutadores entre sí.</a:t>
            </a:r>
            <a:endParaRPr lang="es-ES" altLang="es-MX" sz="2300" dirty="0">
              <a:latin typeface="Verdana" panose="020B0604030504040204" pitchFamily="34" charset="0"/>
            </a:endParaRPr>
          </a:p>
        </p:txBody>
      </p:sp>
    </p:spTree>
    <p:extLst>
      <p:ext uri="{BB962C8B-B14F-4D97-AF65-F5344CB8AC3E}">
        <p14:creationId xmlns:p14="http://schemas.microsoft.com/office/powerpoint/2010/main" val="2065311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92300" y="127000"/>
            <a:ext cx="6997700" cy="444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803400" y="215900"/>
            <a:ext cx="6997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sz="28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smtClean="0"/>
              <a:t>Junio 2017</a:t>
            </a:r>
            <a:endParaRPr lang="es-ES" dirty="0"/>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54650" y="924228"/>
            <a:ext cx="9186682" cy="4862870"/>
          </a:xfrm>
          <a:prstGeom prst="rect">
            <a:avLst/>
          </a:prstGeom>
          <a:noFill/>
        </p:spPr>
        <p:txBody>
          <a:bodyPr wrap="none" rtlCol="0">
            <a:spAutoFit/>
          </a:bodyPr>
          <a:lstStyle/>
          <a:p>
            <a:pPr>
              <a:spcBef>
                <a:spcPts val="600"/>
              </a:spcBef>
            </a:pPr>
            <a:r>
              <a:rPr lang="es-ES" sz="2800" b="1" dirty="0" smtClean="0">
                <a:latin typeface="Verdana" panose="020B0604030504040204" pitchFamily="34" charset="0"/>
                <a:ea typeface="Verdana" panose="020B0604030504040204" pitchFamily="34" charset="0"/>
                <a:cs typeface="Verdana" panose="020B0604030504040204" pitchFamily="34" charset="0"/>
              </a:rPr>
              <a:t>	Un día común en el 2030:</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…el despertador </a:t>
            </a:r>
            <a:r>
              <a:rPr lang="es-ES" sz="2800" b="1" dirty="0" smtClean="0">
                <a:latin typeface="Verdana" panose="020B0604030504040204" pitchFamily="34" charset="0"/>
                <a:ea typeface="Verdana" panose="020B0604030504040204" pitchFamily="34" charset="0"/>
                <a:cs typeface="Verdana" panose="020B0604030504040204" pitchFamily="34" charset="0"/>
              </a:rPr>
              <a:t>…!SON LAS 6:00!</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…la pulsera …. </a:t>
            </a:r>
            <a:r>
              <a:rPr lang="es-ES" sz="2800" b="1" dirty="0" smtClean="0">
                <a:latin typeface="Verdana" panose="020B0604030504040204" pitchFamily="34" charset="0"/>
                <a:ea typeface="Verdana" panose="020B0604030504040204" pitchFamily="34" charset="0"/>
                <a:cs typeface="Verdana" panose="020B0604030504040204" pitchFamily="34" charset="0"/>
              </a:rPr>
              <a:t>NO DORMISTE BIEN </a:t>
            </a:r>
            <a:r>
              <a:rPr lang="es-ES" sz="2400" dirty="0" smtClean="0">
                <a:latin typeface="Verdana" panose="020B0604030504040204" pitchFamily="34" charset="0"/>
                <a:ea typeface="Verdana" panose="020B0604030504040204" pitchFamily="34" charset="0"/>
                <a:cs typeface="Verdana" panose="020B0604030504040204" pitchFamily="34" charset="0"/>
              </a:rPr>
              <a:t>(Vibrando)</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…el cepillo de dientes… </a:t>
            </a:r>
            <a:r>
              <a:rPr lang="es-ES" sz="2800" b="1" dirty="0" smtClean="0">
                <a:latin typeface="Verdana" panose="020B0604030504040204" pitchFamily="34" charset="0"/>
                <a:ea typeface="Verdana" panose="020B0604030504040204" pitchFamily="34" charset="0"/>
                <a:cs typeface="Verdana" panose="020B0604030504040204" pitchFamily="34" charset="0"/>
              </a:rPr>
              <a:t>!!Placa Aumentada!!</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…el refrigerador… </a:t>
            </a:r>
            <a:r>
              <a:rPr lang="es-ES" sz="2800" b="1" dirty="0" smtClean="0">
                <a:latin typeface="Verdana" panose="020B0604030504040204" pitchFamily="34" charset="0"/>
                <a:ea typeface="Verdana" panose="020B0604030504040204" pitchFamily="34" charset="0"/>
                <a:cs typeface="Verdana" panose="020B0604030504040204" pitchFamily="34" charset="0"/>
              </a:rPr>
              <a:t>se acabó </a:t>
            </a:r>
            <a:r>
              <a:rPr lang="es-ES" sz="2800" b="1" dirty="0" err="1" smtClean="0">
                <a:latin typeface="Verdana" panose="020B0604030504040204" pitchFamily="34" charset="0"/>
                <a:ea typeface="Verdana" panose="020B0604030504040204" pitchFamily="34" charset="0"/>
                <a:cs typeface="Verdana" panose="020B0604030504040204" pitchFamily="34" charset="0"/>
              </a:rPr>
              <a:t>XXX</a:t>
            </a:r>
            <a:r>
              <a:rPr lang="es-ES" sz="2800" dirty="0" err="1" smtClean="0">
                <a:latin typeface="Verdana" panose="020B0604030504040204" pitchFamily="34" charset="0"/>
                <a:ea typeface="Verdana" panose="020B0604030504040204" pitchFamily="34" charset="0"/>
                <a:cs typeface="Verdana" panose="020B0604030504040204" pitchFamily="34" charset="0"/>
              </a:rPr>
              <a:t>..¿lo</a:t>
            </a:r>
            <a:r>
              <a:rPr lang="es-ES" sz="2800" dirty="0" smtClean="0">
                <a:latin typeface="Verdana" panose="020B0604030504040204" pitchFamily="34" charset="0"/>
                <a:ea typeface="Verdana" panose="020B0604030504040204" pitchFamily="34" charset="0"/>
                <a:cs typeface="Verdana" panose="020B0604030504040204" pitchFamily="34" charset="0"/>
              </a:rPr>
              <a:t> compro?</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…La estación meteorológica.. </a:t>
            </a:r>
            <a:r>
              <a:rPr lang="es-ES" sz="2800" b="1" dirty="0" smtClean="0">
                <a:latin typeface="Verdana" panose="020B0604030504040204" pitchFamily="34" charset="0"/>
                <a:ea typeface="Verdana" panose="020B0604030504040204" pitchFamily="34" charset="0"/>
                <a:cs typeface="Verdana" panose="020B0604030504040204" pitchFamily="34" charset="0"/>
              </a:rPr>
              <a:t>!VA A LLOVER!</a:t>
            </a:r>
          </a:p>
          <a:p>
            <a:pPr>
              <a:spcBef>
                <a:spcPts val="600"/>
              </a:spcBef>
            </a:pPr>
            <a:r>
              <a:rPr lang="es-ES" sz="2800" dirty="0">
                <a:latin typeface="Verdana" panose="020B0604030504040204" pitchFamily="34" charset="0"/>
                <a:ea typeface="Verdana" panose="020B0604030504040204" pitchFamily="34" charset="0"/>
                <a:cs typeface="Verdana" panose="020B0604030504040204" pitchFamily="34" charset="0"/>
              </a:rPr>
              <a:t>	</a:t>
            </a:r>
            <a:r>
              <a:rPr lang="es-ES" sz="2800" dirty="0" smtClean="0">
                <a:latin typeface="Verdana" panose="020B0604030504040204" pitchFamily="34" charset="0"/>
                <a:ea typeface="Verdana" panose="020B0604030504040204" pitchFamily="34" charset="0"/>
                <a:cs typeface="Verdana" panose="020B0604030504040204" pitchFamily="34" charset="0"/>
              </a:rPr>
              <a:t>…La sombrilla</a:t>
            </a:r>
            <a:r>
              <a:rPr lang="es-ES" sz="2800" b="1" dirty="0" smtClean="0">
                <a:latin typeface="Verdana" panose="020B0604030504040204" pitchFamily="34" charset="0"/>
                <a:ea typeface="Verdana" panose="020B0604030504040204" pitchFamily="34" charset="0"/>
                <a:cs typeface="Verdana" panose="020B0604030504040204" pitchFamily="34" charset="0"/>
              </a:rPr>
              <a:t>…!!Pitando!!</a:t>
            </a:r>
          </a:p>
          <a:p>
            <a:endParaRPr lang="es-ES" sz="2800" dirty="0">
              <a:latin typeface="Verdana" panose="020B0604030504040204" pitchFamily="34" charset="0"/>
              <a:ea typeface="Verdana" panose="020B0604030504040204" pitchFamily="34" charset="0"/>
              <a:cs typeface="Verdana" panose="020B0604030504040204" pitchFamily="34" charset="0"/>
            </a:endParaRPr>
          </a:p>
          <a:p>
            <a:r>
              <a:rPr lang="es-ES" sz="2800" dirty="0" smtClean="0">
                <a:latin typeface="Verdana" panose="020B0604030504040204" pitchFamily="34" charset="0"/>
                <a:ea typeface="Verdana" panose="020B0604030504040204" pitchFamily="34" charset="0"/>
                <a:cs typeface="Verdana" panose="020B0604030504040204" pitchFamily="34" charset="0"/>
              </a:rPr>
              <a:t>	</a:t>
            </a:r>
            <a:r>
              <a:rPr lang="es-ES" sz="2800" b="1" dirty="0" smtClean="0">
                <a:latin typeface="Verdana" panose="020B0604030504040204" pitchFamily="34" charset="0"/>
                <a:ea typeface="Verdana" panose="020B0604030504040204" pitchFamily="34" charset="0"/>
                <a:cs typeface="Verdana" panose="020B0604030504040204" pitchFamily="34" charset="0"/>
              </a:rPr>
              <a:t>…¿Dónde ESTARAN MIS LLAVESSSSS?</a:t>
            </a:r>
          </a:p>
          <a:p>
            <a:endParaRPr lang="es-E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851426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90</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a:latin typeface="Verdana" pitchFamily="34" charset="0"/>
              </a:rPr>
              <a:t>Zigbee</a:t>
            </a:r>
            <a:endParaRPr lang="es-ES" sz="3600" dirty="0">
              <a:latin typeface="Verdana"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117318"/>
            <a:ext cx="19716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045881"/>
            <a:ext cx="41322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4403318"/>
            <a:ext cx="735647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096759"/>
            <a:ext cx="2133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11155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91</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XBEE</a:t>
            </a:r>
            <a:endParaRPr lang="es-ES" sz="3600" dirty="0"/>
          </a:p>
        </p:txBody>
      </p:sp>
      <p:pic>
        <p:nvPicPr>
          <p:cNvPr id="3" name="Imagen 2"/>
          <p:cNvPicPr>
            <a:picLocks noChangeAspect="1"/>
          </p:cNvPicPr>
          <p:nvPr/>
        </p:nvPicPr>
        <p:blipFill>
          <a:blip r:embed="rId2"/>
          <a:stretch>
            <a:fillRect/>
          </a:stretch>
        </p:blipFill>
        <p:spPr>
          <a:xfrm>
            <a:off x="497439" y="1613607"/>
            <a:ext cx="3096569" cy="3036324"/>
          </a:xfrm>
          <a:prstGeom prst="rect">
            <a:avLst/>
          </a:prstGeom>
        </p:spPr>
      </p:pic>
      <p:pic>
        <p:nvPicPr>
          <p:cNvPr id="4" name="Imagen 3"/>
          <p:cNvPicPr>
            <a:picLocks noChangeAspect="1"/>
          </p:cNvPicPr>
          <p:nvPr/>
        </p:nvPicPr>
        <p:blipFill>
          <a:blip r:embed="rId3" cstate="print"/>
          <a:stretch>
            <a:fillRect/>
          </a:stretch>
        </p:blipFill>
        <p:spPr>
          <a:xfrm>
            <a:off x="1263444" y="1711201"/>
            <a:ext cx="605145" cy="552062"/>
          </a:xfrm>
          <a:prstGeom prst="rect">
            <a:avLst/>
          </a:prstGeom>
        </p:spPr>
      </p:pic>
      <p:sp>
        <p:nvSpPr>
          <p:cNvPr id="5" name="Rectángulo 4"/>
          <p:cNvSpPr/>
          <p:nvPr/>
        </p:nvSpPr>
        <p:spPr>
          <a:xfrm>
            <a:off x="3672348" y="1854497"/>
            <a:ext cx="5128752" cy="2554545"/>
          </a:xfrm>
          <a:prstGeom prst="rect">
            <a:avLst/>
          </a:prstGeom>
        </p:spPr>
        <p:txBody>
          <a:bodyPr wrap="square">
            <a:spAutoFit/>
          </a:bodyPr>
          <a:lstStyle/>
          <a:p>
            <a:pPr marL="285750" indent="-285750">
              <a:spcBef>
                <a:spcPts val="600"/>
              </a:spcBef>
              <a:buFont typeface="Wingdings" panose="05000000000000000000" pitchFamily="2" charset="2"/>
              <a:buChar char="q"/>
            </a:pPr>
            <a:r>
              <a:rPr lang="es-ES" sz="2000" dirty="0" err="1" smtClean="0">
                <a:latin typeface="Verdana" panose="020B0604030504040204" pitchFamily="34" charset="0"/>
                <a:ea typeface="Verdana" panose="020B0604030504040204" pitchFamily="34" charset="0"/>
                <a:cs typeface="Verdana" panose="020B0604030504040204" pitchFamily="34" charset="0"/>
              </a:rPr>
              <a:t>Indoor</a:t>
            </a:r>
            <a:r>
              <a:rPr lang="es-ES" sz="2000" dirty="0" smtClean="0">
                <a:latin typeface="Verdana" panose="020B0604030504040204" pitchFamily="34" charset="0"/>
                <a:ea typeface="Verdana" panose="020B0604030504040204" pitchFamily="34" charset="0"/>
                <a:cs typeface="Verdana" panose="020B0604030504040204" pitchFamily="34" charset="0"/>
              </a:rPr>
              <a:t>/</a:t>
            </a:r>
            <a:r>
              <a:rPr lang="es-ES" sz="2000" dirty="0" err="1" smtClean="0">
                <a:latin typeface="Verdana" panose="020B0604030504040204" pitchFamily="34" charset="0"/>
                <a:ea typeface="Verdana" panose="020B0604030504040204" pitchFamily="34" charset="0"/>
                <a:cs typeface="Verdana" panose="020B0604030504040204" pitchFamily="34" charset="0"/>
              </a:rPr>
              <a:t>Urban</a:t>
            </a:r>
            <a:r>
              <a:rPr lang="es-ES" sz="2000" dirty="0">
                <a:latin typeface="Verdana" panose="020B0604030504040204" pitchFamily="34" charset="0"/>
                <a:ea typeface="Verdana" panose="020B0604030504040204" pitchFamily="34" charset="0"/>
                <a:cs typeface="Verdana" panose="020B0604030504040204" pitchFamily="34" charset="0"/>
              </a:rPr>
              <a:t>: up to 300’ (100 m)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spcBef>
                <a:spcPts val="600"/>
              </a:spcBef>
              <a:buFont typeface="Wingdings" panose="05000000000000000000" pitchFamily="2" charset="2"/>
              <a:buChar char="q"/>
            </a:pPr>
            <a:r>
              <a:rPr lang="es-ES" sz="2000" dirty="0" err="1" smtClean="0">
                <a:latin typeface="Verdana" panose="020B0604030504040204" pitchFamily="34" charset="0"/>
                <a:ea typeface="Verdana" panose="020B0604030504040204" pitchFamily="34" charset="0"/>
                <a:cs typeface="Verdana" panose="020B0604030504040204" pitchFamily="34" charset="0"/>
              </a:rPr>
              <a:t>Outdoor</a:t>
            </a:r>
            <a:r>
              <a:rPr lang="es-ES" sz="2000" dirty="0" smtClean="0">
                <a:latin typeface="Verdana" panose="020B0604030504040204" pitchFamily="34" charset="0"/>
                <a:ea typeface="Verdana" panose="020B0604030504040204" pitchFamily="34" charset="0"/>
                <a:cs typeface="Verdana" panose="020B0604030504040204" pitchFamily="34" charset="0"/>
              </a:rPr>
              <a:t> </a:t>
            </a:r>
            <a:r>
              <a:rPr lang="es-ES" sz="2000" dirty="0">
                <a:latin typeface="Verdana" panose="020B0604030504040204" pitchFamily="34" charset="0"/>
                <a:ea typeface="Verdana" panose="020B0604030504040204" pitchFamily="34" charset="0"/>
                <a:cs typeface="Verdana" panose="020B0604030504040204" pitchFamily="34" charset="0"/>
              </a:rPr>
              <a:t>line-of-</a:t>
            </a:r>
            <a:r>
              <a:rPr lang="es-ES" sz="2000" dirty="0" err="1">
                <a:latin typeface="Verdana" panose="020B0604030504040204" pitchFamily="34" charset="0"/>
                <a:ea typeface="Verdana" panose="020B0604030504040204" pitchFamily="34" charset="0"/>
                <a:cs typeface="Verdana" panose="020B0604030504040204" pitchFamily="34" charset="0"/>
              </a:rPr>
              <a:t>sight</a:t>
            </a:r>
            <a:r>
              <a:rPr lang="es-ES" sz="2000" dirty="0">
                <a:latin typeface="Verdana" panose="020B0604030504040204" pitchFamily="34" charset="0"/>
                <a:ea typeface="Verdana" panose="020B0604030504040204" pitchFamily="34" charset="0"/>
                <a:cs typeface="Verdana" panose="020B0604030504040204" pitchFamily="34" charset="0"/>
              </a:rPr>
              <a:t>: up to </a:t>
            </a:r>
            <a:r>
              <a:rPr lang="es-ES" sz="2000" b="1" dirty="0">
                <a:latin typeface="Verdana" panose="020B0604030504040204" pitchFamily="34" charset="0"/>
                <a:ea typeface="Verdana" panose="020B0604030504040204" pitchFamily="34" charset="0"/>
                <a:cs typeface="Verdana" panose="020B0604030504040204" pitchFamily="34" charset="0"/>
              </a:rPr>
              <a:t>1 </a:t>
            </a:r>
            <a:r>
              <a:rPr lang="es-ES" sz="2000" b="1" dirty="0" err="1">
                <a:latin typeface="Verdana" panose="020B0604030504040204" pitchFamily="34" charset="0"/>
                <a:ea typeface="Verdana" panose="020B0604030504040204" pitchFamily="34" charset="0"/>
                <a:cs typeface="Verdana" panose="020B0604030504040204" pitchFamily="34" charset="0"/>
              </a:rPr>
              <a:t>mile</a:t>
            </a:r>
            <a:r>
              <a:rPr lang="es-ES" sz="2000" b="1" dirty="0">
                <a:latin typeface="Verdana" panose="020B0604030504040204" pitchFamily="34" charset="0"/>
                <a:ea typeface="Verdana" panose="020B0604030504040204" pitchFamily="34" charset="0"/>
                <a:cs typeface="Verdana" panose="020B0604030504040204" pitchFamily="34" charset="0"/>
              </a:rPr>
              <a:t> (1500 m) </a:t>
            </a:r>
            <a:endParaRPr lang="es-ES" sz="2000" b="1" dirty="0" smtClean="0">
              <a:latin typeface="Verdana" panose="020B0604030504040204" pitchFamily="34" charset="0"/>
              <a:ea typeface="Verdana" panose="020B0604030504040204" pitchFamily="34" charset="0"/>
              <a:cs typeface="Verdana" panose="020B0604030504040204" pitchFamily="34" charset="0"/>
            </a:endParaRPr>
          </a:p>
          <a:p>
            <a:pPr marL="285750" indent="-285750">
              <a:spcBef>
                <a:spcPts val="600"/>
              </a:spcBef>
              <a:buFont typeface="Wingdings" panose="05000000000000000000" pitchFamily="2" charset="2"/>
              <a:buChar char="q"/>
            </a:pPr>
            <a:r>
              <a:rPr lang="es-ES" sz="2000" dirty="0" err="1" smtClean="0">
                <a:latin typeface="Verdana" panose="020B0604030504040204" pitchFamily="34" charset="0"/>
                <a:ea typeface="Verdana" panose="020B0604030504040204" pitchFamily="34" charset="0"/>
                <a:cs typeface="Verdana" panose="020B0604030504040204" pitchFamily="34" charset="0"/>
              </a:rPr>
              <a:t>Transmit</a:t>
            </a:r>
            <a:r>
              <a:rPr lang="es-ES" sz="2000" dirty="0" smtClean="0">
                <a:latin typeface="Verdana" panose="020B0604030504040204" pitchFamily="34" charset="0"/>
                <a:ea typeface="Verdana" panose="020B0604030504040204" pitchFamily="34" charset="0"/>
                <a:cs typeface="Verdana" panose="020B0604030504040204" pitchFamily="34" charset="0"/>
              </a:rPr>
              <a:t> </a:t>
            </a:r>
            <a:r>
              <a:rPr lang="es-ES" sz="2000" dirty="0" err="1">
                <a:latin typeface="Verdana" panose="020B0604030504040204" pitchFamily="34" charset="0"/>
                <a:ea typeface="Verdana" panose="020B0604030504040204" pitchFamily="34" charset="0"/>
                <a:cs typeface="Verdana" panose="020B0604030504040204" pitchFamily="34" charset="0"/>
              </a:rPr>
              <a:t>Power</a:t>
            </a:r>
            <a:r>
              <a:rPr lang="es-ES" sz="2000" dirty="0">
                <a:latin typeface="Verdana" panose="020B0604030504040204" pitchFamily="34" charset="0"/>
                <a:ea typeface="Verdana" panose="020B0604030504040204" pitchFamily="34" charset="0"/>
                <a:cs typeface="Verdana" panose="020B0604030504040204" pitchFamily="34" charset="0"/>
              </a:rPr>
              <a:t>: 100 </a:t>
            </a:r>
            <a:r>
              <a:rPr lang="es-ES" sz="2000" dirty="0" err="1">
                <a:latin typeface="Verdana" panose="020B0604030504040204" pitchFamily="34" charset="0"/>
                <a:ea typeface="Verdana" panose="020B0604030504040204" pitchFamily="34" charset="0"/>
                <a:cs typeface="Verdana" panose="020B0604030504040204" pitchFamily="34" charset="0"/>
              </a:rPr>
              <a:t>mW</a:t>
            </a:r>
            <a:r>
              <a:rPr lang="es-ES" sz="2000" dirty="0">
                <a:latin typeface="Verdana" panose="020B0604030504040204" pitchFamily="34" charset="0"/>
                <a:ea typeface="Verdana" panose="020B0604030504040204" pitchFamily="34" charset="0"/>
                <a:cs typeface="Verdana" panose="020B0604030504040204" pitchFamily="34" charset="0"/>
              </a:rPr>
              <a:t> (20 </a:t>
            </a:r>
            <a:r>
              <a:rPr lang="es-ES" sz="2000" dirty="0" err="1">
                <a:latin typeface="Verdana" panose="020B0604030504040204" pitchFamily="34" charset="0"/>
                <a:ea typeface="Verdana" panose="020B0604030504040204" pitchFamily="34" charset="0"/>
                <a:cs typeface="Verdana" panose="020B0604030504040204" pitchFamily="34" charset="0"/>
              </a:rPr>
              <a:t>dBm</a:t>
            </a:r>
            <a:r>
              <a:rPr lang="es-ES" sz="2000" dirty="0">
                <a:latin typeface="Verdana" panose="020B0604030504040204" pitchFamily="34" charset="0"/>
                <a:ea typeface="Verdana" panose="020B0604030504040204" pitchFamily="34" charset="0"/>
                <a:cs typeface="Verdana" panose="020B0604030504040204" pitchFamily="34" charset="0"/>
              </a:rPr>
              <a:t>) EIRP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spcBef>
                <a:spcPts val="6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Receiver </a:t>
            </a:r>
            <a:r>
              <a:rPr lang="es-ES" sz="2000" dirty="0" err="1">
                <a:latin typeface="Verdana" panose="020B0604030504040204" pitchFamily="34" charset="0"/>
                <a:ea typeface="Verdana" panose="020B0604030504040204" pitchFamily="34" charset="0"/>
                <a:cs typeface="Verdana" panose="020B0604030504040204" pitchFamily="34" charset="0"/>
              </a:rPr>
              <a:t>Sensitivity</a:t>
            </a:r>
            <a:r>
              <a:rPr lang="es-ES" sz="2000" dirty="0">
                <a:latin typeface="Verdana" panose="020B0604030504040204" pitchFamily="34" charset="0"/>
                <a:ea typeface="Verdana" panose="020B0604030504040204" pitchFamily="34" charset="0"/>
                <a:cs typeface="Verdana" panose="020B0604030504040204" pitchFamily="34" charset="0"/>
              </a:rPr>
              <a:t>: -100 </a:t>
            </a:r>
            <a:r>
              <a:rPr lang="es-ES" sz="2000" dirty="0" err="1">
                <a:latin typeface="Verdana" panose="020B0604030504040204" pitchFamily="34" charset="0"/>
                <a:ea typeface="Verdana" panose="020B0604030504040204" pitchFamily="34" charset="0"/>
                <a:cs typeface="Verdana" panose="020B0604030504040204" pitchFamily="34" charset="0"/>
              </a:rPr>
              <a:t>dBm</a:t>
            </a:r>
            <a:r>
              <a:rPr lang="es-ES" sz="2000" dirty="0">
                <a:latin typeface="Verdana" panose="020B0604030504040204" pitchFamily="34" charset="0"/>
                <a:ea typeface="Verdana" panose="020B0604030504040204" pitchFamily="34" charset="0"/>
                <a:cs typeface="Verdana" panose="020B0604030504040204" pitchFamily="34" charset="0"/>
              </a:rPr>
              <a:t> RF </a:t>
            </a:r>
            <a:endParaRPr lang="es-ES" sz="2000" dirty="0" smtClean="0">
              <a:latin typeface="Verdana" panose="020B0604030504040204" pitchFamily="34" charset="0"/>
              <a:ea typeface="Verdana" panose="020B0604030504040204" pitchFamily="34" charset="0"/>
              <a:cs typeface="Verdana" panose="020B0604030504040204" pitchFamily="34" charset="0"/>
            </a:endParaRPr>
          </a:p>
          <a:p>
            <a:pPr marL="285750" indent="-285750">
              <a:spcBef>
                <a:spcPts val="600"/>
              </a:spcBef>
              <a:buFont typeface="Wingdings" panose="05000000000000000000" pitchFamily="2" charset="2"/>
              <a:buChar char="q"/>
            </a:pPr>
            <a:r>
              <a:rPr lang="es-ES" sz="2000" dirty="0" smtClean="0">
                <a:latin typeface="Verdana" panose="020B0604030504040204" pitchFamily="34" charset="0"/>
                <a:ea typeface="Verdana" panose="020B0604030504040204" pitchFamily="34" charset="0"/>
                <a:cs typeface="Verdana" panose="020B0604030504040204" pitchFamily="34" charset="0"/>
              </a:rPr>
              <a:t>Data </a:t>
            </a:r>
            <a:r>
              <a:rPr lang="es-ES" sz="2000" dirty="0" err="1">
                <a:latin typeface="Verdana" panose="020B0604030504040204" pitchFamily="34" charset="0"/>
                <a:ea typeface="Verdana" panose="020B0604030504040204" pitchFamily="34" charset="0"/>
                <a:cs typeface="Verdana" panose="020B0604030504040204" pitchFamily="34" charset="0"/>
              </a:rPr>
              <a:t>Rate</a:t>
            </a:r>
            <a:r>
              <a:rPr lang="es-ES" sz="2000" dirty="0">
                <a:latin typeface="Verdana" panose="020B0604030504040204" pitchFamily="34" charset="0"/>
                <a:ea typeface="Verdana" panose="020B0604030504040204" pitchFamily="34" charset="0"/>
                <a:cs typeface="Verdana" panose="020B0604030504040204" pitchFamily="34" charset="0"/>
              </a:rPr>
              <a:t>: 250,000 </a:t>
            </a:r>
            <a:r>
              <a:rPr lang="es-ES" sz="2000" dirty="0" err="1">
                <a:latin typeface="Verdana" panose="020B0604030504040204" pitchFamily="34" charset="0"/>
                <a:ea typeface="Verdana" panose="020B0604030504040204" pitchFamily="34" charset="0"/>
                <a:cs typeface="Verdana" panose="020B0604030504040204" pitchFamily="34" charset="0"/>
              </a:rPr>
              <a:t>bp</a:t>
            </a:r>
            <a:endParaRPr lang="es-ES"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95999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92</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err="1" smtClean="0"/>
              <a:t>IoT</a:t>
            </a:r>
            <a:endParaRPr lang="es-ES" sz="3600" dirty="0"/>
          </a:p>
        </p:txBody>
      </p:sp>
      <p:sp>
        <p:nvSpPr>
          <p:cNvPr id="10" name="7 Rectángulo"/>
          <p:cNvSpPr>
            <a:spLocks noChangeArrowheads="1"/>
          </p:cNvSpPr>
          <p:nvPr/>
        </p:nvSpPr>
        <p:spPr bwMode="auto">
          <a:xfrm>
            <a:off x="2269728" y="2860585"/>
            <a:ext cx="50998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s-ES" altLang="es-MX" sz="3600" dirty="0" smtClean="0">
                <a:latin typeface="Verdana" panose="020B0604030504040204" pitchFamily="34" charset="0"/>
              </a:rPr>
              <a:t>“LA COMUNICACIÓN DE LOS OBJETOS”</a:t>
            </a:r>
            <a:endParaRPr lang="es-ES" altLang="es-MX" sz="3600" dirty="0">
              <a:latin typeface="Verdana" panose="020B0604030504040204" pitchFamily="34" charset="0"/>
            </a:endParaRPr>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3" y="1143000"/>
            <a:ext cx="15462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3"/>
          <a:stretch>
            <a:fillRect/>
          </a:stretch>
        </p:blipFill>
        <p:spPr>
          <a:xfrm>
            <a:off x="676672" y="3078558"/>
            <a:ext cx="1593056" cy="764381"/>
          </a:xfrm>
          <a:prstGeom prst="rect">
            <a:avLst/>
          </a:prstGeom>
        </p:spPr>
      </p:pic>
    </p:spTree>
    <p:extLst>
      <p:ext uri="{BB962C8B-B14F-4D97-AF65-F5344CB8AC3E}">
        <p14:creationId xmlns:p14="http://schemas.microsoft.com/office/powerpoint/2010/main" val="37144861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93</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pic>
        <p:nvPicPr>
          <p:cNvPr id="11" name="Imagen 10"/>
          <p:cNvPicPr>
            <a:picLocks noChangeAspect="1"/>
          </p:cNvPicPr>
          <p:nvPr/>
        </p:nvPicPr>
        <p:blipFill>
          <a:blip r:embed="rId2"/>
          <a:stretch>
            <a:fillRect/>
          </a:stretch>
        </p:blipFill>
        <p:spPr>
          <a:xfrm>
            <a:off x="1563995" y="963153"/>
            <a:ext cx="6872081" cy="5096793"/>
          </a:xfrm>
          <a:prstGeom prst="rect">
            <a:avLst/>
          </a:prstGeom>
        </p:spPr>
      </p:pic>
      <p:sp>
        <p:nvSpPr>
          <p:cNvPr id="12" name="Rectángulo 11"/>
          <p:cNvSpPr/>
          <p:nvPr/>
        </p:nvSpPr>
        <p:spPr>
          <a:xfrm>
            <a:off x="4893856" y="5930396"/>
            <a:ext cx="3867150" cy="507831"/>
          </a:xfrm>
          <a:prstGeom prst="rect">
            <a:avLst/>
          </a:prstGeom>
        </p:spPr>
        <p:txBody>
          <a:bodyPr wrap="square">
            <a:spAutoFit/>
          </a:bodyPr>
          <a:lstStyle/>
          <a:p>
            <a:r>
              <a:rPr lang="es-MX" sz="900" dirty="0">
                <a:solidFill>
                  <a:schemeClr val="bg1">
                    <a:lumMod val="50000"/>
                  </a:schemeClr>
                </a:solidFill>
                <a:hlinkClick r:id="rId3"/>
              </a:rPr>
              <a:t>Stan Schneider</a:t>
            </a:r>
            <a:r>
              <a:rPr lang="es-MX" sz="900" dirty="0">
                <a:solidFill>
                  <a:schemeClr val="bg1">
                    <a:lumMod val="50000"/>
                  </a:schemeClr>
                </a:solidFill>
              </a:rPr>
              <a:t> .</a:t>
            </a:r>
            <a:r>
              <a:rPr lang="en-US" sz="900" b="1" dirty="0">
                <a:solidFill>
                  <a:schemeClr val="bg1">
                    <a:lumMod val="50000"/>
                  </a:schemeClr>
                </a:solidFill>
              </a:rPr>
              <a:t>Understanding The Protocols Behind The Internet Of Things. </a:t>
            </a:r>
            <a:r>
              <a:rPr lang="en-US" sz="900" b="1" dirty="0">
                <a:solidFill>
                  <a:schemeClr val="bg1">
                    <a:lumMod val="50000"/>
                  </a:schemeClr>
                </a:solidFill>
                <a:hlinkClick r:id="rId4"/>
              </a:rPr>
              <a:t>http://electronicdesign.com/author/stan-Schneider</a:t>
            </a:r>
            <a:r>
              <a:rPr lang="en-US" sz="900" b="1" dirty="0">
                <a:solidFill>
                  <a:schemeClr val="bg1">
                    <a:lumMod val="50000"/>
                  </a:schemeClr>
                </a:solidFill>
              </a:rPr>
              <a:t>. </a:t>
            </a:r>
            <a:r>
              <a:rPr lang="es-MX" sz="900" dirty="0">
                <a:solidFill>
                  <a:schemeClr val="bg1">
                    <a:lumMod val="50000"/>
                  </a:schemeClr>
                </a:solidFill>
              </a:rPr>
              <a:t>Oct 9, 2013</a:t>
            </a:r>
            <a:endParaRPr lang="en-US" sz="900" b="1" dirty="0">
              <a:solidFill>
                <a:schemeClr val="bg1">
                  <a:lumMod val="50000"/>
                </a:schemeClr>
              </a:solidFill>
            </a:endParaRPr>
          </a:p>
          <a:p>
            <a:r>
              <a:rPr lang="en-US" sz="900" b="1" dirty="0">
                <a:solidFill>
                  <a:schemeClr val="bg1">
                    <a:lumMod val="50000"/>
                  </a:schemeClr>
                </a:solidFill>
              </a:rPr>
              <a:t> </a:t>
            </a:r>
            <a:endParaRPr lang="es-MX" sz="900" dirty="0">
              <a:solidFill>
                <a:schemeClr val="bg1">
                  <a:lumMod val="50000"/>
                </a:schemeClr>
              </a:solidFill>
            </a:endParaRPr>
          </a:p>
        </p:txBody>
      </p:sp>
    </p:spTree>
    <p:extLst>
      <p:ext uri="{BB962C8B-B14F-4D97-AF65-F5344CB8AC3E}">
        <p14:creationId xmlns:p14="http://schemas.microsoft.com/office/powerpoint/2010/main" val="14814103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94</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sp>
        <p:nvSpPr>
          <p:cNvPr id="2" name="Rectángulo 1"/>
          <p:cNvSpPr/>
          <p:nvPr/>
        </p:nvSpPr>
        <p:spPr>
          <a:xfrm>
            <a:off x="781665" y="766508"/>
            <a:ext cx="8019435" cy="5262979"/>
          </a:xfrm>
          <a:prstGeom prst="rect">
            <a:avLst/>
          </a:prstGeom>
        </p:spPr>
        <p:txBody>
          <a:bodyPr wrap="square">
            <a:spAutoFit/>
          </a:bodyPr>
          <a:lstStyle/>
          <a:p>
            <a:pPr algn="just"/>
            <a:r>
              <a:rPr lang="es-ES" sz="2100" dirty="0">
                <a:latin typeface="Verdana" panose="020B0604030504040204" pitchFamily="34" charset="0"/>
                <a:ea typeface="Verdana" panose="020B0604030504040204" pitchFamily="34" charset="0"/>
                <a:cs typeface="Verdana" panose="020B0604030504040204" pitchFamily="34" charset="0"/>
              </a:rPr>
              <a:t>Las implementaciones de la </a:t>
            </a:r>
            <a:r>
              <a:rPr lang="es-ES" sz="2100" dirty="0" err="1">
                <a:latin typeface="Verdana" panose="020B0604030504040204" pitchFamily="34" charset="0"/>
                <a:ea typeface="Verdana" panose="020B0604030504040204" pitchFamily="34" charset="0"/>
                <a:cs typeface="Verdana" panose="020B0604030504040204" pitchFamily="34" charset="0"/>
              </a:rPr>
              <a:t>IoT</a:t>
            </a:r>
            <a:r>
              <a:rPr lang="es-ES" sz="2100" dirty="0">
                <a:latin typeface="Verdana" panose="020B0604030504040204" pitchFamily="34" charset="0"/>
                <a:ea typeface="Verdana" panose="020B0604030504040204" pitchFamily="34" charset="0"/>
                <a:cs typeface="Verdana" panose="020B0604030504040204" pitchFamily="34" charset="0"/>
              </a:rPr>
              <a:t> utilizan diferentes modelos de conectividad, cada uno de los cuales tiene sus propias características. </a:t>
            </a:r>
            <a:r>
              <a:rPr lang="es-ES" sz="21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Los cuatro de los modelos de conectividad descritos por la Junta de Arquitectura de Internet incluyen</a:t>
            </a:r>
            <a:r>
              <a:rPr lang="es-ES" sz="2100" dirty="0">
                <a:latin typeface="Verdana" panose="020B0604030504040204" pitchFamily="34" charset="0"/>
                <a:ea typeface="Verdana" panose="020B0604030504040204" pitchFamily="34" charset="0"/>
                <a:cs typeface="Verdana" panose="020B0604030504040204" pitchFamily="34" charset="0"/>
              </a:rPr>
              <a:t>: </a:t>
            </a: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algn="just"/>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buFont typeface="Wingdings" panose="05000000000000000000" pitchFamily="2" charset="2"/>
              <a:buChar char="q"/>
            </a:pPr>
            <a:r>
              <a:rPr lang="es-ES" sz="2100" b="1" dirty="0" err="1" smtClean="0">
                <a:latin typeface="Verdana" panose="020B0604030504040204" pitchFamily="34" charset="0"/>
                <a:ea typeface="Verdana" panose="020B0604030504040204" pitchFamily="34" charset="0"/>
                <a:cs typeface="Verdana" panose="020B0604030504040204" pitchFamily="34" charset="0"/>
              </a:rPr>
              <a:t>Device</a:t>
            </a:r>
            <a:r>
              <a:rPr lang="es-ES" sz="2100" b="1" dirty="0" smtClean="0">
                <a:latin typeface="Verdana" panose="020B0604030504040204" pitchFamily="34" charset="0"/>
                <a:ea typeface="Verdana" panose="020B0604030504040204" pitchFamily="34" charset="0"/>
                <a:cs typeface="Verdana" panose="020B0604030504040204" pitchFamily="34" charset="0"/>
              </a:rPr>
              <a:t>-to-</a:t>
            </a:r>
            <a:r>
              <a:rPr lang="es-ES" sz="2100" b="1" dirty="0" err="1" smtClean="0">
                <a:latin typeface="Verdana" panose="020B0604030504040204" pitchFamily="34" charset="0"/>
                <a:ea typeface="Verdana" panose="020B0604030504040204" pitchFamily="34" charset="0"/>
                <a:cs typeface="Verdana" panose="020B0604030504040204" pitchFamily="34" charset="0"/>
              </a:rPr>
              <a:t>Device</a:t>
            </a:r>
            <a:r>
              <a:rPr lang="es-ES" sz="2100" dirty="0" smtClean="0">
                <a:latin typeface="Verdana" panose="020B0604030504040204" pitchFamily="34" charset="0"/>
                <a:ea typeface="Verdana" panose="020B0604030504040204" pitchFamily="34" charset="0"/>
                <a:cs typeface="Verdana" panose="020B0604030504040204" pitchFamily="34" charset="0"/>
              </a:rPr>
              <a:t> </a:t>
            </a:r>
            <a:r>
              <a:rPr lang="es-ES" sz="2100" dirty="0">
                <a:latin typeface="Verdana" panose="020B0604030504040204" pitchFamily="34" charset="0"/>
                <a:ea typeface="Verdana" panose="020B0604030504040204" pitchFamily="34" charset="0"/>
                <a:cs typeface="Verdana" panose="020B0604030504040204" pitchFamily="34" charset="0"/>
              </a:rPr>
              <a:t>(dispositivo a dispositivo), </a:t>
            </a: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buFont typeface="Wingdings" panose="05000000000000000000" pitchFamily="2" charset="2"/>
              <a:buChar char="q"/>
            </a:pPr>
            <a:r>
              <a:rPr lang="es-ES" sz="2100" b="1" dirty="0" err="1" smtClean="0">
                <a:latin typeface="Verdana" panose="020B0604030504040204" pitchFamily="34" charset="0"/>
                <a:ea typeface="Verdana" panose="020B0604030504040204" pitchFamily="34" charset="0"/>
                <a:cs typeface="Verdana" panose="020B0604030504040204" pitchFamily="34" charset="0"/>
              </a:rPr>
              <a:t>Device</a:t>
            </a:r>
            <a:r>
              <a:rPr lang="es-ES" sz="2100" b="1" dirty="0" smtClean="0">
                <a:latin typeface="Verdana" panose="020B0604030504040204" pitchFamily="34" charset="0"/>
                <a:ea typeface="Verdana" panose="020B0604030504040204" pitchFamily="34" charset="0"/>
                <a:cs typeface="Verdana" panose="020B0604030504040204" pitchFamily="34" charset="0"/>
              </a:rPr>
              <a:t>-to-Cloud</a:t>
            </a:r>
            <a:r>
              <a:rPr lang="es-ES" sz="2100" dirty="0" smtClean="0">
                <a:latin typeface="Verdana" panose="020B0604030504040204" pitchFamily="34" charset="0"/>
                <a:ea typeface="Verdana" panose="020B0604030504040204" pitchFamily="34" charset="0"/>
                <a:cs typeface="Verdana" panose="020B0604030504040204" pitchFamily="34" charset="0"/>
              </a:rPr>
              <a:t> </a:t>
            </a:r>
            <a:r>
              <a:rPr lang="es-ES" sz="2100" dirty="0">
                <a:latin typeface="Verdana" panose="020B0604030504040204" pitchFamily="34" charset="0"/>
                <a:ea typeface="Verdana" panose="020B0604030504040204" pitchFamily="34" charset="0"/>
                <a:cs typeface="Verdana" panose="020B0604030504040204" pitchFamily="34" charset="0"/>
              </a:rPr>
              <a:t>(dispositivo a la nube), </a:t>
            </a: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buFont typeface="Wingdings" panose="05000000000000000000" pitchFamily="2" charset="2"/>
              <a:buChar char="q"/>
            </a:pPr>
            <a:r>
              <a:rPr lang="es-ES" sz="2100" b="1" dirty="0" err="1" smtClean="0">
                <a:latin typeface="Verdana" panose="020B0604030504040204" pitchFamily="34" charset="0"/>
                <a:ea typeface="Verdana" panose="020B0604030504040204" pitchFamily="34" charset="0"/>
                <a:cs typeface="Verdana" panose="020B0604030504040204" pitchFamily="34" charset="0"/>
              </a:rPr>
              <a:t>Device</a:t>
            </a:r>
            <a:r>
              <a:rPr lang="es-ES" sz="2100" b="1" dirty="0" smtClean="0">
                <a:latin typeface="Verdana" panose="020B0604030504040204" pitchFamily="34" charset="0"/>
                <a:ea typeface="Verdana" panose="020B0604030504040204" pitchFamily="34" charset="0"/>
                <a:cs typeface="Verdana" panose="020B0604030504040204" pitchFamily="34" charset="0"/>
              </a:rPr>
              <a:t>-to-Gateway</a:t>
            </a:r>
            <a:r>
              <a:rPr lang="es-ES" sz="2100" dirty="0" smtClean="0">
                <a:latin typeface="Verdana" panose="020B0604030504040204" pitchFamily="34" charset="0"/>
                <a:ea typeface="Verdana" panose="020B0604030504040204" pitchFamily="34" charset="0"/>
                <a:cs typeface="Verdana" panose="020B0604030504040204" pitchFamily="34" charset="0"/>
              </a:rPr>
              <a:t> </a:t>
            </a:r>
            <a:r>
              <a:rPr lang="es-ES" sz="2100" dirty="0">
                <a:latin typeface="Verdana" panose="020B0604030504040204" pitchFamily="34" charset="0"/>
                <a:ea typeface="Verdana" panose="020B0604030504040204" pitchFamily="34" charset="0"/>
                <a:cs typeface="Verdana" panose="020B0604030504040204" pitchFamily="34" charset="0"/>
              </a:rPr>
              <a:t>(dispositivo a puerta de enlace) y </a:t>
            </a: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buFont typeface="Wingdings" panose="05000000000000000000" pitchFamily="2" charset="2"/>
              <a:buChar char="q"/>
            </a:pPr>
            <a:r>
              <a:rPr lang="es-ES" sz="2100" b="1" dirty="0" smtClean="0">
                <a:latin typeface="Verdana" panose="020B0604030504040204" pitchFamily="34" charset="0"/>
                <a:ea typeface="Verdana" panose="020B0604030504040204" pitchFamily="34" charset="0"/>
                <a:cs typeface="Verdana" panose="020B0604030504040204" pitchFamily="34" charset="0"/>
              </a:rPr>
              <a:t>Back-</a:t>
            </a:r>
            <a:r>
              <a:rPr lang="es-ES" sz="2100" b="1" dirty="0" err="1" smtClean="0">
                <a:latin typeface="Verdana" panose="020B0604030504040204" pitchFamily="34" charset="0"/>
                <a:ea typeface="Verdana" panose="020B0604030504040204" pitchFamily="34" charset="0"/>
                <a:cs typeface="Verdana" panose="020B0604030504040204" pitchFamily="34" charset="0"/>
              </a:rPr>
              <a:t>End</a:t>
            </a:r>
            <a:r>
              <a:rPr lang="es-ES" sz="2100" b="1" dirty="0" smtClean="0">
                <a:latin typeface="Verdana" panose="020B0604030504040204" pitchFamily="34" charset="0"/>
                <a:ea typeface="Verdana" panose="020B0604030504040204" pitchFamily="34" charset="0"/>
                <a:cs typeface="Verdana" panose="020B0604030504040204" pitchFamily="34" charset="0"/>
              </a:rPr>
              <a:t> </a:t>
            </a:r>
            <a:r>
              <a:rPr lang="es-ES" sz="2100" b="1" dirty="0">
                <a:latin typeface="Verdana" panose="020B0604030504040204" pitchFamily="34" charset="0"/>
                <a:ea typeface="Verdana" panose="020B0604030504040204" pitchFamily="34" charset="0"/>
                <a:cs typeface="Verdana" panose="020B0604030504040204" pitchFamily="34" charset="0"/>
              </a:rPr>
              <a:t>Data-</a:t>
            </a:r>
            <a:r>
              <a:rPr lang="es-ES" sz="2100" b="1" dirty="0" err="1">
                <a:latin typeface="Verdana" panose="020B0604030504040204" pitchFamily="34" charset="0"/>
                <a:ea typeface="Verdana" panose="020B0604030504040204" pitchFamily="34" charset="0"/>
                <a:cs typeface="Verdana" panose="020B0604030504040204" pitchFamily="34" charset="0"/>
              </a:rPr>
              <a:t>Sharing</a:t>
            </a:r>
            <a:r>
              <a:rPr lang="es-ES" sz="2100" dirty="0">
                <a:latin typeface="Verdana" panose="020B0604030504040204" pitchFamily="34" charset="0"/>
                <a:ea typeface="Verdana" panose="020B0604030504040204" pitchFamily="34" charset="0"/>
                <a:cs typeface="Verdana" panose="020B0604030504040204" pitchFamily="34" charset="0"/>
              </a:rPr>
              <a:t> (intercambio de datos a través del back-</a:t>
            </a:r>
            <a:r>
              <a:rPr lang="es-ES" sz="2100" dirty="0" err="1">
                <a:latin typeface="Verdana" panose="020B0604030504040204" pitchFamily="34" charset="0"/>
                <a:ea typeface="Verdana" panose="020B0604030504040204" pitchFamily="34" charset="0"/>
                <a:cs typeface="Verdana" panose="020B0604030504040204" pitchFamily="34" charset="0"/>
              </a:rPr>
              <a:t>end</a:t>
            </a:r>
            <a:r>
              <a:rPr lang="es-ES" sz="2100" dirty="0">
                <a:latin typeface="Verdana" panose="020B0604030504040204" pitchFamily="34" charset="0"/>
                <a:ea typeface="Verdana" panose="020B0604030504040204" pitchFamily="34" charset="0"/>
                <a:cs typeface="Verdana" panose="020B0604030504040204" pitchFamily="34" charset="0"/>
              </a:rPr>
              <a:t>). </a:t>
            </a: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marL="742950" lvl="1" indent="-285750" algn="just">
              <a:buFont typeface="Wingdings" panose="05000000000000000000" pitchFamily="2" charset="2"/>
              <a:buChar char="q"/>
            </a:pPr>
            <a:endParaRPr lang="es-ES" sz="2100" dirty="0" smtClean="0">
              <a:latin typeface="Verdana" panose="020B0604030504040204" pitchFamily="34" charset="0"/>
              <a:ea typeface="Verdana" panose="020B0604030504040204" pitchFamily="34" charset="0"/>
              <a:cs typeface="Verdana" panose="020B0604030504040204" pitchFamily="34" charset="0"/>
            </a:endParaRPr>
          </a:p>
          <a:p>
            <a:pPr algn="just"/>
            <a:r>
              <a:rPr lang="es-ES" sz="2100" dirty="0" smtClean="0">
                <a:latin typeface="Verdana" panose="020B0604030504040204" pitchFamily="34" charset="0"/>
                <a:ea typeface="Verdana" panose="020B0604030504040204" pitchFamily="34" charset="0"/>
                <a:cs typeface="Verdana" panose="020B0604030504040204" pitchFamily="34" charset="0"/>
              </a:rPr>
              <a:t>Estos </a:t>
            </a:r>
            <a:r>
              <a:rPr lang="es-ES" sz="2100" dirty="0">
                <a:latin typeface="Verdana" panose="020B0604030504040204" pitchFamily="34" charset="0"/>
                <a:ea typeface="Verdana" panose="020B0604030504040204" pitchFamily="34" charset="0"/>
                <a:cs typeface="Verdana" panose="020B0604030504040204" pitchFamily="34" charset="0"/>
              </a:rPr>
              <a:t>modelos destacan la flexibilidad en las formas en que los dispositivos de la </a:t>
            </a:r>
            <a:r>
              <a:rPr lang="es-ES" sz="2100" dirty="0" err="1">
                <a:latin typeface="Verdana" panose="020B0604030504040204" pitchFamily="34" charset="0"/>
                <a:ea typeface="Verdana" panose="020B0604030504040204" pitchFamily="34" charset="0"/>
                <a:cs typeface="Verdana" panose="020B0604030504040204" pitchFamily="34" charset="0"/>
              </a:rPr>
              <a:t>IoT</a:t>
            </a:r>
            <a:r>
              <a:rPr lang="es-ES" sz="2100" dirty="0">
                <a:latin typeface="Verdana" panose="020B0604030504040204" pitchFamily="34" charset="0"/>
                <a:ea typeface="Verdana" panose="020B0604030504040204" pitchFamily="34" charset="0"/>
                <a:cs typeface="Verdana" panose="020B0604030504040204" pitchFamily="34" charset="0"/>
              </a:rPr>
              <a:t> pueden conectarse y proporcionar un valor para el usuario.</a:t>
            </a:r>
          </a:p>
        </p:txBody>
      </p:sp>
      <p:sp>
        <p:nvSpPr>
          <p:cNvPr id="10" name="Rectángulo 9"/>
          <p:cNvSpPr/>
          <p:nvPr/>
        </p:nvSpPr>
        <p:spPr>
          <a:xfrm>
            <a:off x="4837471" y="5929868"/>
            <a:ext cx="4586749" cy="369332"/>
          </a:xfrm>
          <a:prstGeom prst="rect">
            <a:avLst/>
          </a:prstGeom>
        </p:spPr>
        <p:txBody>
          <a:bodyPr wrap="square">
            <a:spAutoFit/>
          </a:bodyPr>
          <a:lstStyle/>
          <a:p>
            <a:r>
              <a:rPr lang="en-U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Chapin. </a:t>
            </a:r>
            <a:r>
              <a:rPr lang="es-ES" sz="900" b="1"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LA </a:t>
            </a:r>
            <a:r>
              <a:rPr lang="es-ES" sz="900" b="1"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INTERNET DE LAS COSAS</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2015 </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Internet </a:t>
            </a:r>
            <a:r>
              <a:rPr lang="es-ES" sz="900" dirty="0" err="1">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Society</a:t>
            </a:r>
            <a:r>
              <a:rPr lang="es-ES" sz="90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332084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95</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pic>
        <p:nvPicPr>
          <p:cNvPr id="2" name="Imagen 1"/>
          <p:cNvPicPr>
            <a:picLocks noChangeAspect="1"/>
          </p:cNvPicPr>
          <p:nvPr/>
        </p:nvPicPr>
        <p:blipFill>
          <a:blip r:embed="rId2"/>
          <a:stretch>
            <a:fillRect/>
          </a:stretch>
        </p:blipFill>
        <p:spPr>
          <a:xfrm>
            <a:off x="604683" y="1603863"/>
            <a:ext cx="8377391" cy="3853962"/>
          </a:xfrm>
          <a:prstGeom prst="rect">
            <a:avLst/>
          </a:prstGeom>
        </p:spPr>
      </p:pic>
      <p:sp>
        <p:nvSpPr>
          <p:cNvPr id="10" name="Rectángulo 9"/>
          <p:cNvSpPr/>
          <p:nvPr/>
        </p:nvSpPr>
        <p:spPr>
          <a:xfrm>
            <a:off x="4837471" y="5929868"/>
            <a:ext cx="4586749" cy="369332"/>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latin typeface="Verdana" panose="020B0604030504040204" pitchFamily="34" charset="0"/>
                <a:ea typeface="Verdana" panose="020B0604030504040204" pitchFamily="34" charset="0"/>
                <a:cs typeface="Verdana" panose="020B0604030504040204" pitchFamily="34" charset="0"/>
              </a:rPr>
              <a:t>Chapin. </a:t>
            </a:r>
            <a:r>
              <a:rPr lang="es-ES" sz="900" b="1" dirty="0" smtClean="0">
                <a:latin typeface="Verdana" panose="020B0604030504040204" pitchFamily="34" charset="0"/>
                <a:ea typeface="Verdana" panose="020B0604030504040204" pitchFamily="34" charset="0"/>
                <a:cs typeface="Verdana" panose="020B0604030504040204" pitchFamily="34" charset="0"/>
              </a:rPr>
              <a:t>LA </a:t>
            </a:r>
            <a:r>
              <a:rPr lang="es-ES" sz="900" b="1" dirty="0">
                <a:latin typeface="Verdana" panose="020B0604030504040204" pitchFamily="34" charset="0"/>
                <a:ea typeface="Verdana" panose="020B0604030504040204" pitchFamily="34" charset="0"/>
                <a:cs typeface="Verdana" panose="020B0604030504040204" pitchFamily="34" charset="0"/>
              </a:rPr>
              <a:t>INTERNET DE LAS COSAS</a:t>
            </a:r>
            <a:r>
              <a:rPr lang="es-ES" sz="900" dirty="0">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latin typeface="Verdana" panose="020B0604030504040204" pitchFamily="34" charset="0"/>
                <a:ea typeface="Verdana" panose="020B0604030504040204" pitchFamily="34" charset="0"/>
                <a:cs typeface="Verdana" panose="020B0604030504040204" pitchFamily="34" charset="0"/>
              </a:rPr>
              <a:t>2015 </a:t>
            </a:r>
            <a:r>
              <a:rPr lang="es-ES" sz="900" dirty="0">
                <a:latin typeface="Verdana" panose="020B0604030504040204" pitchFamily="34" charset="0"/>
                <a:ea typeface="Verdana" panose="020B0604030504040204" pitchFamily="34" charset="0"/>
                <a:cs typeface="Verdana" panose="020B0604030504040204" pitchFamily="34" charset="0"/>
              </a:rPr>
              <a:t>Internet </a:t>
            </a:r>
            <a:r>
              <a:rPr lang="es-ES" sz="900" dirty="0" err="1">
                <a:latin typeface="Verdana" panose="020B0604030504040204" pitchFamily="34" charset="0"/>
                <a:ea typeface="Verdana" panose="020B0604030504040204" pitchFamily="34" charset="0"/>
                <a:cs typeface="Verdana" panose="020B0604030504040204" pitchFamily="34" charset="0"/>
              </a:rPr>
              <a:t>Society</a:t>
            </a:r>
            <a:r>
              <a:rPr lang="es-ES" sz="900" dirty="0">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4507650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96</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pic>
        <p:nvPicPr>
          <p:cNvPr id="2" name="Imagen 1"/>
          <p:cNvPicPr>
            <a:picLocks noChangeAspect="1"/>
          </p:cNvPicPr>
          <p:nvPr/>
        </p:nvPicPr>
        <p:blipFill>
          <a:blip r:embed="rId2"/>
          <a:stretch>
            <a:fillRect/>
          </a:stretch>
        </p:blipFill>
        <p:spPr>
          <a:xfrm>
            <a:off x="1287871" y="962025"/>
            <a:ext cx="7305675" cy="4895850"/>
          </a:xfrm>
          <a:prstGeom prst="rect">
            <a:avLst/>
          </a:prstGeom>
        </p:spPr>
      </p:pic>
      <p:sp>
        <p:nvSpPr>
          <p:cNvPr id="10" name="Rectángulo 9"/>
          <p:cNvSpPr/>
          <p:nvPr/>
        </p:nvSpPr>
        <p:spPr>
          <a:xfrm>
            <a:off x="4837471" y="5929868"/>
            <a:ext cx="4586749" cy="369332"/>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latin typeface="Verdana" panose="020B0604030504040204" pitchFamily="34" charset="0"/>
                <a:ea typeface="Verdana" panose="020B0604030504040204" pitchFamily="34" charset="0"/>
                <a:cs typeface="Verdana" panose="020B0604030504040204" pitchFamily="34" charset="0"/>
              </a:rPr>
              <a:t>Chapin. </a:t>
            </a:r>
            <a:r>
              <a:rPr lang="es-ES" sz="900" b="1" dirty="0" smtClean="0">
                <a:latin typeface="Verdana" panose="020B0604030504040204" pitchFamily="34" charset="0"/>
                <a:ea typeface="Verdana" panose="020B0604030504040204" pitchFamily="34" charset="0"/>
                <a:cs typeface="Verdana" panose="020B0604030504040204" pitchFamily="34" charset="0"/>
              </a:rPr>
              <a:t>LA </a:t>
            </a:r>
            <a:r>
              <a:rPr lang="es-ES" sz="900" b="1" dirty="0">
                <a:latin typeface="Verdana" panose="020B0604030504040204" pitchFamily="34" charset="0"/>
                <a:ea typeface="Verdana" panose="020B0604030504040204" pitchFamily="34" charset="0"/>
                <a:cs typeface="Verdana" panose="020B0604030504040204" pitchFamily="34" charset="0"/>
              </a:rPr>
              <a:t>INTERNET DE LAS COSAS</a:t>
            </a:r>
            <a:r>
              <a:rPr lang="es-ES" sz="900" dirty="0">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latin typeface="Verdana" panose="020B0604030504040204" pitchFamily="34" charset="0"/>
                <a:ea typeface="Verdana" panose="020B0604030504040204" pitchFamily="34" charset="0"/>
                <a:cs typeface="Verdana" panose="020B0604030504040204" pitchFamily="34" charset="0"/>
              </a:rPr>
              <a:t>2015 </a:t>
            </a:r>
            <a:r>
              <a:rPr lang="es-ES" sz="900" dirty="0">
                <a:latin typeface="Verdana" panose="020B0604030504040204" pitchFamily="34" charset="0"/>
                <a:ea typeface="Verdana" panose="020B0604030504040204" pitchFamily="34" charset="0"/>
                <a:cs typeface="Verdana" panose="020B0604030504040204" pitchFamily="34" charset="0"/>
              </a:rPr>
              <a:t>Internet </a:t>
            </a:r>
            <a:r>
              <a:rPr lang="es-ES" sz="900" dirty="0" err="1">
                <a:latin typeface="Verdana" panose="020B0604030504040204" pitchFamily="34" charset="0"/>
                <a:ea typeface="Verdana" panose="020B0604030504040204" pitchFamily="34" charset="0"/>
                <a:cs typeface="Verdana" panose="020B0604030504040204" pitchFamily="34" charset="0"/>
              </a:rPr>
              <a:t>Society</a:t>
            </a:r>
            <a:r>
              <a:rPr lang="es-ES" sz="900" dirty="0">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25894340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97</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pic>
        <p:nvPicPr>
          <p:cNvPr id="2" name="Imagen 1"/>
          <p:cNvPicPr>
            <a:picLocks noChangeAspect="1"/>
          </p:cNvPicPr>
          <p:nvPr/>
        </p:nvPicPr>
        <p:blipFill>
          <a:blip r:embed="rId2"/>
          <a:stretch>
            <a:fillRect/>
          </a:stretch>
        </p:blipFill>
        <p:spPr>
          <a:xfrm>
            <a:off x="1633537" y="852487"/>
            <a:ext cx="5876925" cy="5153025"/>
          </a:xfrm>
          <a:prstGeom prst="rect">
            <a:avLst/>
          </a:prstGeom>
        </p:spPr>
      </p:pic>
      <p:sp>
        <p:nvSpPr>
          <p:cNvPr id="10" name="Rectángulo 9"/>
          <p:cNvSpPr/>
          <p:nvPr/>
        </p:nvSpPr>
        <p:spPr>
          <a:xfrm>
            <a:off x="4837471" y="5929868"/>
            <a:ext cx="4586749" cy="369332"/>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latin typeface="Verdana" panose="020B0604030504040204" pitchFamily="34" charset="0"/>
                <a:ea typeface="Verdana" panose="020B0604030504040204" pitchFamily="34" charset="0"/>
                <a:cs typeface="Verdana" panose="020B0604030504040204" pitchFamily="34" charset="0"/>
              </a:rPr>
              <a:t>Chapin. </a:t>
            </a:r>
            <a:r>
              <a:rPr lang="es-ES" sz="900" b="1" dirty="0" smtClean="0">
                <a:latin typeface="Verdana" panose="020B0604030504040204" pitchFamily="34" charset="0"/>
                <a:ea typeface="Verdana" panose="020B0604030504040204" pitchFamily="34" charset="0"/>
                <a:cs typeface="Verdana" panose="020B0604030504040204" pitchFamily="34" charset="0"/>
              </a:rPr>
              <a:t>LA </a:t>
            </a:r>
            <a:r>
              <a:rPr lang="es-ES" sz="900" b="1" dirty="0">
                <a:latin typeface="Verdana" panose="020B0604030504040204" pitchFamily="34" charset="0"/>
                <a:ea typeface="Verdana" panose="020B0604030504040204" pitchFamily="34" charset="0"/>
                <a:cs typeface="Verdana" panose="020B0604030504040204" pitchFamily="34" charset="0"/>
              </a:rPr>
              <a:t>INTERNET DE LAS COSAS</a:t>
            </a:r>
            <a:r>
              <a:rPr lang="es-ES" sz="900" dirty="0">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latin typeface="Verdana" panose="020B0604030504040204" pitchFamily="34" charset="0"/>
                <a:ea typeface="Verdana" panose="020B0604030504040204" pitchFamily="34" charset="0"/>
                <a:cs typeface="Verdana" panose="020B0604030504040204" pitchFamily="34" charset="0"/>
              </a:rPr>
              <a:t>2015 </a:t>
            </a:r>
            <a:r>
              <a:rPr lang="es-ES" sz="900" dirty="0">
                <a:latin typeface="Verdana" panose="020B0604030504040204" pitchFamily="34" charset="0"/>
                <a:ea typeface="Verdana" panose="020B0604030504040204" pitchFamily="34" charset="0"/>
                <a:cs typeface="Verdana" panose="020B0604030504040204" pitchFamily="34" charset="0"/>
              </a:rPr>
              <a:t>Internet </a:t>
            </a:r>
            <a:r>
              <a:rPr lang="es-ES" sz="900" dirty="0" err="1">
                <a:latin typeface="Verdana" panose="020B0604030504040204" pitchFamily="34" charset="0"/>
                <a:ea typeface="Verdana" panose="020B0604030504040204" pitchFamily="34" charset="0"/>
                <a:cs typeface="Verdana" panose="020B0604030504040204" pitchFamily="34" charset="0"/>
              </a:rPr>
              <a:t>Society</a:t>
            </a:r>
            <a:r>
              <a:rPr lang="es-ES" sz="900" dirty="0">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25931865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98</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a:t>Modelos de </a:t>
            </a:r>
            <a:r>
              <a:rPr lang="es-ES" sz="3600" dirty="0" smtClean="0"/>
              <a:t>Comunicación</a:t>
            </a:r>
            <a:endParaRPr lang="es-ES" sz="3600" dirty="0"/>
          </a:p>
        </p:txBody>
      </p:sp>
      <p:pic>
        <p:nvPicPr>
          <p:cNvPr id="2" name="Imagen 1"/>
          <p:cNvPicPr>
            <a:picLocks noChangeAspect="1"/>
          </p:cNvPicPr>
          <p:nvPr/>
        </p:nvPicPr>
        <p:blipFill>
          <a:blip r:embed="rId2"/>
          <a:stretch>
            <a:fillRect/>
          </a:stretch>
        </p:blipFill>
        <p:spPr>
          <a:xfrm>
            <a:off x="1066642" y="983535"/>
            <a:ext cx="7305675" cy="4743450"/>
          </a:xfrm>
          <a:prstGeom prst="rect">
            <a:avLst/>
          </a:prstGeom>
        </p:spPr>
      </p:pic>
      <p:sp>
        <p:nvSpPr>
          <p:cNvPr id="10" name="Rectángulo 9"/>
          <p:cNvSpPr/>
          <p:nvPr/>
        </p:nvSpPr>
        <p:spPr>
          <a:xfrm>
            <a:off x="4837471" y="5929868"/>
            <a:ext cx="4586749" cy="369332"/>
          </a:xfrm>
          <a:prstGeom prst="rect">
            <a:avLst/>
          </a:prstGeom>
        </p:spPr>
        <p:txBody>
          <a:bodyPr wrap="square">
            <a:spAutoFit/>
          </a:bodyPr>
          <a:lstStyle/>
          <a:p>
            <a:r>
              <a:rPr lang="en-US" sz="900" dirty="0">
                <a:latin typeface="Verdana" panose="020B0604030504040204" pitchFamily="34" charset="0"/>
                <a:ea typeface="Verdana" panose="020B0604030504040204" pitchFamily="34" charset="0"/>
                <a:cs typeface="Verdana" panose="020B0604030504040204" pitchFamily="34" charset="0"/>
              </a:rPr>
              <a:t>Karen Rose, Scott Eldridge, Lyman </a:t>
            </a:r>
            <a:r>
              <a:rPr lang="en-US" sz="900" dirty="0" smtClean="0">
                <a:latin typeface="Verdana" panose="020B0604030504040204" pitchFamily="34" charset="0"/>
                <a:ea typeface="Verdana" panose="020B0604030504040204" pitchFamily="34" charset="0"/>
                <a:cs typeface="Verdana" panose="020B0604030504040204" pitchFamily="34" charset="0"/>
              </a:rPr>
              <a:t>Chapin. </a:t>
            </a:r>
            <a:r>
              <a:rPr lang="es-ES" sz="900" b="1" dirty="0" smtClean="0">
                <a:latin typeface="Verdana" panose="020B0604030504040204" pitchFamily="34" charset="0"/>
                <a:ea typeface="Verdana" panose="020B0604030504040204" pitchFamily="34" charset="0"/>
                <a:cs typeface="Verdana" panose="020B0604030504040204" pitchFamily="34" charset="0"/>
              </a:rPr>
              <a:t>LA </a:t>
            </a:r>
            <a:r>
              <a:rPr lang="es-ES" sz="900" b="1" dirty="0">
                <a:latin typeface="Verdana" panose="020B0604030504040204" pitchFamily="34" charset="0"/>
                <a:ea typeface="Verdana" panose="020B0604030504040204" pitchFamily="34" charset="0"/>
                <a:cs typeface="Verdana" panose="020B0604030504040204" pitchFamily="34" charset="0"/>
              </a:rPr>
              <a:t>INTERNET DE LAS COSAS</a:t>
            </a:r>
            <a:r>
              <a:rPr lang="es-ES" sz="900" dirty="0">
                <a:latin typeface="Verdana" panose="020B0604030504040204" pitchFamily="34" charset="0"/>
                <a:ea typeface="Verdana" panose="020B0604030504040204" pitchFamily="34" charset="0"/>
                <a:cs typeface="Verdana" panose="020B0604030504040204" pitchFamily="34" charset="0"/>
              </a:rPr>
              <a:t>—  UNA BREVE RESEÑA. </a:t>
            </a:r>
            <a:r>
              <a:rPr lang="es-ES" sz="900" dirty="0" smtClean="0">
                <a:latin typeface="Verdana" panose="020B0604030504040204" pitchFamily="34" charset="0"/>
                <a:ea typeface="Verdana" panose="020B0604030504040204" pitchFamily="34" charset="0"/>
                <a:cs typeface="Verdana" panose="020B0604030504040204" pitchFamily="34" charset="0"/>
              </a:rPr>
              <a:t>2015 </a:t>
            </a:r>
            <a:r>
              <a:rPr lang="es-ES" sz="900" dirty="0">
                <a:latin typeface="Verdana" panose="020B0604030504040204" pitchFamily="34" charset="0"/>
                <a:ea typeface="Verdana" panose="020B0604030504040204" pitchFamily="34" charset="0"/>
                <a:cs typeface="Verdana" panose="020B0604030504040204" pitchFamily="34" charset="0"/>
              </a:rPr>
              <a:t>Internet </a:t>
            </a:r>
            <a:r>
              <a:rPr lang="es-ES" sz="900" dirty="0" err="1">
                <a:latin typeface="Verdana" panose="020B0604030504040204" pitchFamily="34" charset="0"/>
                <a:ea typeface="Verdana" panose="020B0604030504040204" pitchFamily="34" charset="0"/>
                <a:cs typeface="Verdana" panose="020B0604030504040204" pitchFamily="34" charset="0"/>
              </a:rPr>
              <a:t>Society</a:t>
            </a:r>
            <a:r>
              <a:rPr lang="es-ES" sz="900" dirty="0">
                <a:latin typeface="Verdana" panose="020B0604030504040204" pitchFamily="34" charset="0"/>
                <a:ea typeface="Verdana" panose="020B0604030504040204" pitchFamily="34" charset="0"/>
                <a:cs typeface="Verdana" panose="020B0604030504040204" pitchFamily="34" charset="0"/>
              </a:rPr>
              <a:t> (ISOC). </a:t>
            </a:r>
          </a:p>
        </p:txBody>
      </p:sp>
    </p:spTree>
    <p:extLst>
      <p:ext uri="{BB962C8B-B14F-4D97-AF65-F5344CB8AC3E}">
        <p14:creationId xmlns:p14="http://schemas.microsoft.com/office/powerpoint/2010/main" val="14918814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527300" y="62992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5CD31D39-AA84-4D6B-A0E6-8292942B2DFD}" type="slidenum">
              <a:rPr lang="es-ES" smtClean="0">
                <a:solidFill>
                  <a:schemeClr val="tx1"/>
                </a:solidFill>
              </a:rPr>
              <a:pPr algn="r"/>
              <a:t>99</a:t>
            </a:fld>
            <a:endParaRPr lang="es-ES" dirty="0">
              <a:solidFill>
                <a:schemeClr val="tx1"/>
              </a:solidFill>
            </a:endParaRPr>
          </a:p>
        </p:txBody>
      </p:sp>
      <p:sp>
        <p:nvSpPr>
          <p:cNvPr id="8" name="Rectángulo 7"/>
          <p:cNvSpPr/>
          <p:nvPr/>
        </p:nvSpPr>
        <p:spPr>
          <a:xfrm>
            <a:off x="0" y="0"/>
            <a:ext cx="4191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2527300" y="165100"/>
            <a:ext cx="636270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2438400" y="266700"/>
            <a:ext cx="63627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defRPr/>
            </a:pPr>
            <a:r>
              <a:rPr lang="es-ES" sz="3600" dirty="0" smtClean="0"/>
              <a:t>Pila de Protocolos</a:t>
            </a:r>
            <a:endParaRPr lang="es-ES" sz="3600" dirty="0"/>
          </a:p>
        </p:txBody>
      </p:sp>
      <p:pic>
        <p:nvPicPr>
          <p:cNvPr id="10" name="Imagen 9"/>
          <p:cNvPicPr>
            <a:picLocks noChangeAspect="1"/>
          </p:cNvPicPr>
          <p:nvPr/>
        </p:nvPicPr>
        <p:blipFill>
          <a:blip r:embed="rId2"/>
          <a:stretch>
            <a:fillRect/>
          </a:stretch>
        </p:blipFill>
        <p:spPr>
          <a:xfrm>
            <a:off x="478092" y="1498103"/>
            <a:ext cx="8575550" cy="3180906"/>
          </a:xfrm>
          <a:prstGeom prst="rect">
            <a:avLst/>
          </a:prstGeom>
        </p:spPr>
      </p:pic>
      <p:sp>
        <p:nvSpPr>
          <p:cNvPr id="11" name="Rectángulo 10"/>
          <p:cNvSpPr/>
          <p:nvPr/>
        </p:nvSpPr>
        <p:spPr>
          <a:xfrm>
            <a:off x="3748564" y="5846671"/>
            <a:ext cx="6157696" cy="507831"/>
          </a:xfrm>
          <a:prstGeom prst="rect">
            <a:avLst/>
          </a:prstGeom>
        </p:spPr>
        <p:txBody>
          <a:bodyPr wrap="square">
            <a:spAutoFit/>
          </a:bodyPr>
          <a:lstStyle/>
          <a:p>
            <a:r>
              <a:rPr lang="en-US" sz="900" b="1" dirty="0">
                <a:hlinkClick r:id="rId3"/>
              </a:rPr>
              <a:t>David E. Culler</a:t>
            </a:r>
            <a:r>
              <a:rPr lang="en-US" sz="900" b="1" dirty="0"/>
              <a:t> - The Internet of Every Thing - steps toward sustainability CWSN Keynote, Sept. 26, 2011. </a:t>
            </a:r>
            <a:r>
              <a:rPr lang="en-US" sz="900" b="1" dirty="0">
                <a:hlinkClick r:id="rId4"/>
              </a:rPr>
              <a:t>http://www.cs.berkeley.edu/~culler/talks/Culler-CWSN.pptx</a:t>
            </a:r>
            <a:endParaRPr lang="en-US" sz="900" b="1" dirty="0"/>
          </a:p>
          <a:p>
            <a:endParaRPr lang="es-MX" sz="900" dirty="0"/>
          </a:p>
        </p:txBody>
      </p:sp>
    </p:spTree>
    <p:extLst>
      <p:ext uri="{BB962C8B-B14F-4D97-AF65-F5344CB8AC3E}">
        <p14:creationId xmlns:p14="http://schemas.microsoft.com/office/powerpoint/2010/main" val="2130352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1375</TotalTime>
  <Words>16684</Words>
  <Application>Microsoft Office PowerPoint</Application>
  <PresentationFormat>Presentación en pantalla (4:3)</PresentationFormat>
  <Paragraphs>1481</Paragraphs>
  <Slides>228</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228</vt:i4>
      </vt:variant>
    </vt:vector>
  </HeadingPairs>
  <TitlesOfParts>
    <vt:vector size="238" baseType="lpstr">
      <vt:lpstr>Arial</vt:lpstr>
      <vt:lpstr>Calibri</vt:lpstr>
      <vt:lpstr>Calibri Light</vt:lpstr>
      <vt:lpstr>Courier New</vt:lpstr>
      <vt:lpstr>Symbol</vt:lpstr>
      <vt:lpstr>Tahoma</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Vento</dc:creator>
  <cp:lastModifiedBy>Vento</cp:lastModifiedBy>
  <cp:revision>238</cp:revision>
  <dcterms:created xsi:type="dcterms:W3CDTF">2017-04-15T11:01:52Z</dcterms:created>
  <dcterms:modified xsi:type="dcterms:W3CDTF">2017-06-13T11:31:13Z</dcterms:modified>
</cp:coreProperties>
</file>